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33" r:id="rId2"/>
    <p:sldMasterId id="2147483765" r:id="rId3"/>
    <p:sldMasterId id="2147483751" r:id="rId4"/>
    <p:sldMasterId id="2147483785" r:id="rId5"/>
    <p:sldMasterId id="2147483805" r:id="rId6"/>
  </p:sldMasterIdLst>
  <p:notesMasterIdLst>
    <p:notesMasterId r:id="rId17"/>
  </p:notesMasterIdLst>
  <p:sldIdLst>
    <p:sldId id="271" r:id="rId7"/>
    <p:sldId id="508" r:id="rId8"/>
    <p:sldId id="547" r:id="rId9"/>
    <p:sldId id="550" r:id="rId10"/>
    <p:sldId id="551" r:id="rId11"/>
    <p:sldId id="552" r:id="rId12"/>
    <p:sldId id="553" r:id="rId13"/>
    <p:sldId id="554" r:id="rId14"/>
    <p:sldId id="555" r:id="rId15"/>
    <p:sldId id="549" r:id="rId1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6121" autoAdjust="0"/>
    <p:restoredTop sz="94660"/>
  </p:normalViewPr>
  <p:slideViewPr>
    <p:cSldViewPr snapToGrid="0">
      <p:cViewPr varScale="1">
        <p:scale>
          <a:sx n="78" d="100"/>
          <a:sy n="78" d="100"/>
        </p:scale>
        <p:origin x="54" y="666"/>
      </p:cViewPr>
      <p:guideLst>
        <p:guide orient="horz" pos="249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123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E349946-CEB7-4774-8C3B-1AC191C9CF9C}" type="datetimeFigureOut">
              <a:rPr lang="id-ID" smtClean="0"/>
              <a:t>10/09/2019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B0D5E4F-4190-4068-A180-BD82509258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1580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712E-515A-4F09-A395-A062F14D2A71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3F36-F467-4400-A0D5-B1B86434F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8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712E-515A-4F09-A395-A062F14D2A71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3F36-F467-4400-A0D5-B1B86434F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6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712E-515A-4F09-A395-A062F14D2A71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3F36-F467-4400-A0D5-B1B86434F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93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887930" y="10633"/>
            <a:ext cx="11683810" cy="6857803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887930" y="4831162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903805" y="10633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742005" y="18698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767473" y="674010"/>
            <a:ext cx="9755187" cy="1714368"/>
          </a:xfrm>
        </p:spPr>
        <p:txBody>
          <a:bodyPr anchor="b">
            <a:norm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912268" y="262196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10755563" y="4364286"/>
            <a:ext cx="907186" cy="49847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963F36-F467-4400-A0D5-B1B86434FD4B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1050920" y="503449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 rot="21440504">
            <a:off x="999366" y="6255111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0" cap="none" spc="0" baseline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desain slide by: </a:t>
            </a:r>
            <a:r>
              <a:rPr lang="en-US" sz="1400" b="0" cap="none" spc="300" baseline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http://investasidaerah.wordpress.com</a:t>
            </a:r>
            <a:endParaRPr lang="en-US" sz="1400" spc="300" baseline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ubtitle 3"/>
          <p:cNvSpPr txBox="1">
            <a:spLocks/>
          </p:cNvSpPr>
          <p:nvPr userDrawn="1"/>
        </p:nvSpPr>
        <p:spPr>
          <a:xfrm rot="21423839">
            <a:off x="6335456" y="3241935"/>
            <a:ext cx="5446644" cy="2209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riris  prasetyo,  m.kom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pc="20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0811  184  172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b="1" spc="20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spc="200" smtClean="0">
                <a:latin typeface="Arial" pitchFamily="34" charset="0"/>
                <a:cs typeface="Arial" pitchFamily="34" charset="0"/>
              </a:rPr>
              <a:t>201</a:t>
            </a:r>
            <a:r>
              <a:rPr lang="id-ID" sz="4800" b="1" spc="200" smtClean="0">
                <a:latin typeface="Arial" pitchFamily="34" charset="0"/>
                <a:cs typeface="Arial" pitchFamily="34" charset="0"/>
              </a:rPr>
              <a:t>9</a:t>
            </a:r>
            <a:endParaRPr lang="en-US" sz="4800" b="1" spc="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153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85800" y="2063396"/>
            <a:ext cx="10394707" cy="3311189"/>
          </a:xfrm>
        </p:spPr>
        <p:txBody>
          <a:bodyPr/>
          <a:lstStyle>
            <a:lvl1pPr>
              <a:defRPr cap="none"/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84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482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>
            <a:lvl1pPr>
              <a:defRPr cap="none"/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>
            <a:lvl1pPr>
              <a:defRPr cap="none"/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26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63396"/>
            <a:ext cx="5088713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>
            <a:lvl1pPr>
              <a:defRPr cap="none"/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5237" y="2063396"/>
            <a:ext cx="5097445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>
            <a:lvl1pPr>
              <a:defRPr cap="none"/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51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218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037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400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747889" y="685800"/>
            <a:ext cx="6034375" cy="4688785"/>
          </a:xfr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defRPr cap="none"/>
            </a:lvl1pPr>
            <a:lvl2pPr>
              <a:lnSpc>
                <a:spcPct val="90000"/>
              </a:lnSpc>
              <a:spcBef>
                <a:spcPts val="1200"/>
              </a:spcBef>
              <a:defRPr cap="none"/>
            </a:lvl2pPr>
            <a:lvl3pPr>
              <a:lnSpc>
                <a:spcPct val="90000"/>
              </a:lnSpc>
              <a:spcBef>
                <a:spcPts val="1200"/>
              </a:spcBef>
              <a:defRPr cap="none"/>
            </a:lvl3pPr>
            <a:lvl4pPr>
              <a:lnSpc>
                <a:spcPct val="90000"/>
              </a:lnSpc>
              <a:spcBef>
                <a:spcPts val="1200"/>
              </a:spcBef>
              <a:defRPr cap="none"/>
            </a:lvl4pPr>
            <a:lvl5pPr>
              <a:lnSpc>
                <a:spcPct val="90000"/>
              </a:lnSpc>
              <a:spcBef>
                <a:spcPts val="1200"/>
              </a:spcBef>
              <a:defRPr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5399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6837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712E-515A-4F09-A395-A062F14D2A71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3F36-F467-4400-A0D5-B1B86434F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10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400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747889" y="685800"/>
            <a:ext cx="6034375" cy="4688785"/>
          </a:xfr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defRPr cap="none"/>
            </a:lvl1pPr>
            <a:lvl2pPr>
              <a:lnSpc>
                <a:spcPct val="90000"/>
              </a:lnSpc>
              <a:spcBef>
                <a:spcPts val="1200"/>
              </a:spcBef>
              <a:defRPr cap="none"/>
            </a:lvl2pPr>
            <a:lvl3pPr>
              <a:lnSpc>
                <a:spcPct val="90000"/>
              </a:lnSpc>
              <a:spcBef>
                <a:spcPts val="1200"/>
              </a:spcBef>
              <a:defRPr cap="none"/>
            </a:lvl3pPr>
            <a:lvl4pPr>
              <a:lnSpc>
                <a:spcPct val="90000"/>
              </a:lnSpc>
              <a:spcBef>
                <a:spcPts val="1200"/>
              </a:spcBef>
              <a:defRPr cap="none"/>
            </a:lvl4pPr>
            <a:lvl5pPr>
              <a:lnSpc>
                <a:spcPct val="90000"/>
              </a:lnSpc>
              <a:spcBef>
                <a:spcPts val="1200"/>
              </a:spcBef>
              <a:defRPr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5399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252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762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8862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23845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3204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2267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1295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9573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>
            <a:lvl1pPr>
              <a:defRPr cap="none"/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237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>
            <a:lvl1pPr>
              <a:defRPr cap="none"/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88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712E-515A-4F09-A395-A062F14D2A71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3F36-F467-4400-A0D5-B1B86434F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674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tars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4200387" y="5698438"/>
            <a:ext cx="10795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stars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3590787" y="5774638"/>
            <a:ext cx="10795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stars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10397987" y="5442850"/>
            <a:ext cx="108161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stars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10702787" y="5747651"/>
            <a:ext cx="10795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 userDrawn="1"/>
        </p:nvCxnSpPr>
        <p:spPr>
          <a:xfrm rot="10800000">
            <a:off x="3959086" y="5622237"/>
            <a:ext cx="7315200" cy="1588"/>
          </a:xfrm>
          <a:prstGeom prst="line">
            <a:avLst/>
          </a:prstGeom>
          <a:noFill/>
          <a:ln w="3175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Straight Connector 16"/>
          <p:cNvCxnSpPr/>
          <p:nvPr userDrawn="1"/>
        </p:nvCxnSpPr>
        <p:spPr>
          <a:xfrm rot="10800000">
            <a:off x="3146286" y="5774637"/>
            <a:ext cx="8128000" cy="1588"/>
          </a:xfrm>
          <a:prstGeom prst="line">
            <a:avLst/>
          </a:prstGeom>
          <a:noFill/>
          <a:ln w="3175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Rounded Rectangle 17"/>
          <p:cNvSpPr/>
          <p:nvPr userDrawn="1"/>
        </p:nvSpPr>
        <p:spPr>
          <a:xfrm>
            <a:off x="3146286" y="5927037"/>
            <a:ext cx="508000" cy="152400"/>
          </a:xfrm>
          <a:prstGeom prst="roundRect">
            <a:avLst>
              <a:gd name="adj" fmla="val 115"/>
            </a:avLst>
          </a:prstGeom>
          <a:solidFill>
            <a:schemeClr val="accent1">
              <a:lumMod val="60000"/>
              <a:lumOff val="4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4162286" y="5927037"/>
            <a:ext cx="508000" cy="152400"/>
          </a:xfrm>
          <a:prstGeom prst="roundRect">
            <a:avLst>
              <a:gd name="adj" fmla="val 115"/>
            </a:avLst>
          </a:prstGeom>
          <a:solidFill>
            <a:schemeClr val="accent1">
              <a:lumMod val="60000"/>
              <a:lumOff val="40000"/>
              <a:alpha val="9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5279886" y="5927037"/>
            <a:ext cx="508000" cy="152400"/>
          </a:xfrm>
          <a:prstGeom prst="roundRect">
            <a:avLst>
              <a:gd name="adj" fmla="val 115"/>
            </a:avLst>
          </a:prstGeom>
          <a:solidFill>
            <a:schemeClr val="accent1">
              <a:lumMod val="60000"/>
              <a:lumOff val="40000"/>
              <a:alpha val="8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6092686" y="5927037"/>
            <a:ext cx="508000" cy="152400"/>
          </a:xfrm>
          <a:prstGeom prst="roundRect">
            <a:avLst>
              <a:gd name="adj" fmla="val 115"/>
            </a:avLst>
          </a:prstGeom>
          <a:solidFill>
            <a:schemeClr val="accent1">
              <a:lumMod val="60000"/>
              <a:lumOff val="40000"/>
              <a:alpha val="7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7108686" y="5927037"/>
            <a:ext cx="508000" cy="152400"/>
          </a:xfrm>
          <a:prstGeom prst="roundRect">
            <a:avLst>
              <a:gd name="adj" fmla="val 115"/>
            </a:avLst>
          </a:prstGeom>
          <a:solidFill>
            <a:schemeClr val="accent1">
              <a:lumMod val="60000"/>
              <a:lumOff val="40000"/>
              <a:alpha val="6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8124686" y="5927037"/>
            <a:ext cx="508000" cy="152400"/>
          </a:xfrm>
          <a:prstGeom prst="roundRect">
            <a:avLst>
              <a:gd name="adj" fmla="val 115"/>
            </a:avLst>
          </a:prstGeom>
          <a:solidFill>
            <a:schemeClr val="accent1">
              <a:lumMod val="60000"/>
              <a:lumOff val="40000"/>
              <a:alpha val="4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 Placeholder 2"/>
          <p:cNvSpPr txBox="1">
            <a:spLocks/>
          </p:cNvSpPr>
          <p:nvPr userDrawn="1"/>
        </p:nvSpPr>
        <p:spPr>
          <a:xfrm>
            <a:off x="3654286" y="3079550"/>
            <a:ext cx="7924800" cy="2209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>
            <a:noAutofit/>
          </a:bodyPr>
          <a:lstStyle>
            <a:lvl1pPr algn="r" defTabSz="1169988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274320" marR="0" lvl="0" indent="-274320" algn="r" defTabSz="11699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n-US" sz="2000" kern="12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riris prasetyo, m.kom</a:t>
            </a:r>
            <a:br>
              <a:rPr lang="en-US" sz="2000" kern="12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000" kern="12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0811 184 172</a:t>
            </a:r>
            <a:br>
              <a:rPr lang="en-US" sz="2000" kern="12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000" kern="12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riris.ddn@gmail.com</a:t>
            </a:r>
            <a:br>
              <a:rPr lang="en-US" sz="2000" kern="12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000" kern="12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Kasubdit BUMD</a:t>
            </a:r>
          </a:p>
          <a:p>
            <a:pPr marL="274320" marR="0" lvl="0" indent="-274320" algn="r" defTabSz="11699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Ditjen Bina Keuangan Daerah </a:t>
            </a:r>
          </a:p>
          <a:p>
            <a:pPr marL="274320" marR="0" lvl="0" indent="-274320" algn="r" defTabSz="11699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Kementerian Dalam Negeri</a:t>
            </a:r>
          </a:p>
          <a:p>
            <a:pPr marL="274320" marR="0" lvl="0" indent="-274320" algn="r" defTabSz="11699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2000" b="1" i="0" u="none" strike="noStrike" kern="1200" cap="none" spc="1700" normalizeH="0" baseline="0" noProof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6736495" y="1833846"/>
            <a:ext cx="4842591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/>
            <a:r>
              <a:rPr lang="id-ID" sz="360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TERIMA KASIH</a:t>
            </a:r>
            <a:endParaRPr lang="id-ID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340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887930" y="10633"/>
            <a:ext cx="11683810" cy="6857803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887930" y="4831162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903805" y="10633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742005" y="18698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767473" y="674010"/>
            <a:ext cx="9755187" cy="1714368"/>
          </a:xfrm>
        </p:spPr>
        <p:txBody>
          <a:bodyPr anchor="b">
            <a:norm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912268" y="262196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10755563" y="4364286"/>
            <a:ext cx="907186" cy="49847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963F36-F467-4400-A0D5-B1B86434FD4B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1050920" y="503449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 rot="21440504">
            <a:off x="999366" y="6255111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0" cap="none" spc="0" baseline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desain slide by: </a:t>
            </a:r>
            <a:r>
              <a:rPr lang="en-US" sz="1400" b="0" cap="none" spc="300" baseline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http://investasidaerah.wordpress.com</a:t>
            </a:r>
            <a:endParaRPr lang="en-US" sz="1400" spc="300" baseline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ubtitle 3"/>
          <p:cNvSpPr txBox="1">
            <a:spLocks/>
          </p:cNvSpPr>
          <p:nvPr userDrawn="1"/>
        </p:nvSpPr>
        <p:spPr>
          <a:xfrm rot="21423839">
            <a:off x="6335456" y="3241935"/>
            <a:ext cx="5446644" cy="2209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riris  prasetyo,  m.kom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pc="20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0811  184  172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b="1" spc="20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spc="200" smtClean="0">
                <a:latin typeface="Arial" pitchFamily="34" charset="0"/>
                <a:cs typeface="Arial" pitchFamily="34" charset="0"/>
              </a:rPr>
              <a:t>2018</a:t>
            </a:r>
            <a:endParaRPr lang="en-US" sz="4800" b="1" spc="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99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85800" y="2063396"/>
            <a:ext cx="10394707" cy="3311189"/>
          </a:xfrm>
        </p:spPr>
        <p:txBody>
          <a:bodyPr/>
          <a:lstStyle>
            <a:lvl1pPr>
              <a:defRPr cap="none"/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695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53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>
            <a:lvl1pPr>
              <a:defRPr cap="none"/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>
            <a:lvl1pPr>
              <a:defRPr cap="none"/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815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63396"/>
            <a:ext cx="5088713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>
            <a:lvl1pPr>
              <a:defRPr cap="none"/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5237" y="2063396"/>
            <a:ext cx="5097445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>
            <a:lvl1pPr>
              <a:defRPr cap="none"/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700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1058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229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400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747889" y="685800"/>
            <a:ext cx="6034375" cy="4688785"/>
          </a:xfr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defRPr cap="none"/>
            </a:lvl1pPr>
            <a:lvl2pPr>
              <a:lnSpc>
                <a:spcPct val="90000"/>
              </a:lnSpc>
              <a:spcBef>
                <a:spcPts val="1200"/>
              </a:spcBef>
              <a:defRPr cap="none"/>
            </a:lvl2pPr>
            <a:lvl3pPr>
              <a:lnSpc>
                <a:spcPct val="90000"/>
              </a:lnSpc>
              <a:spcBef>
                <a:spcPts val="1200"/>
              </a:spcBef>
              <a:defRPr cap="none"/>
            </a:lvl3pPr>
            <a:lvl4pPr>
              <a:lnSpc>
                <a:spcPct val="90000"/>
              </a:lnSpc>
              <a:spcBef>
                <a:spcPts val="1200"/>
              </a:spcBef>
              <a:defRPr cap="none"/>
            </a:lvl4pPr>
            <a:lvl5pPr>
              <a:lnSpc>
                <a:spcPct val="90000"/>
              </a:lnSpc>
              <a:spcBef>
                <a:spcPts val="1200"/>
              </a:spcBef>
              <a:defRPr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5399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900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400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747889" y="685800"/>
            <a:ext cx="6034375" cy="4688785"/>
          </a:xfr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defRPr cap="none"/>
            </a:lvl1pPr>
            <a:lvl2pPr>
              <a:lnSpc>
                <a:spcPct val="90000"/>
              </a:lnSpc>
              <a:spcBef>
                <a:spcPts val="1200"/>
              </a:spcBef>
              <a:defRPr cap="none"/>
            </a:lvl2pPr>
            <a:lvl3pPr>
              <a:lnSpc>
                <a:spcPct val="90000"/>
              </a:lnSpc>
              <a:spcBef>
                <a:spcPts val="1200"/>
              </a:spcBef>
              <a:defRPr cap="none"/>
            </a:lvl3pPr>
            <a:lvl4pPr>
              <a:lnSpc>
                <a:spcPct val="90000"/>
              </a:lnSpc>
              <a:spcBef>
                <a:spcPts val="1200"/>
              </a:spcBef>
              <a:defRPr cap="none"/>
            </a:lvl4pPr>
            <a:lvl5pPr>
              <a:lnSpc>
                <a:spcPct val="90000"/>
              </a:lnSpc>
              <a:spcBef>
                <a:spcPts val="1200"/>
              </a:spcBef>
              <a:defRPr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5399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5946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712E-515A-4F09-A395-A062F14D2A71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3F36-F467-4400-A0D5-B1B86434F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97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99793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7969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03385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31221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91614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4304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6165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>
            <a:lvl1pPr>
              <a:defRPr cap="none"/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4600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>
            <a:lvl1pPr>
              <a:defRPr cap="none"/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575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tars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4200387" y="5698438"/>
            <a:ext cx="10795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stars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3590787" y="5774638"/>
            <a:ext cx="10795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stars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10397987" y="5442850"/>
            <a:ext cx="108161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stars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10702787" y="5747651"/>
            <a:ext cx="10795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 userDrawn="1"/>
        </p:nvCxnSpPr>
        <p:spPr>
          <a:xfrm rot="10800000">
            <a:off x="3959086" y="5622237"/>
            <a:ext cx="7315200" cy="1588"/>
          </a:xfrm>
          <a:prstGeom prst="line">
            <a:avLst/>
          </a:prstGeom>
          <a:noFill/>
          <a:ln w="3175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Straight Connector 16"/>
          <p:cNvCxnSpPr/>
          <p:nvPr userDrawn="1"/>
        </p:nvCxnSpPr>
        <p:spPr>
          <a:xfrm rot="10800000">
            <a:off x="3146286" y="5774637"/>
            <a:ext cx="8128000" cy="1588"/>
          </a:xfrm>
          <a:prstGeom prst="line">
            <a:avLst/>
          </a:prstGeom>
          <a:noFill/>
          <a:ln w="3175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Rounded Rectangle 17"/>
          <p:cNvSpPr/>
          <p:nvPr userDrawn="1"/>
        </p:nvSpPr>
        <p:spPr>
          <a:xfrm>
            <a:off x="3146286" y="5927037"/>
            <a:ext cx="508000" cy="152400"/>
          </a:xfrm>
          <a:prstGeom prst="roundRect">
            <a:avLst>
              <a:gd name="adj" fmla="val 115"/>
            </a:avLst>
          </a:prstGeom>
          <a:solidFill>
            <a:schemeClr val="accent1">
              <a:lumMod val="60000"/>
              <a:lumOff val="4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4162286" y="5927037"/>
            <a:ext cx="508000" cy="152400"/>
          </a:xfrm>
          <a:prstGeom prst="roundRect">
            <a:avLst>
              <a:gd name="adj" fmla="val 115"/>
            </a:avLst>
          </a:prstGeom>
          <a:solidFill>
            <a:schemeClr val="accent1">
              <a:lumMod val="60000"/>
              <a:lumOff val="40000"/>
              <a:alpha val="9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5279886" y="5927037"/>
            <a:ext cx="508000" cy="152400"/>
          </a:xfrm>
          <a:prstGeom prst="roundRect">
            <a:avLst>
              <a:gd name="adj" fmla="val 115"/>
            </a:avLst>
          </a:prstGeom>
          <a:solidFill>
            <a:schemeClr val="accent1">
              <a:lumMod val="60000"/>
              <a:lumOff val="40000"/>
              <a:alpha val="8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6092686" y="5927037"/>
            <a:ext cx="508000" cy="152400"/>
          </a:xfrm>
          <a:prstGeom prst="roundRect">
            <a:avLst>
              <a:gd name="adj" fmla="val 115"/>
            </a:avLst>
          </a:prstGeom>
          <a:solidFill>
            <a:schemeClr val="accent1">
              <a:lumMod val="60000"/>
              <a:lumOff val="40000"/>
              <a:alpha val="7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7108686" y="5927037"/>
            <a:ext cx="508000" cy="152400"/>
          </a:xfrm>
          <a:prstGeom prst="roundRect">
            <a:avLst>
              <a:gd name="adj" fmla="val 115"/>
            </a:avLst>
          </a:prstGeom>
          <a:solidFill>
            <a:schemeClr val="accent1">
              <a:lumMod val="60000"/>
              <a:lumOff val="40000"/>
              <a:alpha val="6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8124686" y="5927037"/>
            <a:ext cx="508000" cy="152400"/>
          </a:xfrm>
          <a:prstGeom prst="roundRect">
            <a:avLst>
              <a:gd name="adj" fmla="val 115"/>
            </a:avLst>
          </a:prstGeom>
          <a:solidFill>
            <a:schemeClr val="accent1">
              <a:lumMod val="60000"/>
              <a:lumOff val="40000"/>
              <a:alpha val="4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 Placeholder 2"/>
          <p:cNvSpPr txBox="1">
            <a:spLocks/>
          </p:cNvSpPr>
          <p:nvPr userDrawn="1"/>
        </p:nvSpPr>
        <p:spPr>
          <a:xfrm>
            <a:off x="3654286" y="3079550"/>
            <a:ext cx="7924800" cy="2209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>
            <a:noAutofit/>
          </a:bodyPr>
          <a:lstStyle>
            <a:lvl1pPr algn="r" defTabSz="1169988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274320" marR="0" lvl="0" indent="-274320" algn="r" defTabSz="11699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n-US" sz="2000" kern="12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riris prasetyo, m.kom</a:t>
            </a:r>
            <a:br>
              <a:rPr lang="en-US" sz="2000" kern="12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000" kern="12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0811 184 172</a:t>
            </a:r>
            <a:br>
              <a:rPr lang="en-US" sz="2000" kern="12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000" kern="12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riris.ddn@gmail.com</a:t>
            </a:r>
            <a:br>
              <a:rPr lang="en-US" sz="2000" kern="12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000" kern="12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Kasubdit BUMD</a:t>
            </a:r>
          </a:p>
          <a:p>
            <a:pPr marL="274320" marR="0" lvl="0" indent="-274320" algn="r" defTabSz="11699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Ditjen Bina Keuangan Daerah </a:t>
            </a:r>
          </a:p>
          <a:p>
            <a:pPr marL="274320" marR="0" lvl="0" indent="-274320" algn="r" defTabSz="11699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Kementerian Dalam Negeri</a:t>
            </a:r>
          </a:p>
          <a:p>
            <a:pPr marL="274320" marR="0" lvl="0" indent="-274320" algn="r" defTabSz="11699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2000" b="1" i="0" u="none" strike="noStrike" kern="1200" cap="none" spc="1700" normalizeH="0" baseline="0" noProof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6736495" y="1833846"/>
            <a:ext cx="4842591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/>
            <a:r>
              <a:rPr lang="id-ID" sz="360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TERIMA KASIH</a:t>
            </a:r>
            <a:endParaRPr lang="id-ID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30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712E-515A-4F09-A395-A062F14D2A71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3F36-F467-4400-A0D5-B1B86434F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146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CB21-F965-405A-B11A-182080FD2AE4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D60B-518C-497A-992F-A25B47889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415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CB21-F965-405A-B11A-182080FD2AE4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D60B-518C-497A-992F-A25B47889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766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CB21-F965-405A-B11A-182080FD2AE4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D60B-518C-497A-992F-A25B47889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803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CB21-F965-405A-B11A-182080FD2AE4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D60B-518C-497A-992F-A25B47889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128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CB21-F965-405A-B11A-182080FD2AE4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D60B-518C-497A-992F-A25B47889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367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CB21-F965-405A-B11A-182080FD2AE4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D60B-518C-497A-992F-A25B47889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041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CB21-F965-405A-B11A-182080FD2AE4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D60B-518C-497A-992F-A25B47889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170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CB21-F965-405A-B11A-182080FD2AE4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D60B-518C-497A-992F-A25B47889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30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CB21-F965-405A-B11A-182080FD2AE4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D60B-518C-497A-992F-A25B47889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109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CB21-F965-405A-B11A-182080FD2AE4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D60B-518C-497A-992F-A25B47889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3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712E-515A-4F09-A395-A062F14D2A71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3F36-F467-4400-A0D5-B1B86434F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412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CB21-F965-405A-B11A-182080FD2AE4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D60B-518C-497A-992F-A25B47889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86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887930" y="10633"/>
            <a:ext cx="11683810" cy="6857803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887930" y="4831162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903805" y="10633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742005" y="18698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767473" y="674010"/>
            <a:ext cx="9755187" cy="1714368"/>
          </a:xfrm>
        </p:spPr>
        <p:txBody>
          <a:bodyPr anchor="b">
            <a:norm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912268" y="262196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10755563" y="4364286"/>
            <a:ext cx="907186" cy="49847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963F36-F467-4400-A0D5-B1B86434FD4B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1050920" y="503449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 rot="21440504">
            <a:off x="999366" y="6255111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0" cap="none" spc="0" baseline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desain slide by: </a:t>
            </a:r>
            <a:r>
              <a:rPr lang="en-US" sz="1400" b="0" cap="none" spc="300" baseline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http://investasidaerah.wordpress.com</a:t>
            </a:r>
            <a:endParaRPr lang="en-US" sz="1400" spc="300" baseline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ubtitle 3"/>
          <p:cNvSpPr txBox="1">
            <a:spLocks/>
          </p:cNvSpPr>
          <p:nvPr userDrawn="1"/>
        </p:nvSpPr>
        <p:spPr>
          <a:xfrm rot="21423839">
            <a:off x="6335456" y="3241935"/>
            <a:ext cx="5446644" cy="2209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riris  prasetyo,  m.kom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pc="20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0811  184  172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b="1" spc="20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spc="200" smtClean="0">
                <a:latin typeface="Arial" pitchFamily="34" charset="0"/>
                <a:cs typeface="Arial" pitchFamily="34" charset="0"/>
              </a:rPr>
              <a:t>2018</a:t>
            </a:r>
            <a:endParaRPr lang="en-US" sz="4800" b="1" spc="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275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85800" y="2063396"/>
            <a:ext cx="10394707" cy="3311189"/>
          </a:xfrm>
        </p:spPr>
        <p:txBody>
          <a:bodyPr/>
          <a:lstStyle>
            <a:lvl1pPr>
              <a:defRPr cap="none"/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886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5145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>
            <a:lvl1pPr>
              <a:lnSpc>
                <a:spcPct val="80000"/>
              </a:lnSpc>
              <a:spcBef>
                <a:spcPts val="1200"/>
              </a:spcBef>
              <a:defRPr cap="none"/>
            </a:lvl1pPr>
            <a:lvl2pPr>
              <a:lnSpc>
                <a:spcPct val="80000"/>
              </a:lnSpc>
              <a:spcBef>
                <a:spcPts val="1200"/>
              </a:spcBef>
              <a:defRPr cap="none"/>
            </a:lvl2pPr>
            <a:lvl3pPr>
              <a:lnSpc>
                <a:spcPct val="80000"/>
              </a:lnSpc>
              <a:spcBef>
                <a:spcPts val="1200"/>
              </a:spcBef>
              <a:defRPr cap="none"/>
            </a:lvl3pPr>
            <a:lvl4pPr>
              <a:lnSpc>
                <a:spcPct val="80000"/>
              </a:lnSpc>
              <a:spcBef>
                <a:spcPts val="1200"/>
              </a:spcBef>
              <a:defRPr cap="none"/>
            </a:lvl4pPr>
            <a:lvl5pPr>
              <a:lnSpc>
                <a:spcPct val="80000"/>
              </a:lnSpc>
              <a:spcBef>
                <a:spcPts val="1200"/>
              </a:spcBef>
              <a:defRPr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>
            <a:lvl1pPr>
              <a:lnSpc>
                <a:spcPct val="80000"/>
              </a:lnSpc>
              <a:spcBef>
                <a:spcPts val="600"/>
              </a:spcBef>
              <a:defRPr cap="none"/>
            </a:lvl1pPr>
            <a:lvl2pPr>
              <a:lnSpc>
                <a:spcPct val="80000"/>
              </a:lnSpc>
              <a:spcBef>
                <a:spcPts val="600"/>
              </a:spcBef>
              <a:defRPr cap="none"/>
            </a:lvl2pPr>
            <a:lvl3pPr>
              <a:lnSpc>
                <a:spcPct val="80000"/>
              </a:lnSpc>
              <a:spcBef>
                <a:spcPts val="600"/>
              </a:spcBef>
              <a:defRPr cap="none"/>
            </a:lvl3pPr>
            <a:lvl4pPr>
              <a:lnSpc>
                <a:spcPct val="80000"/>
              </a:lnSpc>
              <a:spcBef>
                <a:spcPts val="600"/>
              </a:spcBef>
              <a:defRPr cap="none"/>
            </a:lvl4pPr>
            <a:lvl5pPr>
              <a:lnSpc>
                <a:spcPct val="80000"/>
              </a:lnSpc>
              <a:spcBef>
                <a:spcPts val="600"/>
              </a:spcBef>
              <a:defRPr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3017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63396"/>
            <a:ext cx="5088713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>
            <a:lvl1pPr>
              <a:defRPr cap="none"/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5237" y="2063396"/>
            <a:ext cx="5097445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>
            <a:lvl1pPr>
              <a:defRPr cap="none"/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1845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05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3375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400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747889" y="685800"/>
            <a:ext cx="6034375" cy="4688785"/>
          </a:xfr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defRPr cap="none"/>
            </a:lvl1pPr>
            <a:lvl2pPr>
              <a:lnSpc>
                <a:spcPct val="90000"/>
              </a:lnSpc>
              <a:spcBef>
                <a:spcPts val="1200"/>
              </a:spcBef>
              <a:defRPr cap="none"/>
            </a:lvl2pPr>
            <a:lvl3pPr>
              <a:lnSpc>
                <a:spcPct val="90000"/>
              </a:lnSpc>
              <a:spcBef>
                <a:spcPts val="1200"/>
              </a:spcBef>
              <a:defRPr cap="none"/>
            </a:lvl3pPr>
            <a:lvl4pPr>
              <a:lnSpc>
                <a:spcPct val="90000"/>
              </a:lnSpc>
              <a:spcBef>
                <a:spcPts val="1200"/>
              </a:spcBef>
              <a:defRPr cap="none"/>
            </a:lvl4pPr>
            <a:lvl5pPr>
              <a:lnSpc>
                <a:spcPct val="90000"/>
              </a:lnSpc>
              <a:spcBef>
                <a:spcPts val="1200"/>
              </a:spcBef>
              <a:defRPr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5399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1481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400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747889" y="685800"/>
            <a:ext cx="6034375" cy="4688785"/>
          </a:xfr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defRPr cap="none"/>
            </a:lvl1pPr>
            <a:lvl2pPr>
              <a:lnSpc>
                <a:spcPct val="90000"/>
              </a:lnSpc>
              <a:spcBef>
                <a:spcPts val="1200"/>
              </a:spcBef>
              <a:defRPr cap="none"/>
            </a:lvl2pPr>
            <a:lvl3pPr>
              <a:lnSpc>
                <a:spcPct val="90000"/>
              </a:lnSpc>
              <a:spcBef>
                <a:spcPts val="1200"/>
              </a:spcBef>
              <a:defRPr cap="none"/>
            </a:lvl3pPr>
            <a:lvl4pPr>
              <a:lnSpc>
                <a:spcPct val="90000"/>
              </a:lnSpc>
              <a:spcBef>
                <a:spcPts val="1200"/>
              </a:spcBef>
              <a:defRPr cap="none"/>
            </a:lvl4pPr>
            <a:lvl5pPr>
              <a:lnSpc>
                <a:spcPct val="90000"/>
              </a:lnSpc>
              <a:spcBef>
                <a:spcPts val="1200"/>
              </a:spcBef>
              <a:defRPr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5399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2091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712E-515A-4F09-A395-A062F14D2A71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3F36-F467-4400-A0D5-B1B86434F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113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125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49762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26638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32094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4565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52114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851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>
            <a:lvl1pPr>
              <a:defRPr cap="none"/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5456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>
            <a:lvl1pPr>
              <a:defRPr cap="none"/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8413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tars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4200387" y="5698438"/>
            <a:ext cx="10795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stars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3590787" y="5774638"/>
            <a:ext cx="10795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stars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10397987" y="5442850"/>
            <a:ext cx="108161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stars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10702787" y="5747651"/>
            <a:ext cx="10795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 userDrawn="1"/>
        </p:nvCxnSpPr>
        <p:spPr>
          <a:xfrm rot="10800000">
            <a:off x="3959086" y="5622237"/>
            <a:ext cx="7315200" cy="1588"/>
          </a:xfrm>
          <a:prstGeom prst="line">
            <a:avLst/>
          </a:prstGeom>
          <a:noFill/>
          <a:ln w="3175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Straight Connector 16"/>
          <p:cNvCxnSpPr/>
          <p:nvPr userDrawn="1"/>
        </p:nvCxnSpPr>
        <p:spPr>
          <a:xfrm rot="10800000">
            <a:off x="3146286" y="5774637"/>
            <a:ext cx="8128000" cy="1588"/>
          </a:xfrm>
          <a:prstGeom prst="line">
            <a:avLst/>
          </a:prstGeom>
          <a:noFill/>
          <a:ln w="3175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Rounded Rectangle 17"/>
          <p:cNvSpPr/>
          <p:nvPr userDrawn="1"/>
        </p:nvSpPr>
        <p:spPr>
          <a:xfrm>
            <a:off x="3146286" y="5927037"/>
            <a:ext cx="508000" cy="152400"/>
          </a:xfrm>
          <a:prstGeom prst="roundRect">
            <a:avLst>
              <a:gd name="adj" fmla="val 115"/>
            </a:avLst>
          </a:prstGeom>
          <a:solidFill>
            <a:schemeClr val="accent1">
              <a:lumMod val="60000"/>
              <a:lumOff val="4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4162286" y="5927037"/>
            <a:ext cx="508000" cy="152400"/>
          </a:xfrm>
          <a:prstGeom prst="roundRect">
            <a:avLst>
              <a:gd name="adj" fmla="val 115"/>
            </a:avLst>
          </a:prstGeom>
          <a:solidFill>
            <a:schemeClr val="accent1">
              <a:lumMod val="60000"/>
              <a:lumOff val="40000"/>
              <a:alpha val="9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5279886" y="5927037"/>
            <a:ext cx="508000" cy="152400"/>
          </a:xfrm>
          <a:prstGeom prst="roundRect">
            <a:avLst>
              <a:gd name="adj" fmla="val 115"/>
            </a:avLst>
          </a:prstGeom>
          <a:solidFill>
            <a:schemeClr val="accent1">
              <a:lumMod val="60000"/>
              <a:lumOff val="40000"/>
              <a:alpha val="8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6092686" y="5927037"/>
            <a:ext cx="508000" cy="152400"/>
          </a:xfrm>
          <a:prstGeom prst="roundRect">
            <a:avLst>
              <a:gd name="adj" fmla="val 115"/>
            </a:avLst>
          </a:prstGeom>
          <a:solidFill>
            <a:schemeClr val="accent1">
              <a:lumMod val="60000"/>
              <a:lumOff val="40000"/>
              <a:alpha val="7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7108686" y="5927037"/>
            <a:ext cx="508000" cy="152400"/>
          </a:xfrm>
          <a:prstGeom prst="roundRect">
            <a:avLst>
              <a:gd name="adj" fmla="val 115"/>
            </a:avLst>
          </a:prstGeom>
          <a:solidFill>
            <a:schemeClr val="accent1">
              <a:lumMod val="60000"/>
              <a:lumOff val="40000"/>
              <a:alpha val="6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8124686" y="5927037"/>
            <a:ext cx="508000" cy="152400"/>
          </a:xfrm>
          <a:prstGeom prst="roundRect">
            <a:avLst>
              <a:gd name="adj" fmla="val 115"/>
            </a:avLst>
          </a:prstGeom>
          <a:solidFill>
            <a:schemeClr val="accent1">
              <a:lumMod val="60000"/>
              <a:lumOff val="40000"/>
              <a:alpha val="4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 Placeholder 2"/>
          <p:cNvSpPr txBox="1">
            <a:spLocks/>
          </p:cNvSpPr>
          <p:nvPr userDrawn="1"/>
        </p:nvSpPr>
        <p:spPr>
          <a:xfrm>
            <a:off x="3654286" y="3079550"/>
            <a:ext cx="7924800" cy="2209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>
            <a:noAutofit/>
          </a:bodyPr>
          <a:lstStyle>
            <a:lvl1pPr algn="r" defTabSz="1169988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274320" marR="0" lvl="0" indent="-274320" algn="r" defTabSz="11699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n-US" sz="2000" kern="12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riris prasetyo, m.kom</a:t>
            </a:r>
            <a:br>
              <a:rPr lang="en-US" sz="2000" kern="12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000" kern="12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0811 184 172</a:t>
            </a:r>
            <a:br>
              <a:rPr lang="en-US" sz="2000" kern="12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000" kern="12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riris.ddn@gmail.com</a:t>
            </a:r>
            <a:br>
              <a:rPr lang="en-US" sz="2000" kern="12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000" kern="12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Kasubdit BUMD</a:t>
            </a:r>
          </a:p>
          <a:p>
            <a:pPr marL="274320" marR="0" lvl="0" indent="-274320" algn="r" defTabSz="11699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Ditjen Bina Keuangan Daerah </a:t>
            </a:r>
          </a:p>
          <a:p>
            <a:pPr marL="274320" marR="0" lvl="0" indent="-274320" algn="r" defTabSz="11699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Kementerian Dalam Negeri</a:t>
            </a:r>
          </a:p>
          <a:p>
            <a:pPr marL="274320" marR="0" lvl="0" indent="-274320" algn="r" defTabSz="11699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2000" b="1" i="0" u="none" strike="noStrike" kern="1200" cap="none" spc="1700" normalizeH="0" baseline="0" noProof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6736495" y="1833846"/>
            <a:ext cx="4842591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/>
            <a:r>
              <a:rPr lang="id-ID" sz="360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TERIMA KASIH</a:t>
            </a:r>
            <a:endParaRPr lang="id-ID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06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712E-515A-4F09-A395-A062F14D2A71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3F36-F467-4400-A0D5-B1B86434F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377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887930" y="10633"/>
            <a:ext cx="11683810" cy="6857803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887930" y="4831162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903805" y="10633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742005" y="18698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767473" y="674010"/>
            <a:ext cx="9755187" cy="1714368"/>
          </a:xfrm>
        </p:spPr>
        <p:txBody>
          <a:bodyPr anchor="b">
            <a:norm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912268" y="262196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10755563" y="4364286"/>
            <a:ext cx="907186" cy="49847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963F36-F467-4400-A0D5-B1B86434FD4B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1050920" y="503449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 rot="21440504">
            <a:off x="999366" y="6255111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0" cap="none" spc="0" baseline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desain slide by: </a:t>
            </a:r>
            <a:r>
              <a:rPr lang="en-US" sz="1400" b="0" cap="none" spc="300" baseline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http://investasidaerah.wordpress.com</a:t>
            </a:r>
            <a:endParaRPr lang="en-US" sz="1400" spc="300" baseline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ubtitle 3"/>
          <p:cNvSpPr txBox="1">
            <a:spLocks/>
          </p:cNvSpPr>
          <p:nvPr userDrawn="1"/>
        </p:nvSpPr>
        <p:spPr>
          <a:xfrm rot="21423839">
            <a:off x="6335456" y="3241935"/>
            <a:ext cx="5446644" cy="2209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riris  prasetyo,  m.kom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pc="20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0811  184  172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b="1" spc="20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spc="200" smtClean="0">
                <a:latin typeface="Arial" pitchFamily="34" charset="0"/>
                <a:cs typeface="Arial" pitchFamily="34" charset="0"/>
              </a:rPr>
              <a:t>2018</a:t>
            </a:r>
            <a:endParaRPr lang="en-US" sz="4800" b="1" spc="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577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85800" y="2063396"/>
            <a:ext cx="10394707" cy="3311189"/>
          </a:xfrm>
        </p:spPr>
        <p:txBody>
          <a:bodyPr/>
          <a:lstStyle>
            <a:lvl1pPr>
              <a:defRPr cap="none"/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2687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3263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>
            <a:lvl1pPr>
              <a:lnSpc>
                <a:spcPct val="80000"/>
              </a:lnSpc>
              <a:spcBef>
                <a:spcPts val="1200"/>
              </a:spcBef>
              <a:defRPr cap="none"/>
            </a:lvl1pPr>
            <a:lvl2pPr>
              <a:lnSpc>
                <a:spcPct val="80000"/>
              </a:lnSpc>
              <a:spcBef>
                <a:spcPts val="1200"/>
              </a:spcBef>
              <a:defRPr cap="none"/>
            </a:lvl2pPr>
            <a:lvl3pPr>
              <a:lnSpc>
                <a:spcPct val="80000"/>
              </a:lnSpc>
              <a:spcBef>
                <a:spcPts val="1200"/>
              </a:spcBef>
              <a:defRPr cap="none"/>
            </a:lvl3pPr>
            <a:lvl4pPr>
              <a:lnSpc>
                <a:spcPct val="80000"/>
              </a:lnSpc>
              <a:spcBef>
                <a:spcPts val="1200"/>
              </a:spcBef>
              <a:defRPr cap="none"/>
            </a:lvl4pPr>
            <a:lvl5pPr>
              <a:lnSpc>
                <a:spcPct val="80000"/>
              </a:lnSpc>
              <a:spcBef>
                <a:spcPts val="1200"/>
              </a:spcBef>
              <a:defRPr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>
            <a:lvl1pPr>
              <a:lnSpc>
                <a:spcPct val="80000"/>
              </a:lnSpc>
              <a:spcBef>
                <a:spcPts val="600"/>
              </a:spcBef>
              <a:defRPr cap="none"/>
            </a:lvl1pPr>
            <a:lvl2pPr>
              <a:lnSpc>
                <a:spcPct val="80000"/>
              </a:lnSpc>
              <a:spcBef>
                <a:spcPts val="600"/>
              </a:spcBef>
              <a:defRPr cap="none"/>
            </a:lvl2pPr>
            <a:lvl3pPr>
              <a:lnSpc>
                <a:spcPct val="80000"/>
              </a:lnSpc>
              <a:spcBef>
                <a:spcPts val="600"/>
              </a:spcBef>
              <a:defRPr cap="none"/>
            </a:lvl3pPr>
            <a:lvl4pPr>
              <a:lnSpc>
                <a:spcPct val="80000"/>
              </a:lnSpc>
              <a:spcBef>
                <a:spcPts val="600"/>
              </a:spcBef>
              <a:defRPr cap="none"/>
            </a:lvl4pPr>
            <a:lvl5pPr>
              <a:lnSpc>
                <a:spcPct val="80000"/>
              </a:lnSpc>
              <a:spcBef>
                <a:spcPts val="600"/>
              </a:spcBef>
              <a:defRPr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732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63396"/>
            <a:ext cx="5088713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>
            <a:lvl1pPr>
              <a:defRPr cap="none"/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5237" y="2063396"/>
            <a:ext cx="5097445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>
            <a:lvl1pPr>
              <a:defRPr cap="none"/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320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443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668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400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747889" y="685800"/>
            <a:ext cx="6034375" cy="4688785"/>
          </a:xfr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defRPr cap="none"/>
            </a:lvl1pPr>
            <a:lvl2pPr>
              <a:lnSpc>
                <a:spcPct val="90000"/>
              </a:lnSpc>
              <a:spcBef>
                <a:spcPts val="1200"/>
              </a:spcBef>
              <a:defRPr cap="none"/>
            </a:lvl2pPr>
            <a:lvl3pPr>
              <a:lnSpc>
                <a:spcPct val="90000"/>
              </a:lnSpc>
              <a:spcBef>
                <a:spcPts val="1200"/>
              </a:spcBef>
              <a:defRPr cap="none"/>
            </a:lvl3pPr>
            <a:lvl4pPr>
              <a:lnSpc>
                <a:spcPct val="90000"/>
              </a:lnSpc>
              <a:spcBef>
                <a:spcPts val="1200"/>
              </a:spcBef>
              <a:defRPr cap="none"/>
            </a:lvl4pPr>
            <a:lvl5pPr>
              <a:lnSpc>
                <a:spcPct val="90000"/>
              </a:lnSpc>
              <a:spcBef>
                <a:spcPts val="1200"/>
              </a:spcBef>
              <a:defRPr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5399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334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400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747889" y="685800"/>
            <a:ext cx="6034375" cy="4688785"/>
          </a:xfr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defRPr cap="none"/>
            </a:lvl1pPr>
            <a:lvl2pPr>
              <a:lnSpc>
                <a:spcPct val="90000"/>
              </a:lnSpc>
              <a:spcBef>
                <a:spcPts val="1200"/>
              </a:spcBef>
              <a:defRPr cap="none"/>
            </a:lvl2pPr>
            <a:lvl3pPr>
              <a:lnSpc>
                <a:spcPct val="90000"/>
              </a:lnSpc>
              <a:spcBef>
                <a:spcPts val="1200"/>
              </a:spcBef>
              <a:defRPr cap="none"/>
            </a:lvl3pPr>
            <a:lvl4pPr>
              <a:lnSpc>
                <a:spcPct val="90000"/>
              </a:lnSpc>
              <a:spcBef>
                <a:spcPts val="1200"/>
              </a:spcBef>
              <a:defRPr cap="none"/>
            </a:lvl4pPr>
            <a:lvl5pPr>
              <a:lnSpc>
                <a:spcPct val="90000"/>
              </a:lnSpc>
              <a:spcBef>
                <a:spcPts val="1200"/>
              </a:spcBef>
              <a:defRPr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5399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8763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8854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712E-515A-4F09-A395-A062F14D2A71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3F36-F467-4400-A0D5-B1B86434F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964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79551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226681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62422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64088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13933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3360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>
            <a:lvl1pPr>
              <a:defRPr cap="none"/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6368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>
            <a:lvl1pPr>
              <a:defRPr cap="none"/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1903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tars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4200387" y="5698438"/>
            <a:ext cx="10795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stars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3590787" y="5774638"/>
            <a:ext cx="10795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stars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10397987" y="5442850"/>
            <a:ext cx="108161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stars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10702787" y="5747651"/>
            <a:ext cx="10795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 userDrawn="1"/>
        </p:nvCxnSpPr>
        <p:spPr>
          <a:xfrm rot="10800000">
            <a:off x="3959086" y="5622237"/>
            <a:ext cx="7315200" cy="1588"/>
          </a:xfrm>
          <a:prstGeom prst="line">
            <a:avLst/>
          </a:prstGeom>
          <a:noFill/>
          <a:ln w="3175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Straight Connector 16"/>
          <p:cNvCxnSpPr/>
          <p:nvPr userDrawn="1"/>
        </p:nvCxnSpPr>
        <p:spPr>
          <a:xfrm rot="10800000">
            <a:off x="3146286" y="5774637"/>
            <a:ext cx="8128000" cy="1588"/>
          </a:xfrm>
          <a:prstGeom prst="line">
            <a:avLst/>
          </a:prstGeom>
          <a:noFill/>
          <a:ln w="3175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Rounded Rectangle 17"/>
          <p:cNvSpPr/>
          <p:nvPr userDrawn="1"/>
        </p:nvSpPr>
        <p:spPr>
          <a:xfrm>
            <a:off x="3146286" y="5927037"/>
            <a:ext cx="508000" cy="152400"/>
          </a:xfrm>
          <a:prstGeom prst="roundRect">
            <a:avLst>
              <a:gd name="adj" fmla="val 115"/>
            </a:avLst>
          </a:prstGeom>
          <a:solidFill>
            <a:schemeClr val="accent1">
              <a:lumMod val="60000"/>
              <a:lumOff val="4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4162286" y="5927037"/>
            <a:ext cx="508000" cy="152400"/>
          </a:xfrm>
          <a:prstGeom prst="roundRect">
            <a:avLst>
              <a:gd name="adj" fmla="val 115"/>
            </a:avLst>
          </a:prstGeom>
          <a:solidFill>
            <a:schemeClr val="accent1">
              <a:lumMod val="60000"/>
              <a:lumOff val="40000"/>
              <a:alpha val="9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5279886" y="5927037"/>
            <a:ext cx="508000" cy="152400"/>
          </a:xfrm>
          <a:prstGeom prst="roundRect">
            <a:avLst>
              <a:gd name="adj" fmla="val 115"/>
            </a:avLst>
          </a:prstGeom>
          <a:solidFill>
            <a:schemeClr val="accent1">
              <a:lumMod val="60000"/>
              <a:lumOff val="40000"/>
              <a:alpha val="8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6092686" y="5927037"/>
            <a:ext cx="508000" cy="152400"/>
          </a:xfrm>
          <a:prstGeom prst="roundRect">
            <a:avLst>
              <a:gd name="adj" fmla="val 115"/>
            </a:avLst>
          </a:prstGeom>
          <a:solidFill>
            <a:schemeClr val="accent1">
              <a:lumMod val="60000"/>
              <a:lumOff val="40000"/>
              <a:alpha val="7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7108686" y="5927037"/>
            <a:ext cx="508000" cy="152400"/>
          </a:xfrm>
          <a:prstGeom prst="roundRect">
            <a:avLst>
              <a:gd name="adj" fmla="val 115"/>
            </a:avLst>
          </a:prstGeom>
          <a:solidFill>
            <a:schemeClr val="accent1">
              <a:lumMod val="60000"/>
              <a:lumOff val="40000"/>
              <a:alpha val="6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8124686" y="5927037"/>
            <a:ext cx="508000" cy="152400"/>
          </a:xfrm>
          <a:prstGeom prst="roundRect">
            <a:avLst>
              <a:gd name="adj" fmla="val 115"/>
            </a:avLst>
          </a:prstGeom>
          <a:solidFill>
            <a:schemeClr val="accent1">
              <a:lumMod val="60000"/>
              <a:lumOff val="40000"/>
              <a:alpha val="4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 Placeholder 2"/>
          <p:cNvSpPr txBox="1">
            <a:spLocks/>
          </p:cNvSpPr>
          <p:nvPr userDrawn="1"/>
        </p:nvSpPr>
        <p:spPr>
          <a:xfrm>
            <a:off x="3654286" y="3079550"/>
            <a:ext cx="7924800" cy="2209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>
            <a:noAutofit/>
          </a:bodyPr>
          <a:lstStyle>
            <a:lvl1pPr algn="r" defTabSz="1169988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274320" marR="0" lvl="0" indent="-274320" algn="r" defTabSz="11699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n-US" sz="2000" kern="12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riris prasetyo, m.kom</a:t>
            </a:r>
            <a:br>
              <a:rPr lang="en-US" sz="2000" kern="12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000" kern="12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0811 184 172</a:t>
            </a:r>
            <a:br>
              <a:rPr lang="en-US" sz="2000" kern="12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000" kern="12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riris.ddn@gmail.com</a:t>
            </a:r>
            <a:br>
              <a:rPr lang="en-US" sz="2000" kern="12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000" kern="1200" cap="none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Kasubdit BUMD</a:t>
            </a:r>
          </a:p>
          <a:p>
            <a:pPr marL="274320" marR="0" lvl="0" indent="-274320" algn="r" defTabSz="11699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Ditjen Bina Keuangan Daerah </a:t>
            </a:r>
          </a:p>
          <a:p>
            <a:pPr marL="274320" marR="0" lvl="0" indent="-274320" algn="r" defTabSz="11699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Kementerian Dalam Negeri</a:t>
            </a:r>
          </a:p>
          <a:p>
            <a:pPr marL="274320" marR="0" lvl="0" indent="-274320" algn="r" defTabSz="11699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2000" b="1" i="0" u="none" strike="noStrike" kern="1200" cap="none" spc="1700" normalizeH="0" baseline="0" noProof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6736495" y="1833846"/>
            <a:ext cx="4842591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/>
            <a:r>
              <a:rPr lang="id-ID" sz="360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TERIMA KASIH</a:t>
            </a:r>
            <a:endParaRPr lang="id-ID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64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2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2" y="365125"/>
            <a:ext cx="103035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2" y="1825625"/>
            <a:ext cx="103035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2" y="6356350"/>
            <a:ext cx="2687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B712E-515A-4F09-A395-A062F14D2A71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24402" y="6356350"/>
            <a:ext cx="4031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6402" y="6356350"/>
            <a:ext cx="2687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63F36-F467-4400-A0D5-B1B86434FD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-2884318" y="3408321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0" cap="none" spc="0" baseline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desain slide by: </a:t>
            </a:r>
            <a:r>
              <a:rPr lang="en-US" sz="1400" b="0" cap="none" spc="300" baseline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http://asetdaerah.wordpress.com</a:t>
            </a:r>
            <a:endParaRPr lang="en-US" sz="1400" spc="300" baseline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83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50000">
              <a:srgbClr val="EAEAEA"/>
            </a:gs>
            <a:gs pos="75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31627" y="-12021"/>
            <a:ext cx="1184009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1870" y="430616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1869" y="1808212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992957" y="605522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b="0" cap="none" spc="0" baseline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desain slide by: </a:t>
            </a:r>
            <a:r>
              <a:rPr lang="en-US" sz="1400" b="0" cap="none" spc="300" baseline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http://asetdaerah.wordpress.com</a:t>
            </a:r>
            <a:endParaRPr lang="en-US" sz="1400" spc="300" baseline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4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64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63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spc="200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50000">
              <a:srgbClr val="EAEAEA"/>
            </a:gs>
            <a:gs pos="75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31627" y="-12021"/>
            <a:ext cx="1184009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1870" y="430616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1869" y="1808212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992957" y="605522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b="0" cap="none" spc="0" baseline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desain slide by: </a:t>
            </a:r>
            <a:r>
              <a:rPr lang="en-US" sz="1400" b="0" cap="none" spc="300" baseline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http://asetdaerah.wordpress.com</a:t>
            </a:r>
            <a:endParaRPr lang="en-US" sz="1400" spc="300" baseline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90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BCB21-F965-405A-B11A-182080FD2AE4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D60B-518C-497A-992F-A25B47889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2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50000">
              <a:srgbClr val="EAEAEA"/>
            </a:gs>
            <a:gs pos="75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" y="-12021"/>
            <a:ext cx="1237172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1870" y="430616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1869" y="1808212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992957" y="605522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b="1" cap="none" spc="0" baseline="0" smtClean="0">
                <a:solidFill>
                  <a:srgbClr val="FF0000"/>
                </a:solidFill>
                <a:latin typeface="Bradley Hand ITC" panose="03070402050302030203" pitchFamily="66" charset="0"/>
                <a:cs typeface="Arial" pitchFamily="34" charset="0"/>
              </a:rPr>
              <a:t>desain slide by: </a:t>
            </a:r>
            <a:r>
              <a:rPr lang="en-US" sz="1400" b="1" cap="none" spc="300" baseline="0" smtClean="0">
                <a:solidFill>
                  <a:srgbClr val="FF0000"/>
                </a:solidFill>
                <a:latin typeface="Bradley Hand ITC" panose="03070402050302030203" pitchFamily="66" charset="0"/>
                <a:cs typeface="Arial" pitchFamily="34" charset="0"/>
              </a:rPr>
              <a:t>http://asetdaerah.wordpress.com</a:t>
            </a:r>
            <a:endParaRPr lang="en-US" sz="1400" b="1" spc="300" baseline="0">
              <a:solidFill>
                <a:srgbClr val="FF0000"/>
              </a:solidFill>
              <a:latin typeface="Bradley Hand ITC" panose="03070402050302030203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41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04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50000">
              <a:srgbClr val="EAEAEA"/>
            </a:gs>
            <a:gs pos="75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/>
          <p:cNvSpPr/>
          <p:nvPr/>
        </p:nvSpPr>
        <p:spPr>
          <a:xfrm>
            <a:off x="46051" y="0"/>
            <a:ext cx="12345547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19878" y="0"/>
            <a:ext cx="12132579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3" name="Rectangle 12"/>
          <p:cNvSpPr/>
          <p:nvPr/>
        </p:nvSpPr>
        <p:spPr>
          <a:xfrm>
            <a:off x="46050" y="6419514"/>
            <a:ext cx="12165827" cy="423085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1870" y="430616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1869" y="1808212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92957" y="6452371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b="1" cap="none" spc="0" baseline="0" smtClean="0">
                <a:solidFill>
                  <a:schemeClr val="bg2">
                    <a:lumMod val="50000"/>
                  </a:schemeClr>
                </a:solidFill>
                <a:latin typeface="Bradley Hand ITC" panose="03070402050302030203" pitchFamily="66" charset="0"/>
                <a:cs typeface="Arial" pitchFamily="34" charset="0"/>
              </a:rPr>
              <a:t>desain slide by: </a:t>
            </a:r>
            <a:r>
              <a:rPr lang="en-US" sz="1600" b="1" cap="none" spc="300" baseline="0" smtClean="0">
                <a:solidFill>
                  <a:schemeClr val="bg2">
                    <a:lumMod val="50000"/>
                  </a:schemeClr>
                </a:solidFill>
                <a:latin typeface="Bradley Hand ITC" panose="03070402050302030203" pitchFamily="66" charset="0"/>
                <a:cs typeface="Arial" pitchFamily="34" charset="0"/>
              </a:rPr>
              <a:t>http://asetdaerah.wordpress.com</a:t>
            </a:r>
            <a:endParaRPr lang="en-US" sz="1600" b="1" spc="300" baseline="0">
              <a:solidFill>
                <a:schemeClr val="bg2">
                  <a:lumMod val="50000"/>
                </a:schemeClr>
              </a:solidFill>
              <a:latin typeface="Bradley Hand ITC" panose="03070402050302030203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61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Autofit/>
          </a:bodyPr>
          <a:lstStyle/>
          <a:p>
            <a:r>
              <a:rPr lang="en-US" sz="3600" b="1" smtClean="0"/>
              <a:t>Gambaran umum </a:t>
            </a:r>
            <a:br>
              <a:rPr lang="en-US" sz="3600" b="1" smtClean="0"/>
            </a:br>
            <a:r>
              <a:rPr lang="en-US" sz="6000" b="1" smtClean="0"/>
              <a:t>PENGELOLAAN </a:t>
            </a:r>
            <a:r>
              <a:rPr lang="en-US" sz="11500" b="1" smtClean="0"/>
              <a:t>BMD</a:t>
            </a:r>
            <a:endParaRPr lang="id-ID" sz="13800" b="1" kern="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 rot="21420000">
            <a:off x="1853000" y="2311450"/>
            <a:ext cx="9755187" cy="550333"/>
          </a:xfrm>
        </p:spPr>
        <p:txBody>
          <a:bodyPr/>
          <a:lstStyle/>
          <a:p>
            <a:r>
              <a:rPr lang="en-US" smtClean="0"/>
              <a:t>PP 27/2014 &amp; PERMENDAGRI 19/2016</a:t>
            </a:r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4000" y="5486400"/>
            <a:ext cx="9144000" cy="1371600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Clr>
                <a:srgbClr val="6E71F0"/>
              </a:buClr>
              <a:buFont typeface="Wingdings" pitchFamily="2" charset="2"/>
              <a:buChar char="v"/>
              <a:defRPr/>
            </a:pPr>
            <a:endParaRPr lang="en-US" sz="1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8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87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85455" y="1582582"/>
            <a:ext cx="9695052" cy="3792004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mtClean="0"/>
              <a:t>Apa masalah pokok pengelolaan BMD? Apakah sudah menjadi perhatian dan prioritas pejabat Pemda?</a:t>
            </a:r>
          </a:p>
          <a:p>
            <a:pPr marL="457200" indent="-457200">
              <a:buFont typeface="+mj-lt"/>
              <a:buAutoNum type="arabicPeriod"/>
            </a:pPr>
            <a:r>
              <a:rPr lang="en-US" smtClean="0"/>
              <a:t>Apa masalah pokok penyusunan rencanan kebutuhan BMD?</a:t>
            </a:r>
          </a:p>
          <a:p>
            <a:pPr marL="457200" indent="-457200">
              <a:buFont typeface="+mj-lt"/>
              <a:buAutoNum type="arabicPeriod"/>
            </a:pPr>
            <a:r>
              <a:rPr lang="en-US" smtClean="0"/>
              <a:t>Apa tujuan penetapan/pengalihan status penggunaan BMD (PSP)? Dari sisi kewenangan, administrasi dan pemeliharaan-keamanan?</a:t>
            </a:r>
          </a:p>
          <a:p>
            <a:pPr marL="457200" indent="-457200">
              <a:buFont typeface="+mj-lt"/>
              <a:buAutoNum type="arabicPeriod"/>
            </a:pPr>
            <a:r>
              <a:rPr lang="en-US" smtClean="0"/>
              <a:t>Bagaimana mengoptimalkan pemanfaatan BMD? Apa beda sewa PP 27/14 dengan Retribusi Pemakaian Kekayaan Daerah UU 28/09?</a:t>
            </a:r>
          </a:p>
          <a:p>
            <a:pPr marL="457200" indent="-457200">
              <a:buFont typeface="+mj-lt"/>
              <a:buAutoNum type="arabicPeriod"/>
            </a:pPr>
            <a:r>
              <a:rPr lang="en-US" smtClean="0"/>
              <a:t>Apa masalah pokok penghapusan BMD</a:t>
            </a:r>
          </a:p>
          <a:p>
            <a:pPr marL="457200" indent="-457200">
              <a:buFont typeface="+mj-lt"/>
              <a:buAutoNum type="arabicPeriod"/>
            </a:pPr>
            <a:endParaRPr lang="en-US" smtClean="0"/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0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14417" y="1603564"/>
            <a:ext cx="1348345" cy="788991"/>
            <a:chOff x="1446300" y="1445368"/>
            <a:chExt cx="843855" cy="548506"/>
          </a:xfrm>
        </p:grpSpPr>
        <p:sp>
          <p:nvSpPr>
            <p:cNvPr id="8" name="Rounded Rectangle 7"/>
            <p:cNvSpPr/>
            <p:nvPr/>
          </p:nvSpPr>
          <p:spPr>
            <a:xfrm>
              <a:off x="1446300" y="1445368"/>
              <a:ext cx="843855" cy="54850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1473076" y="1472144"/>
              <a:ext cx="790303" cy="494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>
                  <a:latin typeface="Arial Narrow" panose="020B0606020202030204" pitchFamily="34" charset="0"/>
                </a:rPr>
                <a:t>Pnatausahaan</a:t>
              </a:r>
              <a:endParaRPr lang="id-ID">
                <a:latin typeface="Arial Narrow" panose="020B060602020203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48562" y="134648"/>
            <a:ext cx="1348345" cy="788991"/>
            <a:chOff x="3692872" y="1584"/>
            <a:chExt cx="843855" cy="548506"/>
          </a:xfrm>
        </p:grpSpPr>
        <p:sp>
          <p:nvSpPr>
            <p:cNvPr id="38" name="Rounded Rectangle 37"/>
            <p:cNvSpPr/>
            <p:nvPr/>
          </p:nvSpPr>
          <p:spPr>
            <a:xfrm>
              <a:off x="3692872" y="1584"/>
              <a:ext cx="843855" cy="54850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ounded Rectangle 4"/>
            <p:cNvSpPr/>
            <p:nvPr/>
          </p:nvSpPr>
          <p:spPr>
            <a:xfrm>
              <a:off x="3719648" y="28360"/>
              <a:ext cx="790303" cy="494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>
                  <a:latin typeface="Arial Narrow" panose="020B0606020202030204" pitchFamily="34" charset="0"/>
                </a:rPr>
                <a:t>Perencanaan Kbtuhan dan penganggaran</a:t>
              </a:r>
              <a:endParaRPr lang="id-ID">
                <a:latin typeface="Arial Narrow" panose="020B060602020203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48217" y="526713"/>
            <a:ext cx="1348345" cy="788991"/>
            <a:chOff x="5028124" y="393649"/>
            <a:chExt cx="843855" cy="548506"/>
          </a:xfrm>
        </p:grpSpPr>
        <p:sp>
          <p:nvSpPr>
            <p:cNvPr id="36" name="Rounded Rectangle 35"/>
            <p:cNvSpPr/>
            <p:nvPr/>
          </p:nvSpPr>
          <p:spPr>
            <a:xfrm>
              <a:off x="5028124" y="393649"/>
              <a:ext cx="843855" cy="54850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6"/>
            <p:cNvSpPr/>
            <p:nvPr/>
          </p:nvSpPr>
          <p:spPr>
            <a:xfrm>
              <a:off x="5054900" y="420425"/>
              <a:ext cx="790303" cy="494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>
                  <a:latin typeface="Arial Narrow" panose="020B0606020202030204" pitchFamily="34" charset="0"/>
                </a:rPr>
                <a:t>pengadaan</a:t>
              </a:r>
              <a:endParaRPr lang="id-ID">
                <a:latin typeface="Arial Narrow" panose="020B0606020202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711715" y="1578432"/>
            <a:ext cx="1348345" cy="788991"/>
            <a:chOff x="5939443" y="1445368"/>
            <a:chExt cx="843855" cy="548506"/>
          </a:xfrm>
        </p:grpSpPr>
        <p:sp>
          <p:nvSpPr>
            <p:cNvPr id="34" name="Rounded Rectangle 33"/>
            <p:cNvSpPr/>
            <p:nvPr/>
          </p:nvSpPr>
          <p:spPr>
            <a:xfrm>
              <a:off x="5939443" y="1445368"/>
              <a:ext cx="843855" cy="54850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8"/>
            <p:cNvSpPr/>
            <p:nvPr/>
          </p:nvSpPr>
          <p:spPr>
            <a:xfrm>
              <a:off x="5966219" y="1472144"/>
              <a:ext cx="790303" cy="494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>
                  <a:latin typeface="Arial Narrow" panose="020B0606020202030204" pitchFamily="34" charset="0"/>
                </a:rPr>
                <a:t>Penggunaan</a:t>
              </a:r>
              <a:endParaRPr lang="id-ID">
                <a:latin typeface="Arial Narrow" panose="020B060602020203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909764" y="2752440"/>
            <a:ext cx="1348345" cy="788991"/>
            <a:chOff x="6137492" y="2822826"/>
            <a:chExt cx="843855" cy="548506"/>
          </a:xfrm>
        </p:grpSpPr>
        <p:sp>
          <p:nvSpPr>
            <p:cNvPr id="32" name="Rounded Rectangle 31"/>
            <p:cNvSpPr/>
            <p:nvPr/>
          </p:nvSpPr>
          <p:spPr>
            <a:xfrm>
              <a:off x="6137492" y="2822826"/>
              <a:ext cx="843855" cy="54850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10"/>
            <p:cNvSpPr/>
            <p:nvPr/>
          </p:nvSpPr>
          <p:spPr>
            <a:xfrm>
              <a:off x="6164268" y="2849602"/>
              <a:ext cx="790303" cy="494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>
                  <a:latin typeface="Arial Narrow" panose="020B0606020202030204" pitchFamily="34" charset="0"/>
                </a:rPr>
                <a:t>Pemanfaatan</a:t>
              </a:r>
              <a:endParaRPr lang="id-ID">
                <a:latin typeface="Arial Narrow" panose="020B060602020203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34562" y="3971640"/>
            <a:ext cx="1348345" cy="788991"/>
            <a:chOff x="5559391" y="4088691"/>
            <a:chExt cx="843855" cy="548506"/>
          </a:xfrm>
        </p:grpSpPr>
        <p:sp>
          <p:nvSpPr>
            <p:cNvPr id="30" name="Rounded Rectangle 29"/>
            <p:cNvSpPr/>
            <p:nvPr/>
          </p:nvSpPr>
          <p:spPr>
            <a:xfrm>
              <a:off x="5559391" y="4088691"/>
              <a:ext cx="843855" cy="54850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12"/>
            <p:cNvSpPr/>
            <p:nvPr/>
          </p:nvSpPr>
          <p:spPr>
            <a:xfrm>
              <a:off x="5586167" y="4115467"/>
              <a:ext cx="790303" cy="494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>
                  <a:latin typeface="Arial Narrow" panose="020B0606020202030204" pitchFamily="34" charset="0"/>
                </a:rPr>
                <a:t>pengamanan dan pemeliharaan</a:t>
              </a:r>
              <a:endParaRPr lang="id-ID">
                <a:latin typeface="Arial Narrow" panose="020B060602020203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60955" y="4974123"/>
            <a:ext cx="1348345" cy="788991"/>
            <a:chOff x="4388683" y="4841059"/>
            <a:chExt cx="843855" cy="548506"/>
          </a:xfrm>
        </p:grpSpPr>
        <p:sp>
          <p:nvSpPr>
            <p:cNvPr id="28" name="Rounded Rectangle 27"/>
            <p:cNvSpPr/>
            <p:nvPr/>
          </p:nvSpPr>
          <p:spPr>
            <a:xfrm>
              <a:off x="4388683" y="4841059"/>
              <a:ext cx="843855" cy="54850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14"/>
            <p:cNvSpPr/>
            <p:nvPr/>
          </p:nvSpPr>
          <p:spPr>
            <a:xfrm>
              <a:off x="4415459" y="4867835"/>
              <a:ext cx="790303" cy="494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>
                  <a:latin typeface="Arial Narrow" panose="020B0606020202030204" pitchFamily="34" charset="0"/>
                </a:rPr>
                <a:t>Penilaian</a:t>
              </a:r>
              <a:endParaRPr lang="id-ID">
                <a:latin typeface="Arial Narrow" panose="020B060602020203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86017" y="4935249"/>
            <a:ext cx="1348345" cy="788991"/>
            <a:chOff x="2997060" y="4841059"/>
            <a:chExt cx="843855" cy="548506"/>
          </a:xfrm>
        </p:grpSpPr>
        <p:sp>
          <p:nvSpPr>
            <p:cNvPr id="26" name="Rounded Rectangle 25"/>
            <p:cNvSpPr/>
            <p:nvPr/>
          </p:nvSpPr>
          <p:spPr>
            <a:xfrm>
              <a:off x="2997060" y="4841059"/>
              <a:ext cx="843855" cy="54850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16"/>
            <p:cNvSpPr/>
            <p:nvPr/>
          </p:nvSpPr>
          <p:spPr>
            <a:xfrm>
              <a:off x="3023836" y="4867835"/>
              <a:ext cx="790303" cy="494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>
                  <a:latin typeface="Arial Narrow" panose="020B0606020202030204" pitchFamily="34" charset="0"/>
                </a:rPr>
                <a:t>Pemindah</a:t>
              </a:r>
              <a:r>
                <a:rPr lang="id-ID">
                  <a:latin typeface="Arial Narrow" panose="020B0606020202030204" pitchFamily="34" charset="0"/>
                </a:rPr>
                <a:t> </a:t>
              </a:r>
              <a:r>
                <a:rPr lang="en-US">
                  <a:latin typeface="Arial Narrow" panose="020B0606020202030204" pitchFamily="34" charset="0"/>
                </a:rPr>
                <a:t>tanganan</a:t>
              </a:r>
              <a:endParaRPr lang="id-ID">
                <a:latin typeface="Arial Narrow" panose="020B060602020203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67362" y="4097049"/>
            <a:ext cx="1348345" cy="788991"/>
            <a:chOff x="1826353" y="4088691"/>
            <a:chExt cx="843855" cy="548506"/>
          </a:xfrm>
        </p:grpSpPr>
        <p:sp>
          <p:nvSpPr>
            <p:cNvPr id="24" name="Rounded Rectangle 23"/>
            <p:cNvSpPr/>
            <p:nvPr/>
          </p:nvSpPr>
          <p:spPr>
            <a:xfrm>
              <a:off x="1826353" y="4088691"/>
              <a:ext cx="843855" cy="54850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18"/>
            <p:cNvSpPr/>
            <p:nvPr/>
          </p:nvSpPr>
          <p:spPr>
            <a:xfrm>
              <a:off x="1853129" y="4115467"/>
              <a:ext cx="790303" cy="494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u="dbl">
                  <a:latin typeface="Arial Narrow" panose="020B0606020202030204" pitchFamily="34" charset="0"/>
                </a:rPr>
                <a:t>Pemusnahan</a:t>
              </a:r>
              <a:endParaRPr lang="id-ID">
                <a:latin typeface="Arial Narrow" panose="020B060602020203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20524" y="2752440"/>
            <a:ext cx="1348345" cy="788991"/>
            <a:chOff x="1248252" y="2822826"/>
            <a:chExt cx="843855" cy="548506"/>
          </a:xfrm>
        </p:grpSpPr>
        <p:sp>
          <p:nvSpPr>
            <p:cNvPr id="22" name="Rounded Rectangle 21"/>
            <p:cNvSpPr/>
            <p:nvPr/>
          </p:nvSpPr>
          <p:spPr>
            <a:xfrm>
              <a:off x="1248252" y="2822826"/>
              <a:ext cx="843855" cy="54850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20"/>
            <p:cNvSpPr/>
            <p:nvPr/>
          </p:nvSpPr>
          <p:spPr>
            <a:xfrm>
              <a:off x="1275028" y="2849602"/>
              <a:ext cx="790303" cy="494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>
                  <a:latin typeface="Arial Narrow" panose="020B0606020202030204" pitchFamily="34" charset="0"/>
                </a:rPr>
                <a:t>Penghapusan</a:t>
              </a:r>
              <a:endParaRPr lang="id-ID">
                <a:latin typeface="Arial Narrow" panose="020B060602020203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800762" y="526713"/>
            <a:ext cx="1348345" cy="788991"/>
            <a:chOff x="2357619" y="393649"/>
            <a:chExt cx="843855" cy="548506"/>
          </a:xfrm>
        </p:grpSpPr>
        <p:sp>
          <p:nvSpPr>
            <p:cNvPr id="20" name="Rounded Rectangle 19"/>
            <p:cNvSpPr/>
            <p:nvPr/>
          </p:nvSpPr>
          <p:spPr>
            <a:xfrm>
              <a:off x="2357619" y="393649"/>
              <a:ext cx="843855" cy="54850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22"/>
            <p:cNvSpPr/>
            <p:nvPr/>
          </p:nvSpPr>
          <p:spPr>
            <a:xfrm>
              <a:off x="2384395" y="420425"/>
              <a:ext cx="790303" cy="494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>
                  <a:latin typeface="Arial Narrow" panose="020B0606020202030204" pitchFamily="34" charset="0"/>
                </a:rPr>
                <a:t>pembinaan, pngwsan dan pengendalian.</a:t>
              </a:r>
              <a:endParaRPr lang="id-ID">
                <a:latin typeface="Arial Narrow" panose="020B0606020202030204" pitchFamily="34" charset="0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5120173" y="1877817"/>
            <a:ext cx="2081562" cy="2093822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40" name="TextBox 39"/>
          <p:cNvSpPr txBox="1"/>
          <p:nvPr/>
        </p:nvSpPr>
        <p:spPr>
          <a:xfrm>
            <a:off x="764308" y="5763114"/>
            <a:ext cx="2845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>
                <a:solidFill>
                  <a:srgbClr val="FFFF00"/>
                </a:solidFill>
              </a:rPr>
              <a:t>Pasal 3(2) PP 27/2014</a:t>
            </a:r>
          </a:p>
        </p:txBody>
      </p:sp>
    </p:spTree>
    <p:extLst>
      <p:ext uri="{BB962C8B-B14F-4D97-AF65-F5344CB8AC3E}">
        <p14:creationId xmlns:p14="http://schemas.microsoft.com/office/powerpoint/2010/main" val="213260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9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34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29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85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22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18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3.xml><?xml version="1.0" encoding="utf-8"?>
<a:theme xmlns:a="http://schemas.openxmlformats.org/drawingml/2006/main" name="1_Main Even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6.xml><?xml version="1.0" encoding="utf-8"?>
<a:theme xmlns:a="http://schemas.openxmlformats.org/drawingml/2006/main" name="3_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7076</TotalTime>
  <Words>98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Arial</vt:lpstr>
      <vt:lpstr>Arial Narrow</vt:lpstr>
      <vt:lpstr>Bradley Hand ITC</vt:lpstr>
      <vt:lpstr>Calibri</vt:lpstr>
      <vt:lpstr>Calibri Light</vt:lpstr>
      <vt:lpstr>Impact</vt:lpstr>
      <vt:lpstr>Tahoma</vt:lpstr>
      <vt:lpstr>Times New Roman</vt:lpstr>
      <vt:lpstr>Wingdings</vt:lpstr>
      <vt:lpstr>Wingdings 2</vt:lpstr>
      <vt:lpstr>Custom Design</vt:lpstr>
      <vt:lpstr>Main Event</vt:lpstr>
      <vt:lpstr>1_Main Event</vt:lpstr>
      <vt:lpstr>1_Custom Design</vt:lpstr>
      <vt:lpstr>2_Main Event</vt:lpstr>
      <vt:lpstr>3_Main Event</vt:lpstr>
      <vt:lpstr>Gambaran umum  PENGELOLAAN BMD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RIRIS_BUMD</cp:lastModifiedBy>
  <cp:revision>674</cp:revision>
  <cp:lastPrinted>2018-04-13T04:15:24Z</cp:lastPrinted>
  <dcterms:created xsi:type="dcterms:W3CDTF">2018-01-16T04:40:52Z</dcterms:created>
  <dcterms:modified xsi:type="dcterms:W3CDTF">2019-09-10T10:28:58Z</dcterms:modified>
</cp:coreProperties>
</file>