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70" r:id="rId8"/>
    <p:sldId id="272" r:id="rId9"/>
    <p:sldId id="274" r:id="rId10"/>
    <p:sldId id="278" r:id="rId11"/>
    <p:sldId id="277" r:id="rId12"/>
    <p:sldId id="280" r:id="rId13"/>
    <p:sldId id="279" r:id="rId14"/>
    <p:sldId id="282" r:id="rId15"/>
    <p:sldId id="276" r:id="rId16"/>
    <p:sldId id="265" r:id="rId17"/>
    <p:sldId id="262" r:id="rId18"/>
    <p:sldId id="266" r:id="rId19"/>
    <p:sldId id="267" r:id="rId20"/>
    <p:sldId id="268" r:id="rId21"/>
    <p:sldId id="269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00FF"/>
    <a:srgbClr val="FF66FF"/>
    <a:srgbClr val="3399FF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3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7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0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3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3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0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5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7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5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34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BD95-EEB5-4A5D-9F7C-2B2646F7C5AB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A90F-11B1-448A-84D4-712359F4F6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3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8725" y="1714271"/>
            <a:ext cx="7529626" cy="1754326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IMPLEMENTASI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TRANSAKSI NON TUNAI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8495" y="4779205"/>
            <a:ext cx="718703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Disampaikan</a:t>
            </a:r>
            <a:r>
              <a:rPr lang="en-U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oleh</a:t>
            </a:r>
            <a:r>
              <a:rPr lang="en-U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:</a:t>
            </a:r>
          </a:p>
          <a:p>
            <a:pPr algn="ctr"/>
            <a:endParaRPr lang="en-US" sz="1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KEPALA BADAN PENGELOLAAN KEUANGAN &amp; ASET DAERAH</a:t>
            </a:r>
          </a:p>
          <a:p>
            <a:pPr algn="ctr"/>
            <a:r>
              <a:rPr lang="en-U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PROVINSI KALIMANTAN TIMUR</a:t>
            </a:r>
          </a:p>
        </p:txBody>
      </p:sp>
    </p:spTree>
    <p:extLst>
      <p:ext uri="{BB962C8B-B14F-4D97-AF65-F5344CB8AC3E}">
        <p14:creationId xmlns:p14="http://schemas.microsoft.com/office/powerpoint/2010/main" val="15311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3600"/>
            <a:ext cx="7886700" cy="5313362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49263" indent="-449263" algn="just">
              <a:buFont typeface="+mj-lt"/>
              <a:buAutoNum type="arabicPeriod" startAt="3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896938" indent="-449263" algn="just">
              <a:buFont typeface="+mj-lt"/>
              <a:buAutoNum type="alphaLcPeriod"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rekening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NPWP.</a:t>
            </a:r>
          </a:p>
          <a:p>
            <a:pPr marL="896938" indent="-449263" algn="just">
              <a:buFont typeface="+mj-lt"/>
              <a:buAutoNum type="alphaLcPeriod"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SKPD agar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menjalin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kesepakatan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6938" indent="-449263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SKPD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menjalin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kesepakatan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Surat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kesediaannya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7675" indent="0" algn="just">
              <a:buNone/>
            </a:pPr>
            <a:endParaRPr lang="en-A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C21F090-D463-40F9-B9B3-6341F054C2B2}"/>
              </a:ext>
            </a:extLst>
          </p:cNvPr>
          <p:cNvSpPr txBox="1">
            <a:spLocks/>
          </p:cNvSpPr>
          <p:nvPr/>
        </p:nvSpPr>
        <p:spPr>
          <a:xfrm>
            <a:off x="2042492" y="341605"/>
            <a:ext cx="5059016" cy="617478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KOP TOKO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SURAT PERNYATAAN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TIDAK MEMILIKI KERJASAMA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Saya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bertanda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Alamat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menyatakan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Kantor ….……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……….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….…….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 transfer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Bank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No. NPWP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Saya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sebenarnya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dipergunakan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mestinya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Samarinda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…………….. 2019</a:t>
            </a: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Toko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Stempel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Materai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3600"/>
            <a:ext cx="7886700" cy="5313362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449263" indent="-449263" algn="just">
              <a:buFont typeface="+mj-lt"/>
              <a:buAutoNum type="arabicPeriod" startAt="4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:</a:t>
            </a:r>
          </a:p>
          <a:p>
            <a:pPr marL="896938" indent="-449263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rekening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Bankaltimtara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dibebankan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6938" indent="-449263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BLUD proses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6938" indent="-449263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keperluan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(Dana BOS)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kesiapan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bertahap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9263" indent="-449263" algn="just">
              <a:buFont typeface="+mj-lt"/>
              <a:buAutoNum type="arabicPeriod" startAt="5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(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dikecualikan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penunjang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operasional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dan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DPRD;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perorangan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Bakar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Honorarium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dan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7675" indent="0" algn="just">
              <a:buNone/>
            </a:pPr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 algn="just">
              <a:buNone/>
            </a:pPr>
            <a:endParaRPr lang="en-A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3600"/>
            <a:ext cx="7886700" cy="5313362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47675" indent="-447675" algn="just">
              <a:buFont typeface="+mj-lt"/>
              <a:buAutoNum type="arabicPeriod" startAt="6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93763" indent="-446088" algn="just">
              <a:buFont typeface="+mj-lt"/>
              <a:buAutoNum type="alphaLcPeriod"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Wilayah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geografisnya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dijangkau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93763" indent="-446088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tersedia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memadai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3763" indent="-446088" algn="just">
              <a:buFont typeface="+mj-lt"/>
              <a:buAutoNum type="alphaLcPeriod" startAt="3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1252538" indent="-374650" algn="just">
              <a:buFont typeface="Wingdings" panose="05000000000000000000" pitchFamily="2" charset="2"/>
              <a:buChar char="ü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Insidentil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dipenuhi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segera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mendesak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2538" indent="-374650" algn="just">
              <a:buFont typeface="Wingdings" panose="05000000000000000000" pitchFamily="2" charset="2"/>
              <a:buChar char="ü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kahar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(Force Majeure).</a:t>
            </a:r>
          </a:p>
          <a:p>
            <a:pPr marL="877888" indent="0" algn="just">
              <a:buNone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terlebih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dahulu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penanggung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Surat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diatas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7675" indent="0" algn="just">
              <a:buNone/>
            </a:pPr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50F9586-5AD2-4BA4-BD91-DE7E1D47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492" y="341605"/>
            <a:ext cx="5059016" cy="6174789"/>
          </a:xfr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KOP SKPD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SURAT PERNYATAAN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PENANGGUNG JAWAB BELANJA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Saya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bertanda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NIP	:   ……………………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menyatakan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….……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….……. pada ….……(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……….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Saya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sebenarnya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dipergunakan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mestinya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Samarinda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…………….. 2019</a:t>
            </a: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penanggung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Materai</a:t>
            </a:r>
            <a:endParaRPr lang="en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3600"/>
            <a:ext cx="7886700" cy="5313362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air dan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telpon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diinput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Management System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(CMS) PT. BPD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Kaltim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Kaltara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Surat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Bayar (SPB).</a:t>
            </a:r>
          </a:p>
        </p:txBody>
      </p:sp>
    </p:spTree>
    <p:extLst>
      <p:ext uri="{BB962C8B-B14F-4D97-AF65-F5344CB8AC3E}">
        <p14:creationId xmlns:p14="http://schemas.microsoft.com/office/powerpoint/2010/main" val="18543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2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IMPLEMENTASI TRANSAKSI NON TUNAI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628650" y="1252015"/>
            <a:ext cx="7886699" cy="951439"/>
          </a:xfrm>
          <a:prstGeom prst="downArrowCallout">
            <a:avLst>
              <a:gd name="adj1" fmla="val 181082"/>
              <a:gd name="adj2" fmla="val 139287"/>
              <a:gd name="adj3" fmla="val 25000"/>
              <a:gd name="adj4" fmla="val 64977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650" y="2328339"/>
            <a:ext cx="7886699" cy="2142065"/>
          </a:xfrm>
          <a:prstGeom prst="roundRect">
            <a:avLst>
              <a:gd name="adj" fmla="val 4561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transparansi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illegal (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Mewujudkan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tertib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kas.</a:t>
            </a:r>
          </a:p>
        </p:txBody>
      </p:sp>
    </p:spTree>
    <p:extLst>
      <p:ext uri="{BB962C8B-B14F-4D97-AF65-F5344CB8AC3E}">
        <p14:creationId xmlns:p14="http://schemas.microsoft.com/office/powerpoint/2010/main" val="16608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2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SISTEM PEMBAYARAN NON TUNAI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628650" y="1048811"/>
            <a:ext cx="7886699" cy="1465789"/>
          </a:xfrm>
          <a:prstGeom prst="downArrowCallout">
            <a:avLst>
              <a:gd name="adj1" fmla="val 52666"/>
              <a:gd name="adj2" fmla="val 57666"/>
              <a:gd name="adj3" fmla="val 25000"/>
              <a:gd name="adj4" fmla="val 64977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mencakup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dana (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lain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timbul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0437" y="2587626"/>
            <a:ext cx="2923118" cy="508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 rot="5400000">
            <a:off x="4364825" y="2438665"/>
            <a:ext cx="414343" cy="1871133"/>
          </a:xfrm>
          <a:prstGeom prst="stripedRightArrow">
            <a:avLst>
              <a:gd name="adj1" fmla="val 50000"/>
              <a:gd name="adj2" fmla="val 4484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Callout 10"/>
          <p:cNvSpPr/>
          <p:nvPr/>
        </p:nvSpPr>
        <p:spPr>
          <a:xfrm>
            <a:off x="628648" y="3564732"/>
            <a:ext cx="2923118" cy="624152"/>
          </a:xfrm>
          <a:prstGeom prst="downArrowCallout">
            <a:avLst>
              <a:gd name="adj1" fmla="val 52666"/>
              <a:gd name="adj2" fmla="val 57666"/>
              <a:gd name="adj3" fmla="val 25000"/>
              <a:gd name="adj4" fmla="val 64977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592232" y="3564732"/>
            <a:ext cx="2923118" cy="624152"/>
          </a:xfrm>
          <a:prstGeom prst="downArrowCallout">
            <a:avLst>
              <a:gd name="adj1" fmla="val 52666"/>
              <a:gd name="adj2" fmla="val 57666"/>
              <a:gd name="adj3" fmla="val 25000"/>
              <a:gd name="adj4" fmla="val 64977"/>
            </a:avLst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648" y="4239685"/>
            <a:ext cx="2923117" cy="6857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kartal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kertas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logam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92232" y="4239685"/>
            <a:ext cx="2923117" cy="17547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Management System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(CMS)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(APMK),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bilyet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giro,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sejenisnya</a:t>
            </a:r>
            <a:r>
              <a:rPr lang="en-A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636430" y="3614341"/>
            <a:ext cx="1871133" cy="262467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6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4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MEKANISME PEMBAYARAN NON TUNAI</a:t>
            </a:r>
            <a:b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OLEH BENDAHARA PENGELUARAN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39CC2-F322-488F-BFD7-FBB7B57C17ED}"/>
              </a:ext>
            </a:extLst>
          </p:cNvPr>
          <p:cNvSpPr/>
          <p:nvPr/>
        </p:nvSpPr>
        <p:spPr>
          <a:xfrm>
            <a:off x="628650" y="1409700"/>
            <a:ext cx="1638300" cy="508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PIHAK KETIGA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9F71E8-A379-46A7-8909-0D3468403D36}"/>
              </a:ext>
            </a:extLst>
          </p:cNvPr>
          <p:cNvSpPr/>
          <p:nvPr/>
        </p:nvSpPr>
        <p:spPr>
          <a:xfrm>
            <a:off x="628650" y="1917699"/>
            <a:ext cx="1638300" cy="43837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32C736-0830-413A-8266-C88E998AF2D2}"/>
              </a:ext>
            </a:extLst>
          </p:cNvPr>
          <p:cNvSpPr/>
          <p:nvPr/>
        </p:nvSpPr>
        <p:spPr>
          <a:xfrm>
            <a:off x="728661" y="2730217"/>
            <a:ext cx="1452564" cy="279683"/>
          </a:xfrm>
          <a:prstGeom prst="rect">
            <a:avLst/>
          </a:prstGeom>
          <a:solidFill>
            <a:srgbClr val="0066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ATK/</a:t>
            </a:r>
            <a:r>
              <a:rPr lang="en-A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Fotocopy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727A4-8DAB-414B-B897-61149669A9A6}"/>
              </a:ext>
            </a:extLst>
          </p:cNvPr>
          <p:cNvSpPr/>
          <p:nvPr/>
        </p:nvSpPr>
        <p:spPr>
          <a:xfrm>
            <a:off x="728661" y="3702805"/>
            <a:ext cx="1452564" cy="279683"/>
          </a:xfrm>
          <a:prstGeom prst="rect">
            <a:avLst/>
          </a:prstGeom>
          <a:solidFill>
            <a:srgbClr val="0066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Konsumsi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204147-E6D1-472D-BCAB-C6630DB0AFD8}"/>
              </a:ext>
            </a:extLst>
          </p:cNvPr>
          <p:cNvSpPr/>
          <p:nvPr/>
        </p:nvSpPr>
        <p:spPr>
          <a:xfrm>
            <a:off x="728662" y="4720751"/>
            <a:ext cx="1452564" cy="376234"/>
          </a:xfrm>
          <a:prstGeom prst="rect">
            <a:avLst/>
          </a:prstGeom>
          <a:solidFill>
            <a:srgbClr val="0066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Cadang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E375A5-B5A2-4307-8A4F-3A0CE98A54F1}"/>
              </a:ext>
            </a:extLst>
          </p:cNvPr>
          <p:cNvSpPr/>
          <p:nvPr/>
        </p:nvSpPr>
        <p:spPr>
          <a:xfrm>
            <a:off x="728662" y="5821436"/>
            <a:ext cx="1452564" cy="380586"/>
          </a:xfrm>
          <a:prstGeom prst="rect">
            <a:avLst/>
          </a:prstGeom>
          <a:solidFill>
            <a:srgbClr val="0066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Telp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/Air</a:t>
            </a:r>
          </a:p>
          <a:p>
            <a:pPr algn="ctr"/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EFDA07-FFD8-4894-A05C-D4A85A536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29" y="1965180"/>
            <a:ext cx="1555721" cy="1555721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29975E6C-5EF4-413C-B76C-B49BA45E245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91963" y="-870822"/>
            <a:ext cx="301478" cy="5370526"/>
          </a:xfrm>
          <a:prstGeom prst="bentConnector2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row: Left 39">
            <a:extLst>
              <a:ext uri="{FF2B5EF4-FFF2-40B4-BE49-F238E27FC236}">
                <a16:creationId xmlns:a16="http://schemas.microsoft.com/office/drawing/2014/main" id="{53A98C30-4C2A-4B09-BDAD-04FCF8286C72}"/>
              </a:ext>
            </a:extLst>
          </p:cNvPr>
          <p:cNvSpPr/>
          <p:nvPr/>
        </p:nvSpPr>
        <p:spPr>
          <a:xfrm>
            <a:off x="2357439" y="2573666"/>
            <a:ext cx="504825" cy="2815574"/>
          </a:xfrm>
          <a:prstGeom prst="leftArrow">
            <a:avLst>
              <a:gd name="adj1" fmla="val 50000"/>
              <a:gd name="adj2" fmla="val 67778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ID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961FA644-0466-4D38-B9CF-20566DD7D0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95950" y="4048549"/>
            <a:ext cx="600146" cy="465954"/>
          </a:xfrm>
          <a:prstGeom prst="bentConnector3">
            <a:avLst>
              <a:gd name="adj1" fmla="val 3974"/>
            </a:avLst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E4375C-6328-4E60-A60C-CAA898D15D57}"/>
              </a:ext>
            </a:extLst>
          </p:cNvPr>
          <p:cNvSpPr/>
          <p:nvPr/>
        </p:nvSpPr>
        <p:spPr>
          <a:xfrm>
            <a:off x="3070161" y="4661257"/>
            <a:ext cx="1170040" cy="400050"/>
          </a:xfrm>
          <a:prstGeom prst="roundRect">
            <a:avLst/>
          </a:prstGeom>
          <a:solidFill>
            <a:srgbClr val="0000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PPK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1024B7B6-3FB3-4326-92EF-4D360C7F05A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19115" y="3323246"/>
            <a:ext cx="1965113" cy="465954"/>
          </a:xfrm>
          <a:prstGeom prst="bentConnector3">
            <a:avLst>
              <a:gd name="adj1" fmla="val 100409"/>
            </a:avLst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B92556B6-6666-4D58-AE1F-EF3D0984288A}"/>
              </a:ext>
            </a:extLst>
          </p:cNvPr>
          <p:cNvSpPr/>
          <p:nvPr/>
        </p:nvSpPr>
        <p:spPr>
          <a:xfrm>
            <a:off x="4377078" y="2373641"/>
            <a:ext cx="1901512" cy="400050"/>
          </a:xfrm>
          <a:prstGeom prst="roundRect">
            <a:avLst/>
          </a:prstGeom>
          <a:solidFill>
            <a:srgbClr val="0000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BENDAHARA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DE9830C-A9E6-43B3-A283-84365743A67B}"/>
              </a:ext>
            </a:extLst>
          </p:cNvPr>
          <p:cNvSpPr/>
          <p:nvPr/>
        </p:nvSpPr>
        <p:spPr>
          <a:xfrm>
            <a:off x="4377078" y="3429000"/>
            <a:ext cx="1901512" cy="400050"/>
          </a:xfrm>
          <a:prstGeom prst="roundRect">
            <a:avLst/>
          </a:prstGeom>
          <a:solidFill>
            <a:srgbClr val="0000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 / KPA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Arrow: Up-Down 88">
            <a:extLst>
              <a:ext uri="{FF2B5EF4-FFF2-40B4-BE49-F238E27FC236}">
                <a16:creationId xmlns:a16="http://schemas.microsoft.com/office/drawing/2014/main" id="{D63977BC-B56C-47C4-AB2A-3117C7CF65EC}"/>
              </a:ext>
            </a:extLst>
          </p:cNvPr>
          <p:cNvSpPr/>
          <p:nvPr/>
        </p:nvSpPr>
        <p:spPr>
          <a:xfrm>
            <a:off x="5261680" y="2850569"/>
            <a:ext cx="132308" cy="501553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7B5BBDD-7CB1-4E10-A7DE-D4872A4AC1F1}"/>
              </a:ext>
            </a:extLst>
          </p:cNvPr>
          <p:cNvSpPr/>
          <p:nvPr/>
        </p:nvSpPr>
        <p:spPr>
          <a:xfrm>
            <a:off x="2827187" y="3362974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D201922-0791-4B59-AE1F-4D6626C3A030}"/>
              </a:ext>
            </a:extLst>
          </p:cNvPr>
          <p:cNvSpPr/>
          <p:nvPr/>
        </p:nvSpPr>
        <p:spPr>
          <a:xfrm>
            <a:off x="3433005" y="4060313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ED4A52A-0EC4-49C3-89FC-73966E3B3F03}"/>
              </a:ext>
            </a:extLst>
          </p:cNvPr>
          <p:cNvCxnSpPr/>
          <p:nvPr/>
        </p:nvCxnSpPr>
        <p:spPr>
          <a:xfrm>
            <a:off x="6335740" y="2573666"/>
            <a:ext cx="511204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A3EF026C-1BF9-49CE-BD17-F8EB456B3A6F}"/>
              </a:ext>
            </a:extLst>
          </p:cNvPr>
          <p:cNvSpPr/>
          <p:nvPr/>
        </p:nvSpPr>
        <p:spPr>
          <a:xfrm>
            <a:off x="3786127" y="1956191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4EE26F5-93B1-4C26-B4A4-41A1BFE02BF9}"/>
              </a:ext>
            </a:extLst>
          </p:cNvPr>
          <p:cNvSpPr/>
          <p:nvPr/>
        </p:nvSpPr>
        <p:spPr>
          <a:xfrm>
            <a:off x="6247857" y="1965180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39D5CF1-8496-42D4-962E-1FAA1D313B2E}"/>
              </a:ext>
            </a:extLst>
          </p:cNvPr>
          <p:cNvSpPr/>
          <p:nvPr/>
        </p:nvSpPr>
        <p:spPr>
          <a:xfrm>
            <a:off x="4929944" y="1564422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E9380DD-BCB7-46D9-970C-591F06C117E4}"/>
              </a:ext>
            </a:extLst>
          </p:cNvPr>
          <p:cNvSpPr/>
          <p:nvPr/>
        </p:nvSpPr>
        <p:spPr>
          <a:xfrm>
            <a:off x="3079092" y="1497340"/>
            <a:ext cx="1901512" cy="400050"/>
          </a:xfrm>
          <a:prstGeom prst="roundRect">
            <a:avLst/>
          </a:prstGeom>
          <a:solidFill>
            <a:srgbClr val="0000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REKENING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Callout: Up Arrow 99">
            <a:extLst>
              <a:ext uri="{FF2B5EF4-FFF2-40B4-BE49-F238E27FC236}">
                <a16:creationId xmlns:a16="http://schemas.microsoft.com/office/drawing/2014/main" id="{343F7272-07AE-450A-828D-5A181CF4B310}"/>
              </a:ext>
            </a:extLst>
          </p:cNvPr>
          <p:cNvSpPr/>
          <p:nvPr/>
        </p:nvSpPr>
        <p:spPr>
          <a:xfrm>
            <a:off x="6959628" y="3590924"/>
            <a:ext cx="1555721" cy="1593095"/>
          </a:xfrm>
          <a:prstGeom prst="upArrowCallout">
            <a:avLst>
              <a:gd name="adj1" fmla="val 37894"/>
              <a:gd name="adj2" fmla="val 35315"/>
              <a:gd name="adj3" fmla="val 8156"/>
              <a:gd name="adj4" fmla="val 84964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APMK (ATM, KK, KD,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(Non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Bilyet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Giro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sejenisnya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ounded Rectangle 12">
            <a:extLst>
              <a:ext uri="{FF2B5EF4-FFF2-40B4-BE49-F238E27FC236}">
                <a16:creationId xmlns:a16="http://schemas.microsoft.com/office/drawing/2014/main" id="{46EFFF81-3C58-467C-9CBA-FC8C3A93B5E0}"/>
              </a:ext>
            </a:extLst>
          </p:cNvPr>
          <p:cNvSpPr/>
          <p:nvPr/>
        </p:nvSpPr>
        <p:spPr>
          <a:xfrm>
            <a:off x="3079093" y="5269744"/>
            <a:ext cx="3685774" cy="1255383"/>
          </a:xfrm>
          <a:prstGeom prst="roundRect">
            <a:avLst>
              <a:gd name="adj" fmla="val 4561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PENJELASAN  :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tagihan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(SPJ).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tagihan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Debet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rekening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r>
              <a:rPr lang="en-A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8F5039-7C8B-45E0-AAF8-87559F21A73B}"/>
              </a:ext>
            </a:extLst>
          </p:cNvPr>
          <p:cNvGrpSpPr/>
          <p:nvPr/>
        </p:nvGrpSpPr>
        <p:grpSpPr>
          <a:xfrm>
            <a:off x="990847" y="3053124"/>
            <a:ext cx="928191" cy="649679"/>
            <a:chOff x="4450248" y="3807021"/>
            <a:chExt cx="928191" cy="931705"/>
          </a:xfrm>
        </p:grpSpPr>
        <p:pic>
          <p:nvPicPr>
            <p:cNvPr id="15" name="Graphic 14" descr="Spoon">
              <a:extLst>
                <a:ext uri="{FF2B5EF4-FFF2-40B4-BE49-F238E27FC236}">
                  <a16:creationId xmlns:a16="http://schemas.microsoft.com/office/drawing/2014/main" id="{6B38BF44-14F0-43C0-B211-ACCFA89C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64039" y="3824326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Fork">
              <a:extLst>
                <a:ext uri="{FF2B5EF4-FFF2-40B4-BE49-F238E27FC236}">
                  <a16:creationId xmlns:a16="http://schemas.microsoft.com/office/drawing/2014/main" id="{7A83B2C7-094C-4992-B588-CC12EAFBC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4450248" y="3807021"/>
              <a:ext cx="914401" cy="914400"/>
            </a:xfrm>
            <a:prstGeom prst="rect">
              <a:avLst/>
            </a:prstGeom>
          </p:spPr>
        </p:pic>
      </p:grpSp>
      <p:pic>
        <p:nvPicPr>
          <p:cNvPr id="25" name="Graphic 24" descr="Photocopier">
            <a:extLst>
              <a:ext uri="{FF2B5EF4-FFF2-40B4-BE49-F238E27FC236}">
                <a16:creationId xmlns:a16="http://schemas.microsoft.com/office/drawing/2014/main" id="{368DA9DA-6B4B-4C3E-9B20-320AED33A5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0852" y="1881092"/>
            <a:ext cx="914400" cy="914400"/>
          </a:xfrm>
          <a:prstGeom prst="rect">
            <a:avLst/>
          </a:prstGeom>
        </p:spPr>
      </p:pic>
      <p:pic>
        <p:nvPicPr>
          <p:cNvPr id="27" name="Graphic 26" descr="Tools">
            <a:extLst>
              <a:ext uri="{FF2B5EF4-FFF2-40B4-BE49-F238E27FC236}">
                <a16:creationId xmlns:a16="http://schemas.microsoft.com/office/drawing/2014/main" id="{8EE42935-82F2-4AA4-B6B0-BA252F9C3A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667" y="4016518"/>
            <a:ext cx="914400" cy="675854"/>
          </a:xfrm>
          <a:prstGeom prst="rect">
            <a:avLst/>
          </a:prstGeom>
        </p:spPr>
      </p:pic>
      <p:pic>
        <p:nvPicPr>
          <p:cNvPr id="29" name="Graphic 28" descr="Telephone">
            <a:extLst>
              <a:ext uri="{FF2B5EF4-FFF2-40B4-BE49-F238E27FC236}">
                <a16:creationId xmlns:a16="http://schemas.microsoft.com/office/drawing/2014/main" id="{F1FC3ACD-348F-4E26-81E3-7F4ED50C26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5039" y="5198722"/>
            <a:ext cx="512208" cy="724877"/>
          </a:xfrm>
          <a:prstGeom prst="rect">
            <a:avLst/>
          </a:prstGeom>
        </p:spPr>
      </p:pic>
      <p:pic>
        <p:nvPicPr>
          <p:cNvPr id="31" name="Graphic 30" descr="High Voltage">
            <a:extLst>
              <a:ext uri="{FF2B5EF4-FFF2-40B4-BE49-F238E27FC236}">
                <a16:creationId xmlns:a16="http://schemas.microsoft.com/office/drawing/2014/main" id="{9E8AC4F8-79EB-4CD7-A906-EE14DFEBDB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6395" y="5232752"/>
            <a:ext cx="478340" cy="601592"/>
          </a:xfrm>
          <a:prstGeom prst="rect">
            <a:avLst/>
          </a:prstGeom>
        </p:spPr>
      </p:pic>
      <p:pic>
        <p:nvPicPr>
          <p:cNvPr id="36" name="Graphic 35" descr="Shower">
            <a:extLst>
              <a:ext uri="{FF2B5EF4-FFF2-40B4-BE49-F238E27FC236}">
                <a16:creationId xmlns:a16="http://schemas.microsoft.com/office/drawing/2014/main" id="{29551058-77D7-44B4-9BC3-CCF6C1A9E19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3659" y="5232752"/>
            <a:ext cx="567566" cy="6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2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DUKUNGAN PERBANKAN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F6CF4-187C-4842-B5AD-53EE316ED3FF}"/>
              </a:ext>
            </a:extLst>
          </p:cNvPr>
          <p:cNvCxnSpPr>
            <a:cxnSpLocks/>
          </p:cNvCxnSpPr>
          <p:nvPr/>
        </p:nvCxnSpPr>
        <p:spPr>
          <a:xfrm>
            <a:off x="4293704" y="1482691"/>
            <a:ext cx="0" cy="43200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9FBF9A-8481-43C3-94A6-5E36C1C2A72D}"/>
              </a:ext>
            </a:extLst>
          </p:cNvPr>
          <p:cNvCxnSpPr>
            <a:cxnSpLocks/>
          </p:cNvCxnSpPr>
          <p:nvPr/>
        </p:nvCxnSpPr>
        <p:spPr>
          <a:xfrm rot="7200000">
            <a:off x="4293704" y="1482691"/>
            <a:ext cx="0" cy="43200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4E72FF-E4CC-471B-A935-6F1BB08892E5}"/>
              </a:ext>
            </a:extLst>
          </p:cNvPr>
          <p:cNvCxnSpPr>
            <a:cxnSpLocks/>
          </p:cNvCxnSpPr>
          <p:nvPr/>
        </p:nvCxnSpPr>
        <p:spPr>
          <a:xfrm rot="14400000">
            <a:off x="4293704" y="1482691"/>
            <a:ext cx="0" cy="43200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8D99761-27CE-4BE1-B8E2-703646372DDE}"/>
              </a:ext>
            </a:extLst>
          </p:cNvPr>
          <p:cNvSpPr/>
          <p:nvPr/>
        </p:nvSpPr>
        <p:spPr>
          <a:xfrm>
            <a:off x="3135798" y="3031435"/>
            <a:ext cx="2315812" cy="1227482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en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A26FE9-CC60-43CA-9AF8-F64EA9BA4F8F}"/>
              </a:ext>
            </a:extLst>
          </p:cNvPr>
          <p:cNvSpPr/>
          <p:nvPr/>
        </p:nvSpPr>
        <p:spPr>
          <a:xfrm>
            <a:off x="5451609" y="1948949"/>
            <a:ext cx="1943103" cy="1227482"/>
          </a:xfrm>
          <a:prstGeom prst="ellipse">
            <a:avLst/>
          </a:prstGeom>
          <a:solidFill>
            <a:srgbClr val="0066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FASILITAS BANK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943430E-F5F5-4554-8AE4-4FC2BBE98776}"/>
              </a:ext>
            </a:extLst>
          </p:cNvPr>
          <p:cNvSpPr/>
          <p:nvPr/>
        </p:nvSpPr>
        <p:spPr>
          <a:xfrm>
            <a:off x="3322152" y="1335209"/>
            <a:ext cx="1943103" cy="1227482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APLIKASI BANK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8E1127-56BE-476F-9B2F-AFF0A8F2A363}"/>
              </a:ext>
            </a:extLst>
          </p:cNvPr>
          <p:cNvSpPr/>
          <p:nvPr/>
        </p:nvSpPr>
        <p:spPr>
          <a:xfrm>
            <a:off x="5451609" y="4108951"/>
            <a:ext cx="1943103" cy="1227482"/>
          </a:xfrm>
          <a:prstGeom prst="ellipse">
            <a:avLst/>
          </a:prstGeom>
          <a:solidFill>
            <a:srgbClr val="FF99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INTERNET BANKING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FB5ABF-44CD-433D-B6A2-8B90F0398585}"/>
              </a:ext>
            </a:extLst>
          </p:cNvPr>
          <p:cNvSpPr/>
          <p:nvPr/>
        </p:nvSpPr>
        <p:spPr>
          <a:xfrm>
            <a:off x="3322152" y="4722691"/>
            <a:ext cx="1943103" cy="12274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KARTU DEBET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3CDE0D8-E82C-41E8-A3D7-6339A109DD07}"/>
              </a:ext>
            </a:extLst>
          </p:cNvPr>
          <p:cNvSpPr/>
          <p:nvPr/>
        </p:nvSpPr>
        <p:spPr>
          <a:xfrm>
            <a:off x="1192696" y="4108950"/>
            <a:ext cx="1943103" cy="1227482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 M S</a:t>
            </a:r>
            <a:endParaRPr lang="en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67E182F-C4F1-4010-9579-24FD9B7C8314}"/>
              </a:ext>
            </a:extLst>
          </p:cNvPr>
          <p:cNvSpPr/>
          <p:nvPr/>
        </p:nvSpPr>
        <p:spPr>
          <a:xfrm>
            <a:off x="1192694" y="1948948"/>
            <a:ext cx="1943103" cy="12274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CETAK TRANSAKSI</a:t>
            </a:r>
            <a:endParaRPr lang="en-ID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2226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AU" sz="2700" dirty="0">
                <a:solidFill>
                  <a:schemeClr val="bg1"/>
                </a:solidFill>
                <a:latin typeface="Arial Black" panose="020B0A04020102020204" pitchFamily="34" charset="0"/>
              </a:rPr>
              <a:t>INSTRUKSI PRESIDEN</a:t>
            </a:r>
            <a:br>
              <a:rPr lang="en-AU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700" dirty="0">
                <a:solidFill>
                  <a:schemeClr val="bg1"/>
                </a:solidFill>
                <a:latin typeface="Arial Black" panose="020B0A04020102020204" pitchFamily="34" charset="0"/>
              </a:rPr>
              <a:t>NOMOR 10 TAHUN 2016</a:t>
            </a:r>
            <a:b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AU" sz="9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  <a:t>TENTANG</a:t>
            </a:r>
            <a:b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AU" sz="9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  <a:t>AKSI PENCEGAHAN DAN PEMBERANTASAN KORUPSI</a:t>
            </a:r>
            <a:b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  <a:t>TAHUN 2016 DAN TAHUN 2017</a:t>
            </a:r>
            <a:b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  <a:t>PRESIDEN REPUBLIK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10434"/>
            <a:ext cx="7886700" cy="3645429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pemberantasan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menginstruksikan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49263" indent="-449263">
              <a:buAutoNum type="arabicPeriod"/>
            </a:pPr>
            <a:r>
              <a:rPr lang="en-A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AU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A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</a:t>
            </a:r>
            <a:r>
              <a:rPr lang="en-A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49263" indent="-449263"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49263" indent="-449263"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Kepresidenan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49263" indent="-449263"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Jaksa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49263" indent="-449263"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Kepolisian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Indonesia;</a:t>
            </a:r>
          </a:p>
          <a:p>
            <a:pPr marL="449263" indent="-449263">
              <a:buAutoNum type="arabicPeriod"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49263" indent="-449263">
              <a:buAutoNum type="arabicPeriod"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Negara;</a:t>
            </a:r>
          </a:p>
          <a:p>
            <a:pPr marL="449263" indent="-449263"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Pembangunan.</a:t>
            </a:r>
          </a:p>
          <a:p>
            <a:pPr marL="342900" indent="-342900">
              <a:buAutoNum type="arabicPeriod"/>
            </a:pPr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2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KERJASAMA PENYEDIA BARANG/JASA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D45010E-8588-4A9D-92F0-F2C39DE6CCE7}"/>
              </a:ext>
            </a:extLst>
          </p:cNvPr>
          <p:cNvSpPr/>
          <p:nvPr/>
        </p:nvSpPr>
        <p:spPr>
          <a:xfrm>
            <a:off x="-102526" y="1282909"/>
            <a:ext cx="1987829" cy="4372462"/>
          </a:xfrm>
          <a:prstGeom prst="arc">
            <a:avLst>
              <a:gd name="adj1" fmla="val 16590661"/>
              <a:gd name="adj2" fmla="val 4802092"/>
            </a:avLst>
          </a:prstGeom>
          <a:ln w="635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C8F1CF-3235-4139-A6DF-6CAFB4AC4C0B}"/>
              </a:ext>
            </a:extLst>
          </p:cNvPr>
          <p:cNvGrpSpPr/>
          <p:nvPr/>
        </p:nvGrpSpPr>
        <p:grpSpPr>
          <a:xfrm>
            <a:off x="1162876" y="1540615"/>
            <a:ext cx="6957394" cy="792000"/>
            <a:chOff x="1093303" y="1729409"/>
            <a:chExt cx="6957394" cy="792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9D7377-18AB-494D-993E-D408CBD7F3A7}"/>
                </a:ext>
              </a:extLst>
            </p:cNvPr>
            <p:cNvSpPr/>
            <p:nvPr/>
          </p:nvSpPr>
          <p:spPr>
            <a:xfrm>
              <a:off x="1489303" y="1839494"/>
              <a:ext cx="6561394" cy="58034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Punya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Rekening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Bank</a:t>
              </a:r>
              <a:endParaRPr lang="en-ID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604115-EAF2-40F8-868D-F8642D1F16D5}"/>
                </a:ext>
              </a:extLst>
            </p:cNvPr>
            <p:cNvGrpSpPr/>
            <p:nvPr/>
          </p:nvGrpSpPr>
          <p:grpSpPr>
            <a:xfrm>
              <a:off x="1093303" y="1729409"/>
              <a:ext cx="792000" cy="792000"/>
              <a:chOff x="1292086" y="2117034"/>
              <a:chExt cx="914400" cy="92433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D192BBD-770E-4BF2-9BBE-586EBDD373F7}"/>
                  </a:ext>
                </a:extLst>
              </p:cNvPr>
              <p:cNvSpPr/>
              <p:nvPr/>
            </p:nvSpPr>
            <p:spPr>
              <a:xfrm>
                <a:off x="1292086" y="211703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24" name="Graphic 23" descr="Handshake">
                <a:extLst>
                  <a:ext uri="{FF2B5EF4-FFF2-40B4-BE49-F238E27FC236}">
                    <a16:creationId xmlns:a16="http://schemas.microsoft.com/office/drawing/2014/main" id="{B61F8091-99A9-4550-93BC-925305364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92086" y="2126973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D0AF6D-98F2-4F89-8FBF-1167649B7A60}"/>
              </a:ext>
            </a:extLst>
          </p:cNvPr>
          <p:cNvGrpSpPr/>
          <p:nvPr/>
        </p:nvGrpSpPr>
        <p:grpSpPr>
          <a:xfrm>
            <a:off x="1162876" y="4513898"/>
            <a:ext cx="6957394" cy="792000"/>
            <a:chOff x="1093303" y="1729409"/>
            <a:chExt cx="6957394" cy="7920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FE43773-2D6A-46DD-89C2-66090E55E0AE}"/>
                </a:ext>
              </a:extLst>
            </p:cNvPr>
            <p:cNvSpPr/>
            <p:nvPr/>
          </p:nvSpPr>
          <p:spPr>
            <a:xfrm>
              <a:off x="1489303" y="1839494"/>
              <a:ext cx="6561394" cy="58034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Mekanisme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Pengadaan</a:t>
              </a:r>
              <a:endParaRPr lang="en-ID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660A183-457D-4D8C-B134-1BF50729A781}"/>
                </a:ext>
              </a:extLst>
            </p:cNvPr>
            <p:cNvGrpSpPr/>
            <p:nvPr/>
          </p:nvGrpSpPr>
          <p:grpSpPr>
            <a:xfrm>
              <a:off x="1093303" y="1729409"/>
              <a:ext cx="792000" cy="792000"/>
              <a:chOff x="1292086" y="2117034"/>
              <a:chExt cx="914400" cy="92433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0854B5C-A79A-4EF0-A20A-CA4007521FE2}"/>
                  </a:ext>
                </a:extLst>
              </p:cNvPr>
              <p:cNvSpPr/>
              <p:nvPr/>
            </p:nvSpPr>
            <p:spPr>
              <a:xfrm>
                <a:off x="1292086" y="211703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50" name="Graphic 49" descr="Handshake">
                <a:extLst>
                  <a:ext uri="{FF2B5EF4-FFF2-40B4-BE49-F238E27FC236}">
                    <a16:creationId xmlns:a16="http://schemas.microsoft.com/office/drawing/2014/main" id="{4669E0CF-73AD-492A-92AE-E24759E73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92086" y="2126973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6F81E42-A0F5-4483-864F-2284AE6ECB88}"/>
              </a:ext>
            </a:extLst>
          </p:cNvPr>
          <p:cNvSpPr/>
          <p:nvPr/>
        </p:nvSpPr>
        <p:spPr>
          <a:xfrm>
            <a:off x="1756876" y="3627447"/>
            <a:ext cx="6363394" cy="580346"/>
          </a:xfrm>
          <a:prstGeom prst="roundRect">
            <a:avLst/>
          </a:prstGeom>
          <a:solidFill>
            <a:srgbClr val="FFFF0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Ikut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SOP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Pemda</a:t>
            </a:r>
            <a:endParaRPr lang="en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E07E002-680C-483E-8152-918CCD8BED98}"/>
              </a:ext>
            </a:extLst>
          </p:cNvPr>
          <p:cNvGrpSpPr/>
          <p:nvPr/>
        </p:nvGrpSpPr>
        <p:grpSpPr>
          <a:xfrm>
            <a:off x="1360875" y="3517362"/>
            <a:ext cx="810779" cy="792000"/>
            <a:chOff x="1292086" y="2117034"/>
            <a:chExt cx="914400" cy="92433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1B258CA-358A-4F46-B149-86E8E882AE52}"/>
                </a:ext>
              </a:extLst>
            </p:cNvPr>
            <p:cNvSpPr/>
            <p:nvPr/>
          </p:nvSpPr>
          <p:spPr>
            <a:xfrm>
              <a:off x="1292086" y="2117034"/>
              <a:ext cx="914400" cy="9144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0" name="Graphic 59" descr="Handshake">
              <a:extLst>
                <a:ext uri="{FF2B5EF4-FFF2-40B4-BE49-F238E27FC236}">
                  <a16:creationId xmlns:a16="http://schemas.microsoft.com/office/drawing/2014/main" id="{32924A9D-9276-4988-A1C4-B36B59C44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2086" y="2126973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C167F9-A1B3-4B23-8978-A19F333A8DC9}"/>
              </a:ext>
            </a:extLst>
          </p:cNvPr>
          <p:cNvGrpSpPr/>
          <p:nvPr/>
        </p:nvGrpSpPr>
        <p:grpSpPr>
          <a:xfrm>
            <a:off x="1360876" y="2533946"/>
            <a:ext cx="6759394" cy="792000"/>
            <a:chOff x="1360876" y="2472598"/>
            <a:chExt cx="6759394" cy="7920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98104C10-FB3F-49A9-8F88-7D256993D654}"/>
                </a:ext>
              </a:extLst>
            </p:cNvPr>
            <p:cNvSpPr/>
            <p:nvPr/>
          </p:nvSpPr>
          <p:spPr>
            <a:xfrm>
              <a:off x="1756876" y="2582683"/>
              <a:ext cx="6363394" cy="58034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Punya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Nomor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NPWP</a:t>
              </a:r>
              <a:endParaRPr lang="en-ID" sz="28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BB1672F-778A-4DBB-8C10-1DFA2F2D272F}"/>
                </a:ext>
              </a:extLst>
            </p:cNvPr>
            <p:cNvGrpSpPr/>
            <p:nvPr/>
          </p:nvGrpSpPr>
          <p:grpSpPr>
            <a:xfrm>
              <a:off x="1360876" y="2472598"/>
              <a:ext cx="792000" cy="792000"/>
              <a:chOff x="1292086" y="2117034"/>
              <a:chExt cx="914400" cy="92433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D600E07-22DA-4781-BA47-E058B49A5B0C}"/>
                  </a:ext>
                </a:extLst>
              </p:cNvPr>
              <p:cNvSpPr/>
              <p:nvPr/>
            </p:nvSpPr>
            <p:spPr>
              <a:xfrm>
                <a:off x="1292086" y="211703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65" name="Graphic 64" descr="Handshake">
                <a:extLst>
                  <a:ext uri="{FF2B5EF4-FFF2-40B4-BE49-F238E27FC236}">
                    <a16:creationId xmlns:a16="http://schemas.microsoft.com/office/drawing/2014/main" id="{15914227-4C4E-48AC-A422-CFF88FC20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92086" y="2126973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37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2484438" y="2349500"/>
            <a:ext cx="4143375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S E K I A N</a:t>
            </a:r>
          </a:p>
          <a:p>
            <a:pPr algn="ctr"/>
            <a:r>
              <a:rPr lang="pt-BR" sz="40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&amp;</a:t>
            </a:r>
          </a:p>
          <a:p>
            <a:pPr algn="ctr"/>
            <a:r>
              <a:rPr lang="pt-BR" sz="40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TERIMA KASIH</a:t>
            </a:r>
            <a:endParaRPr lang="en-AU" sz="4000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1593903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3600"/>
            <a:ext cx="7886700" cy="5313362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INPRES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449263" indent="-449263" algn="just">
              <a:buFont typeface="Wingdings" panose="05000000000000000000" pitchFamily="2" charset="2"/>
              <a:buChar char="ü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Pemberantasan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9263" indent="-449263" algn="just">
              <a:buFont typeface="Wingdings" panose="05000000000000000000" pitchFamily="2" charset="2"/>
              <a:buChar char="ü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Kota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berkoordinasi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didukung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9263" indent="-449263" algn="just">
              <a:buFont typeface="Wingdings" panose="05000000000000000000" pitchFamily="2" charset="2"/>
              <a:buChar char="ü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Pemberantasan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Daerah,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didukung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Kepresidenan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Pembangunan.</a:t>
            </a:r>
          </a:p>
          <a:p>
            <a:pPr marL="449263" indent="-449263" algn="just">
              <a:buFont typeface="Wingdings" panose="05000000000000000000" pitchFamily="2" charset="2"/>
              <a:buChar char="ü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menginisiasi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Pemberantasan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berkoordinasi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9263" indent="-449263" algn="just">
              <a:buFont typeface="Wingdings" panose="05000000000000000000" pitchFamily="2" charset="2"/>
              <a:buChar char="ü"/>
            </a:pPr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2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STRATEGI AKSI PENCEGAHAN DAN PEMBERANTASAN KORUPSI</a:t>
            </a:r>
          </a:p>
        </p:txBody>
      </p:sp>
      <p:sp>
        <p:nvSpPr>
          <p:cNvPr id="6" name="Oval 5"/>
          <p:cNvSpPr/>
          <p:nvPr/>
        </p:nvSpPr>
        <p:spPr>
          <a:xfrm>
            <a:off x="2497667" y="2108202"/>
            <a:ext cx="4114800" cy="4114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496730" y="1083741"/>
            <a:ext cx="2157984" cy="182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>
                <a:solidFill>
                  <a:schemeClr val="tx1"/>
                </a:solidFill>
              </a:rPr>
              <a:t>Penguatan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transparansi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dan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akuntabilitas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partai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politik</a:t>
            </a:r>
            <a:endParaRPr lang="en-AU" sz="1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68394" y="4199483"/>
            <a:ext cx="2157984" cy="18288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>
                <a:solidFill>
                  <a:schemeClr val="bg1"/>
                </a:solidFill>
              </a:rPr>
              <a:t>Percepatan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implementasi</a:t>
            </a:r>
            <a:r>
              <a:rPr lang="en-AU" sz="1600" b="1" dirty="0">
                <a:solidFill>
                  <a:schemeClr val="bg1"/>
                </a:solidFill>
              </a:rPr>
              <a:t> non </a:t>
            </a:r>
            <a:r>
              <a:rPr lang="en-AU" sz="1600" b="1" dirty="0" err="1">
                <a:solidFill>
                  <a:schemeClr val="bg1"/>
                </a:solidFill>
              </a:rPr>
              <a:t>tunai</a:t>
            </a:r>
            <a:r>
              <a:rPr lang="en-AU" sz="1600" b="1" dirty="0">
                <a:solidFill>
                  <a:schemeClr val="bg1"/>
                </a:solidFill>
              </a:rPr>
              <a:t> di K/L </a:t>
            </a:r>
            <a:r>
              <a:rPr lang="en-AU" sz="1600" b="1" dirty="0" err="1">
                <a:solidFill>
                  <a:schemeClr val="bg1"/>
                </a:solidFill>
              </a:rPr>
              <a:t>dan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pemda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96727" y="3293549"/>
            <a:ext cx="2157513" cy="18288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TRANSPARANSI DAN AKUNTABILITAS PENGELOLA KEUANGAN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4457694" y="2874445"/>
            <a:ext cx="228600" cy="457200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ight Arrow 12"/>
          <p:cNvSpPr/>
          <p:nvPr/>
        </p:nvSpPr>
        <p:spPr>
          <a:xfrm rot="20032821">
            <a:off x="3317250" y="4473488"/>
            <a:ext cx="228600" cy="457200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5833541" y="4216414"/>
            <a:ext cx="2157984" cy="1828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>
                <a:solidFill>
                  <a:schemeClr val="tx1"/>
                </a:solidFill>
              </a:rPr>
              <a:t>Akuntabilitas</a:t>
            </a:r>
            <a:r>
              <a:rPr lang="en-AU" sz="1600" b="1" dirty="0">
                <a:solidFill>
                  <a:schemeClr val="tx1"/>
                </a:solidFill>
              </a:rPr>
              <a:t> Dana </a:t>
            </a:r>
            <a:r>
              <a:rPr lang="en-AU" sz="1600" b="1" dirty="0" err="1">
                <a:solidFill>
                  <a:schemeClr val="tx1"/>
                </a:solidFill>
              </a:rPr>
              <a:t>Hibah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dan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Bansos</a:t>
            </a:r>
            <a:endParaRPr lang="en-AU" sz="1600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2190996">
            <a:off x="5641211" y="4473963"/>
            <a:ext cx="228600" cy="457200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ular Callout 18"/>
          <p:cNvSpPr/>
          <p:nvPr/>
        </p:nvSpPr>
        <p:spPr>
          <a:xfrm>
            <a:off x="6082278" y="1879609"/>
            <a:ext cx="614852" cy="262465"/>
          </a:xfrm>
          <a:prstGeom prst="wedgeRectCallout">
            <a:avLst>
              <a:gd name="adj1" fmla="val -93863"/>
              <a:gd name="adj2" fmla="val 1209"/>
            </a:avLst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err="1"/>
              <a:t>Aksi</a:t>
            </a:r>
            <a:endParaRPr lang="en-AU" sz="1600" dirty="0"/>
          </a:p>
        </p:txBody>
      </p:sp>
      <p:sp>
        <p:nvSpPr>
          <p:cNvPr id="20" name="Rectangular Callout 19"/>
          <p:cNvSpPr/>
          <p:nvPr/>
        </p:nvSpPr>
        <p:spPr>
          <a:xfrm>
            <a:off x="7376673" y="3776161"/>
            <a:ext cx="614852" cy="262465"/>
          </a:xfrm>
          <a:prstGeom prst="wedgeRectCallout">
            <a:avLst>
              <a:gd name="adj1" fmla="val -96617"/>
              <a:gd name="adj2" fmla="val 72177"/>
            </a:avLst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err="1"/>
              <a:t>Aksi</a:t>
            </a:r>
            <a:endParaRPr lang="en-AU" sz="1600" dirty="0"/>
          </a:p>
        </p:txBody>
      </p:sp>
      <p:sp>
        <p:nvSpPr>
          <p:cNvPr id="21" name="Rectangular Callout 20"/>
          <p:cNvSpPr/>
          <p:nvPr/>
        </p:nvSpPr>
        <p:spPr>
          <a:xfrm>
            <a:off x="1193286" y="3873531"/>
            <a:ext cx="614852" cy="262465"/>
          </a:xfrm>
          <a:prstGeom prst="wedgeRectCallout">
            <a:avLst>
              <a:gd name="adj1" fmla="val 85151"/>
              <a:gd name="adj2" fmla="val 220565"/>
            </a:avLst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err="1"/>
              <a:t>Aksi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2631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82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SURAT EDARAN MENTERI DALAM NEGERI</a:t>
            </a:r>
            <a:br>
              <a:rPr lang="en-AU" sz="2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1800" dirty="0">
                <a:solidFill>
                  <a:schemeClr val="bg1"/>
                </a:solidFill>
                <a:latin typeface="Arial Black" panose="020B0A04020102020204" pitchFamily="34" charset="0"/>
              </a:rPr>
              <a:t>NOMOR : 900/1866/SJ &amp; NOMOR : 900/1867/SJ</a:t>
            </a:r>
            <a:br>
              <a:rPr lang="en-AU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1800" dirty="0">
                <a:solidFill>
                  <a:schemeClr val="bg1"/>
                </a:solidFill>
                <a:latin typeface="Arial Black" panose="020B0A04020102020204" pitchFamily="34" charset="0"/>
              </a:rPr>
              <a:t>TANGGAL 17 APRIL 2017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646" y="1401236"/>
            <a:ext cx="7886700" cy="2094440"/>
          </a:xfrm>
          <a:prstGeom prst="roundRect">
            <a:avLst>
              <a:gd name="adj" fmla="val 6394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paling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yang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Bendahara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Pembantu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yang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Bendahara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Bendahara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Pembantu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334124DC-48DE-46A6-9FE9-31484EDB8998}"/>
              </a:ext>
            </a:extLst>
          </p:cNvPr>
          <p:cNvSpPr/>
          <p:nvPr/>
        </p:nvSpPr>
        <p:spPr>
          <a:xfrm>
            <a:off x="628646" y="3630086"/>
            <a:ext cx="7886700" cy="1218139"/>
          </a:xfrm>
          <a:prstGeom prst="roundRect">
            <a:avLst>
              <a:gd name="adj" fmla="val 6394"/>
            </a:avLst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diminta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Walikota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dan/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Lembaga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59E5AF61-6998-4196-B888-DD36FE5B4AEC}"/>
              </a:ext>
            </a:extLst>
          </p:cNvPr>
          <p:cNvSpPr/>
          <p:nvPr/>
        </p:nvSpPr>
        <p:spPr>
          <a:xfrm>
            <a:off x="628646" y="4982635"/>
            <a:ext cx="7886700" cy="1007526"/>
          </a:xfrm>
          <a:prstGeom prst="roundRect">
            <a:avLst>
              <a:gd name="adj" fmla="val 639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Walikota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6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59E5AF61-6998-4196-B888-DD36FE5B4AEC}"/>
              </a:ext>
            </a:extLst>
          </p:cNvPr>
          <p:cNvSpPr/>
          <p:nvPr/>
        </p:nvSpPr>
        <p:spPr>
          <a:xfrm>
            <a:off x="628646" y="912978"/>
            <a:ext cx="7886700" cy="3037416"/>
          </a:xfrm>
          <a:prstGeom prst="roundRect">
            <a:avLst>
              <a:gd name="adj" fmla="val 6394"/>
            </a:avLst>
          </a:prstGeom>
          <a:solidFill>
            <a:srgbClr val="FF99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Walikota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melaporkan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kesiapan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monitoring/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wilayahnya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selanjutnya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melaporkan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kesiapan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</a:p>
          <a:p>
            <a:pPr algn="just"/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Direktur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Bina 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</a:t>
            </a:r>
          </a:p>
          <a:p>
            <a:pPr algn="just"/>
            <a:r>
              <a:rPr lang="en-A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paling </a:t>
            </a:r>
            <a:r>
              <a:rPr lang="en-A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A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A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A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A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dan </a:t>
            </a:r>
            <a:r>
              <a:rPr lang="en-A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A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A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paling </a:t>
            </a:r>
            <a:r>
              <a:rPr lang="en-A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A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September 2017.</a:t>
            </a:r>
          </a:p>
        </p:txBody>
      </p:sp>
    </p:spTree>
    <p:extLst>
      <p:ext uri="{BB962C8B-B14F-4D97-AF65-F5344CB8AC3E}">
        <p14:creationId xmlns:p14="http://schemas.microsoft.com/office/powerpoint/2010/main" val="11255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590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PERATURAN GUBERNUR KALIMANTAN TIMUR</a:t>
            </a:r>
            <a:b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NOMOR 51 TAHUN 2018</a:t>
            </a:r>
            <a:b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AU" sz="13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  <a:t>TENTANG</a:t>
            </a:r>
            <a:b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AU" sz="13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Arial Black" panose="020B0A04020102020204" pitchFamily="34" charset="0"/>
              </a:rPr>
              <a:t>TRANSAKSI NON TUNAI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2218268"/>
            <a:ext cx="7886700" cy="4033445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49263" indent="-449263" algn="just">
              <a:buFont typeface="+mj-lt"/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bilyet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giro,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sejenisnya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9263" indent="-449263" algn="just">
              <a:buFont typeface="+mj-lt"/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bersumber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paling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Rp.5.000.000,00 (</a:t>
            </a:r>
            <a:r>
              <a:rPr lang="en-A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 </a:t>
            </a:r>
            <a:r>
              <a:rPr lang="en-A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A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Rupiah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9263" indent="-449263" algn="just">
              <a:buFont typeface="+mj-lt"/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paling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Rp.1.000.000,00 (</a:t>
            </a:r>
            <a:r>
              <a:rPr lang="en-A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A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A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Rupiah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9263" indent="-449263" algn="just">
              <a:buFont typeface="+mj-lt"/>
              <a:buAutoNum type="arabicPeriod"/>
            </a:pPr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3600"/>
            <a:ext cx="7886700" cy="5313362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49263" indent="-449263" algn="just">
              <a:buFont typeface="+mj-lt"/>
              <a:buAutoNum type="arabicPeriod" startAt="4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dikecualikan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penunjang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operasional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DPRD;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perorangan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Bakar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Honorarium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2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9039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SURAT EDARAN</a:t>
            </a:r>
            <a:b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GUBERNUR KALIMANTAN TIMUR</a:t>
            </a:r>
            <a:b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  <a:t>NOMOR  :  900/269/0123-I/BPKAD</a:t>
            </a:r>
            <a:br>
              <a:rPr lang="en-AU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AU" sz="13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1800" dirty="0">
                <a:solidFill>
                  <a:schemeClr val="bg1"/>
                </a:solidFill>
                <a:latin typeface="Arial Black" panose="020B0A04020102020204" pitchFamily="34" charset="0"/>
              </a:rPr>
              <a:t>TENTANG</a:t>
            </a:r>
            <a:br>
              <a:rPr lang="en-A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AU" sz="13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1800" dirty="0">
                <a:solidFill>
                  <a:schemeClr val="bg1"/>
                </a:solidFill>
                <a:latin typeface="Arial Black" panose="020B0A04020102020204" pitchFamily="34" charset="0"/>
              </a:rPr>
              <a:t>PELAKSANAAN TRANSAKSI NON TUNAI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28650" y="2532644"/>
            <a:ext cx="7886700" cy="3645429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49263" indent="-449263" algn="just">
              <a:buFont typeface="+mj-lt"/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diberlakukan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2019.</a:t>
            </a:r>
          </a:p>
          <a:p>
            <a:pPr marL="449263" indent="-449263" algn="just">
              <a:buFont typeface="+mj-lt"/>
              <a:buAutoNum type="arabi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bilye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giro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instruction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/Surat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Transfer.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Management System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96938" indent="-447675" algn="just">
              <a:buFont typeface="+mj-lt"/>
              <a:buAutoNum type="alphaLcPeriod"/>
            </a:pP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E-Channel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Perbankan</a:t>
            </a: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3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</TotalTime>
  <Words>1146</Words>
  <Application>Microsoft Office PowerPoint</Application>
  <PresentationFormat>On-screen Show (4:3)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INSTRUKSI PRESIDEN NOMOR 10 TAHUN 2016  TENTANG  AKSI PENCEGAHAN DAN PEMBERANTASAN KORUPSI TAHUN 2016 DAN TAHUN 2017  PRESIDEN REPUBLIK INDONESIA</vt:lpstr>
      <vt:lpstr>PowerPoint Presentation</vt:lpstr>
      <vt:lpstr>STRATEGI AKSI PENCEGAHAN DAN PEMBERANTASAN KORUPSI</vt:lpstr>
      <vt:lpstr>SURAT EDARAN MENTERI DALAM NEGERI NOMOR : 900/1866/SJ &amp; NOMOR : 900/1867/SJ TANGGAL 17 APRIL 2017</vt:lpstr>
      <vt:lpstr>PowerPoint Presentation</vt:lpstr>
      <vt:lpstr>PERATURAN GUBERNUR KALIMANTAN TIMUR NOMOR 51 TAHUN 2018  TENTANG  TRANSAKSI NON TUNAI</vt:lpstr>
      <vt:lpstr>PowerPoint Presentation</vt:lpstr>
      <vt:lpstr>SURAT EDARAN GUBERNUR KALIMANTAN TIMUR NOMOR  :  900/269/0123-I/BPKAD  TENTANG  PELAKSANAAN TRANSAKSI NON TUNAI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IMPLEMENTASI TRANSAKSI NON TUNAI</vt:lpstr>
      <vt:lpstr>SISTEM PEMBAYARAN NON TUNAI</vt:lpstr>
      <vt:lpstr>MEKANISME PEMBAYARAN NON TUNAI OLEH BENDAHARA PENGELUARAN</vt:lpstr>
      <vt:lpstr>DUKUNGAN PERBANKAN</vt:lpstr>
      <vt:lpstr>KERJASAMA PENYEDIA BARANG/JASA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Kaka'Edane</dc:creator>
  <cp:lastModifiedBy>Anggaran-02</cp:lastModifiedBy>
  <cp:revision>178</cp:revision>
  <cp:lastPrinted>2019-02-11T07:33:34Z</cp:lastPrinted>
  <dcterms:created xsi:type="dcterms:W3CDTF">2019-01-28T05:24:41Z</dcterms:created>
  <dcterms:modified xsi:type="dcterms:W3CDTF">2019-02-12T22:29:21Z</dcterms:modified>
</cp:coreProperties>
</file>