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8" r:id="rId5"/>
    <p:sldId id="265" r:id="rId6"/>
    <p:sldId id="264" r:id="rId7"/>
    <p:sldId id="261" r:id="rId8"/>
    <p:sldId id="274" r:id="rId9"/>
    <p:sldId id="262" r:id="rId10"/>
    <p:sldId id="296" r:id="rId11"/>
    <p:sldId id="267" r:id="rId12"/>
    <p:sldId id="263" r:id="rId13"/>
    <p:sldId id="298" r:id="rId14"/>
    <p:sldId id="273" r:id="rId15"/>
    <p:sldId id="295" r:id="rId16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B51"/>
    <a:srgbClr val="70AD47"/>
    <a:srgbClr val="B5CBE7"/>
    <a:srgbClr val="165864"/>
    <a:srgbClr val="10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image" Target="../media/image3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image" Target="../media/image4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image" Target="../media/image4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0148F-DE8B-45B9-A1B9-59E803DAA382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93D852-6D8F-4403-BF01-C63C24506A1B}">
      <dgm:prSet phldrT="[Text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Pajak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Kendaraan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Bermotor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18D03A-8DD6-4C03-88C9-E5D2F4FC7C84}" type="parTrans" cxnId="{78544F10-73A3-4A46-B9BA-A8957D1317D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0C0342-0CCA-4039-9936-6F2673BEF79F}" type="sibTrans" cxnId="{78544F10-73A3-4A46-B9BA-A8957D1317D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FC477C-5222-4831-A360-07274BCC7AD9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Bea Balik Nama Kendaraan Bermotor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182014-43E0-455B-B6B3-34E3710D2007}" type="parTrans" cxnId="{919D99EA-CE63-4074-86FF-D09EEEAB195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F6D052-C97B-48D6-B015-A8353915D5EF}" type="sibTrans" cxnId="{919D99EA-CE63-4074-86FF-D09EEEAB195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562692-302B-49DF-8051-ED35FCC45674}">
      <dgm:prSet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Pajak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Bahan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Bakar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Kendaraan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Bermotor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249CA-516F-4C8C-A802-90C96E0F64F2}" type="parTrans" cxnId="{255F69DD-8CA3-4D62-B8A3-2AC49537528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8273AC-944E-4222-9891-1C96F0897AE0}" type="sibTrans" cxnId="{255F69DD-8CA3-4D62-B8A3-2AC49537528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0DE827-20E5-48B9-BCDF-330BE34D1E09}">
      <dgm:prSet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Pajak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Air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Permukaan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63AEBE-1326-4B3C-930E-5EE236A26692}" type="parTrans" cxnId="{4B95C325-B578-43FA-AA90-71295523D48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A12D91-D6DF-4435-8AC4-8818045C22F6}" type="sibTrans" cxnId="{4B95C325-B578-43FA-AA90-71295523D48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794BE7-9163-48C3-B6CA-46F8CFD326F1}">
      <dgm:prSet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Pajak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Rokok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042C5C-F9D0-4F6B-8ED4-56D7B4DA2E4C}" type="parTrans" cxnId="{1A4A7384-0646-427E-A07C-A032806D94B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B42D9A-5D87-40A6-A4C9-138AF087F081}" type="sibTrans" cxnId="{1A4A7384-0646-427E-A07C-A032806D94B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46EE8C-6943-4F3C-94AB-8B1C133B413B}" type="pres">
      <dgm:prSet presAssocID="{F060148F-DE8B-45B9-A1B9-59E803DAA382}" presName="Name0" presStyleCnt="0">
        <dgm:presLayoutVars>
          <dgm:dir/>
          <dgm:resizeHandles val="exact"/>
        </dgm:presLayoutVars>
      </dgm:prSet>
      <dgm:spPr/>
    </dgm:pt>
    <dgm:pt modelId="{542CC62C-2AA0-4B41-9D3D-1781B7DDE98B}" type="pres">
      <dgm:prSet presAssocID="{FE93D852-6D8F-4403-BF01-C63C24506A1B}" presName="composite" presStyleCnt="0"/>
      <dgm:spPr/>
    </dgm:pt>
    <dgm:pt modelId="{6760DFC5-3352-4FF8-9354-0CE97F324254}" type="pres">
      <dgm:prSet presAssocID="{FE93D852-6D8F-4403-BF01-C63C24506A1B}" presName="rect1" presStyleLbl="bgImgPlace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9000"/>
          </a:stretch>
        </a:blipFill>
        <a:effectLst>
          <a:softEdge rad="31750"/>
        </a:effectLst>
      </dgm:spPr>
    </dgm:pt>
    <dgm:pt modelId="{6CCC0404-9C39-4287-8B8C-6371DCD73730}" type="pres">
      <dgm:prSet presAssocID="{FE93D852-6D8F-4403-BF01-C63C24506A1B}" presName="wedgeRectCallout1" presStyleLbl="node1" presStyleIdx="0" presStyleCnt="5">
        <dgm:presLayoutVars>
          <dgm:bulletEnabled val="1"/>
        </dgm:presLayoutVars>
      </dgm:prSet>
      <dgm:spPr/>
    </dgm:pt>
    <dgm:pt modelId="{57F874E5-B20B-41D0-ADD6-A3FADC20D669}" type="pres">
      <dgm:prSet presAssocID="{3F0C0342-0CCA-4039-9936-6F2673BEF79F}" presName="sibTrans" presStyleCnt="0"/>
      <dgm:spPr/>
    </dgm:pt>
    <dgm:pt modelId="{4B9EFF0B-9D69-4100-B297-2351202FA600}" type="pres">
      <dgm:prSet presAssocID="{A2FC477C-5222-4831-A360-07274BCC7AD9}" presName="composite" presStyleCnt="0"/>
      <dgm:spPr/>
    </dgm:pt>
    <dgm:pt modelId="{DB37D38E-B1AA-4F23-AB05-C4D160FB2F9B}" type="pres">
      <dgm:prSet presAssocID="{A2FC477C-5222-4831-A360-07274BCC7AD9}" presName="rect1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E788DE8C-166F-46F5-B74E-B25EE595CC93}" type="pres">
      <dgm:prSet presAssocID="{A2FC477C-5222-4831-A360-07274BCC7AD9}" presName="wedgeRectCallout1" presStyleLbl="node1" presStyleIdx="1" presStyleCnt="5">
        <dgm:presLayoutVars>
          <dgm:bulletEnabled val="1"/>
        </dgm:presLayoutVars>
      </dgm:prSet>
      <dgm:spPr/>
    </dgm:pt>
    <dgm:pt modelId="{CA76FA88-86BB-4083-997A-98F1DCEF87A4}" type="pres">
      <dgm:prSet presAssocID="{A9F6D052-C97B-48D6-B015-A8353915D5EF}" presName="sibTrans" presStyleCnt="0"/>
      <dgm:spPr/>
    </dgm:pt>
    <dgm:pt modelId="{DC56C1C5-61BB-46F5-B075-CECA15AF1E7E}" type="pres">
      <dgm:prSet presAssocID="{1B562692-302B-49DF-8051-ED35FCC45674}" presName="composite" presStyleCnt="0"/>
      <dgm:spPr/>
    </dgm:pt>
    <dgm:pt modelId="{378BFBF8-51CE-4039-AE71-4CF3340FB9AF}" type="pres">
      <dgm:prSet presAssocID="{1B562692-302B-49DF-8051-ED35FCC45674}" presName="rect1" presStyleLbl="bgImgPlac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00" r="3000" b="-4000"/>
          </a:stretch>
        </a:blipFill>
      </dgm:spPr>
    </dgm:pt>
    <dgm:pt modelId="{CE37030D-4F26-4262-9E71-250595CF7328}" type="pres">
      <dgm:prSet presAssocID="{1B562692-302B-49DF-8051-ED35FCC45674}" presName="wedgeRectCallout1" presStyleLbl="node1" presStyleIdx="2" presStyleCnt="5">
        <dgm:presLayoutVars>
          <dgm:bulletEnabled val="1"/>
        </dgm:presLayoutVars>
      </dgm:prSet>
      <dgm:spPr/>
    </dgm:pt>
    <dgm:pt modelId="{A52FE49A-469C-4409-8373-317F975C4542}" type="pres">
      <dgm:prSet presAssocID="{BB8273AC-944E-4222-9891-1C96F0897AE0}" presName="sibTrans" presStyleCnt="0"/>
      <dgm:spPr/>
    </dgm:pt>
    <dgm:pt modelId="{6DE246DD-28E0-4CD6-8080-676889A058B9}" type="pres">
      <dgm:prSet presAssocID="{A80DE827-20E5-48B9-BCDF-330BE34D1E09}" presName="composite" presStyleCnt="0"/>
      <dgm:spPr/>
    </dgm:pt>
    <dgm:pt modelId="{707FD541-8AE0-479F-8AE2-3499E9E1D554}" type="pres">
      <dgm:prSet presAssocID="{A80DE827-20E5-48B9-BCDF-330BE34D1E09}" presName="rect1" presStyleLbl="b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1467007-0CA4-48F8-BC9B-A423F1F7A829}" type="pres">
      <dgm:prSet presAssocID="{A80DE827-20E5-48B9-BCDF-330BE34D1E09}" presName="wedgeRectCallout1" presStyleLbl="node1" presStyleIdx="3" presStyleCnt="5">
        <dgm:presLayoutVars>
          <dgm:bulletEnabled val="1"/>
        </dgm:presLayoutVars>
      </dgm:prSet>
      <dgm:spPr/>
    </dgm:pt>
    <dgm:pt modelId="{FFCF89FB-7E68-4674-81BB-F0FE69B12A64}" type="pres">
      <dgm:prSet presAssocID="{63A12D91-D6DF-4435-8AC4-8818045C22F6}" presName="sibTrans" presStyleCnt="0"/>
      <dgm:spPr/>
    </dgm:pt>
    <dgm:pt modelId="{AF1087DE-F9CC-4496-9E69-B1E4E1DA62C6}" type="pres">
      <dgm:prSet presAssocID="{05794BE7-9163-48C3-B6CA-46F8CFD326F1}" presName="composite" presStyleCnt="0"/>
      <dgm:spPr/>
    </dgm:pt>
    <dgm:pt modelId="{D7399614-3EFE-4705-8542-BC4B6085DB6E}" type="pres">
      <dgm:prSet presAssocID="{05794BE7-9163-48C3-B6CA-46F8CFD326F1}" presName="rect1" presStyleLbl="bgImgPlace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000"/>
          </a:stretch>
        </a:blipFill>
      </dgm:spPr>
    </dgm:pt>
    <dgm:pt modelId="{6F4F95F9-89B1-441E-915E-8BDDE786222B}" type="pres">
      <dgm:prSet presAssocID="{05794BE7-9163-48C3-B6CA-46F8CFD326F1}" presName="wedgeRectCallout1" presStyleLbl="node1" presStyleIdx="4" presStyleCnt="5">
        <dgm:presLayoutVars>
          <dgm:bulletEnabled val="1"/>
        </dgm:presLayoutVars>
      </dgm:prSet>
      <dgm:spPr/>
    </dgm:pt>
  </dgm:ptLst>
  <dgm:cxnLst>
    <dgm:cxn modelId="{78544F10-73A3-4A46-B9BA-A8957D1317DB}" srcId="{F060148F-DE8B-45B9-A1B9-59E803DAA382}" destId="{FE93D852-6D8F-4403-BF01-C63C24506A1B}" srcOrd="0" destOrd="0" parTransId="{2318D03A-8DD6-4C03-88C9-E5D2F4FC7C84}" sibTransId="{3F0C0342-0CCA-4039-9936-6F2673BEF79F}"/>
    <dgm:cxn modelId="{4B95C325-B578-43FA-AA90-71295523D480}" srcId="{F060148F-DE8B-45B9-A1B9-59E803DAA382}" destId="{A80DE827-20E5-48B9-BCDF-330BE34D1E09}" srcOrd="3" destOrd="0" parTransId="{2C63AEBE-1326-4B3C-930E-5EE236A26692}" sibTransId="{63A12D91-D6DF-4435-8AC4-8818045C22F6}"/>
    <dgm:cxn modelId="{C6BEC12A-CB1C-421A-AE3D-7AADD17BD709}" type="presOf" srcId="{FE93D852-6D8F-4403-BF01-C63C24506A1B}" destId="{6CCC0404-9C39-4287-8B8C-6371DCD73730}" srcOrd="0" destOrd="0" presId="urn:microsoft.com/office/officeart/2008/layout/BendingPictureCaptionList"/>
    <dgm:cxn modelId="{AB099777-77FE-4162-9BAF-C69A56CEF27D}" type="presOf" srcId="{05794BE7-9163-48C3-B6CA-46F8CFD326F1}" destId="{6F4F95F9-89B1-441E-915E-8BDDE786222B}" srcOrd="0" destOrd="0" presId="urn:microsoft.com/office/officeart/2008/layout/BendingPictureCaptionList"/>
    <dgm:cxn modelId="{A9E8F857-2A74-4D19-AC29-E2D1B9323897}" type="presOf" srcId="{A80DE827-20E5-48B9-BCDF-330BE34D1E09}" destId="{B1467007-0CA4-48F8-BC9B-A423F1F7A829}" srcOrd="0" destOrd="0" presId="urn:microsoft.com/office/officeart/2008/layout/BendingPictureCaptionList"/>
    <dgm:cxn modelId="{1A4A7384-0646-427E-A07C-A032806D94B4}" srcId="{F060148F-DE8B-45B9-A1B9-59E803DAA382}" destId="{05794BE7-9163-48C3-B6CA-46F8CFD326F1}" srcOrd="4" destOrd="0" parTransId="{94042C5C-F9D0-4F6B-8ED4-56D7B4DA2E4C}" sibTransId="{E0B42D9A-5D87-40A6-A4C9-138AF087F081}"/>
    <dgm:cxn modelId="{D10D31A4-9087-4A77-951D-8048E26D1EE3}" type="presOf" srcId="{F060148F-DE8B-45B9-A1B9-59E803DAA382}" destId="{E846EE8C-6943-4F3C-94AB-8B1C133B413B}" srcOrd="0" destOrd="0" presId="urn:microsoft.com/office/officeart/2008/layout/BendingPictureCaptionList"/>
    <dgm:cxn modelId="{58927FA8-2049-4F37-A85F-18FCFBD2DCD3}" type="presOf" srcId="{1B562692-302B-49DF-8051-ED35FCC45674}" destId="{CE37030D-4F26-4262-9E71-250595CF7328}" srcOrd="0" destOrd="0" presId="urn:microsoft.com/office/officeart/2008/layout/BendingPictureCaptionList"/>
    <dgm:cxn modelId="{255F69DD-8CA3-4D62-B8A3-2AC495375281}" srcId="{F060148F-DE8B-45B9-A1B9-59E803DAA382}" destId="{1B562692-302B-49DF-8051-ED35FCC45674}" srcOrd="2" destOrd="0" parTransId="{8D8249CA-516F-4C8C-A802-90C96E0F64F2}" sibTransId="{BB8273AC-944E-4222-9891-1C96F0897AE0}"/>
    <dgm:cxn modelId="{F0BD17E4-0D51-4695-9080-AA0426FA3CD1}" type="presOf" srcId="{A2FC477C-5222-4831-A360-07274BCC7AD9}" destId="{E788DE8C-166F-46F5-B74E-B25EE595CC93}" srcOrd="0" destOrd="0" presId="urn:microsoft.com/office/officeart/2008/layout/BendingPictureCaptionList"/>
    <dgm:cxn modelId="{919D99EA-CE63-4074-86FF-D09EEEAB1954}" srcId="{F060148F-DE8B-45B9-A1B9-59E803DAA382}" destId="{A2FC477C-5222-4831-A360-07274BCC7AD9}" srcOrd="1" destOrd="0" parTransId="{D4182014-43E0-455B-B6B3-34E3710D2007}" sibTransId="{A9F6D052-C97B-48D6-B015-A8353915D5EF}"/>
    <dgm:cxn modelId="{AE926F69-F2A0-4AA6-B5DB-8E7E3EDC05E0}" type="presParOf" srcId="{E846EE8C-6943-4F3C-94AB-8B1C133B413B}" destId="{542CC62C-2AA0-4B41-9D3D-1781B7DDE98B}" srcOrd="0" destOrd="0" presId="urn:microsoft.com/office/officeart/2008/layout/BendingPictureCaptionList"/>
    <dgm:cxn modelId="{AC409DE5-42E2-4DE2-BD1C-3F2C70664512}" type="presParOf" srcId="{542CC62C-2AA0-4B41-9D3D-1781B7DDE98B}" destId="{6760DFC5-3352-4FF8-9354-0CE97F324254}" srcOrd="0" destOrd="0" presId="urn:microsoft.com/office/officeart/2008/layout/BendingPictureCaptionList"/>
    <dgm:cxn modelId="{E68A34BD-F907-4006-A985-C4BEA4410BD4}" type="presParOf" srcId="{542CC62C-2AA0-4B41-9D3D-1781B7DDE98B}" destId="{6CCC0404-9C39-4287-8B8C-6371DCD73730}" srcOrd="1" destOrd="0" presId="urn:microsoft.com/office/officeart/2008/layout/BendingPictureCaptionList"/>
    <dgm:cxn modelId="{2F54E0E3-527E-4E15-BDB3-F86AFF69FC06}" type="presParOf" srcId="{E846EE8C-6943-4F3C-94AB-8B1C133B413B}" destId="{57F874E5-B20B-41D0-ADD6-A3FADC20D669}" srcOrd="1" destOrd="0" presId="urn:microsoft.com/office/officeart/2008/layout/BendingPictureCaptionList"/>
    <dgm:cxn modelId="{0A0BCAD6-B701-435F-98AF-1105613773C2}" type="presParOf" srcId="{E846EE8C-6943-4F3C-94AB-8B1C133B413B}" destId="{4B9EFF0B-9D69-4100-B297-2351202FA600}" srcOrd="2" destOrd="0" presId="urn:microsoft.com/office/officeart/2008/layout/BendingPictureCaptionList"/>
    <dgm:cxn modelId="{DE7EBAFB-8058-42F2-B424-10DE5CF1366C}" type="presParOf" srcId="{4B9EFF0B-9D69-4100-B297-2351202FA600}" destId="{DB37D38E-B1AA-4F23-AB05-C4D160FB2F9B}" srcOrd="0" destOrd="0" presId="urn:microsoft.com/office/officeart/2008/layout/BendingPictureCaptionList"/>
    <dgm:cxn modelId="{D8C34138-676B-414D-9AFF-BB4460DE464A}" type="presParOf" srcId="{4B9EFF0B-9D69-4100-B297-2351202FA600}" destId="{E788DE8C-166F-46F5-B74E-B25EE595CC93}" srcOrd="1" destOrd="0" presId="urn:microsoft.com/office/officeart/2008/layout/BendingPictureCaptionList"/>
    <dgm:cxn modelId="{E9AD44FD-23E1-4DC1-9002-E46DC46B1B93}" type="presParOf" srcId="{E846EE8C-6943-4F3C-94AB-8B1C133B413B}" destId="{CA76FA88-86BB-4083-997A-98F1DCEF87A4}" srcOrd="3" destOrd="0" presId="urn:microsoft.com/office/officeart/2008/layout/BendingPictureCaptionList"/>
    <dgm:cxn modelId="{8D0FED3A-23CE-494F-B655-21B596FBC660}" type="presParOf" srcId="{E846EE8C-6943-4F3C-94AB-8B1C133B413B}" destId="{DC56C1C5-61BB-46F5-B075-CECA15AF1E7E}" srcOrd="4" destOrd="0" presId="urn:microsoft.com/office/officeart/2008/layout/BendingPictureCaptionList"/>
    <dgm:cxn modelId="{83057904-3F29-40C3-8902-4A5CECC2EC07}" type="presParOf" srcId="{DC56C1C5-61BB-46F5-B075-CECA15AF1E7E}" destId="{378BFBF8-51CE-4039-AE71-4CF3340FB9AF}" srcOrd="0" destOrd="0" presId="urn:microsoft.com/office/officeart/2008/layout/BendingPictureCaptionList"/>
    <dgm:cxn modelId="{AC5F756F-8982-47A2-9EDA-D8A391E7C145}" type="presParOf" srcId="{DC56C1C5-61BB-46F5-B075-CECA15AF1E7E}" destId="{CE37030D-4F26-4262-9E71-250595CF7328}" srcOrd="1" destOrd="0" presId="urn:microsoft.com/office/officeart/2008/layout/BendingPictureCaptionList"/>
    <dgm:cxn modelId="{C56C2BFA-E10E-407F-91E9-126C8E4D4697}" type="presParOf" srcId="{E846EE8C-6943-4F3C-94AB-8B1C133B413B}" destId="{A52FE49A-469C-4409-8373-317F975C4542}" srcOrd="5" destOrd="0" presId="urn:microsoft.com/office/officeart/2008/layout/BendingPictureCaptionList"/>
    <dgm:cxn modelId="{9451B784-45DA-46DD-B449-43D640B53FD9}" type="presParOf" srcId="{E846EE8C-6943-4F3C-94AB-8B1C133B413B}" destId="{6DE246DD-28E0-4CD6-8080-676889A058B9}" srcOrd="6" destOrd="0" presId="urn:microsoft.com/office/officeart/2008/layout/BendingPictureCaptionList"/>
    <dgm:cxn modelId="{FAB2214E-3E64-4DC7-AAA3-BE5935784DF8}" type="presParOf" srcId="{6DE246DD-28E0-4CD6-8080-676889A058B9}" destId="{707FD541-8AE0-479F-8AE2-3499E9E1D554}" srcOrd="0" destOrd="0" presId="urn:microsoft.com/office/officeart/2008/layout/BendingPictureCaptionList"/>
    <dgm:cxn modelId="{9AB83DE5-F00F-4785-9BFE-19AF2A69CC57}" type="presParOf" srcId="{6DE246DD-28E0-4CD6-8080-676889A058B9}" destId="{B1467007-0CA4-48F8-BC9B-A423F1F7A829}" srcOrd="1" destOrd="0" presId="urn:microsoft.com/office/officeart/2008/layout/BendingPictureCaptionList"/>
    <dgm:cxn modelId="{C7FB68DF-88A6-4C1F-88D6-F8F7CAE9D9BF}" type="presParOf" srcId="{E846EE8C-6943-4F3C-94AB-8B1C133B413B}" destId="{FFCF89FB-7E68-4674-81BB-F0FE69B12A64}" srcOrd="7" destOrd="0" presId="urn:microsoft.com/office/officeart/2008/layout/BendingPictureCaptionList"/>
    <dgm:cxn modelId="{030223FF-E39F-4411-A683-91F62FA849F9}" type="presParOf" srcId="{E846EE8C-6943-4F3C-94AB-8B1C133B413B}" destId="{AF1087DE-F9CC-4496-9E69-B1E4E1DA62C6}" srcOrd="8" destOrd="0" presId="urn:microsoft.com/office/officeart/2008/layout/BendingPictureCaptionList"/>
    <dgm:cxn modelId="{6E53AD37-4565-4A88-A6EF-558C3ED9F4A6}" type="presParOf" srcId="{AF1087DE-F9CC-4496-9E69-B1E4E1DA62C6}" destId="{D7399614-3EFE-4705-8542-BC4B6085DB6E}" srcOrd="0" destOrd="0" presId="urn:microsoft.com/office/officeart/2008/layout/BendingPictureCaptionList"/>
    <dgm:cxn modelId="{4ACBF219-457D-48EB-BB14-43DD5D74D36E}" type="presParOf" srcId="{AF1087DE-F9CC-4496-9E69-B1E4E1DA62C6}" destId="{6F4F95F9-89B1-441E-915E-8BDDE786222B}" srcOrd="1" destOrd="0" presId="urn:microsoft.com/office/officeart/2008/layout/BendingPictureCaptionList"/>
  </dgm:cxnLst>
  <dgm:bg>
    <a:effectLst>
      <a:glow rad="635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E5A088-EFB8-4DF3-B67F-A2526837E9D8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4616F9-EF44-4E9B-9ECC-938EF58F4EA7}">
      <dgm:prSet phldrT="[Text]" custT="1"/>
      <dgm:spPr/>
      <dgm:t>
        <a:bodyPr/>
        <a:lstStyle/>
        <a:p>
          <a:r>
            <a:rPr lang="en-US" sz="1800" dirty="0" err="1"/>
            <a:t>Wajib</a:t>
          </a:r>
          <a:r>
            <a:rPr lang="en-US" sz="1800" dirty="0"/>
            <a:t> </a:t>
          </a:r>
          <a:r>
            <a:rPr lang="en-US" sz="1800" dirty="0" err="1"/>
            <a:t>Pajak</a:t>
          </a:r>
          <a:endParaRPr lang="en-US" sz="1800" dirty="0"/>
        </a:p>
      </dgm:t>
    </dgm:pt>
    <dgm:pt modelId="{0223E7CA-1136-4955-A9DE-D312A32EDF63}" type="parTrans" cxnId="{96610F29-D453-4C86-B366-5B62FD361D2E}">
      <dgm:prSet/>
      <dgm:spPr/>
      <dgm:t>
        <a:bodyPr/>
        <a:lstStyle/>
        <a:p>
          <a:endParaRPr lang="en-US"/>
        </a:p>
      </dgm:t>
    </dgm:pt>
    <dgm:pt modelId="{56B35D6A-5EBB-4FF9-BCD4-241CC261E587}" type="sibTrans" cxnId="{96610F29-D453-4C86-B366-5B62FD361D2E}">
      <dgm:prSet/>
      <dgm:spPr/>
      <dgm:t>
        <a:bodyPr/>
        <a:lstStyle/>
        <a:p>
          <a:endParaRPr lang="en-US"/>
        </a:p>
      </dgm:t>
    </dgm:pt>
    <dgm:pt modelId="{189038F1-2A1B-4637-A0E0-AF65D937D26F}">
      <dgm:prSet phldrT="[Text]"/>
      <dgm:spPr/>
      <dgm:t>
        <a:bodyPr/>
        <a:lstStyle/>
        <a:p>
          <a:r>
            <a:rPr lang="en-US" dirty="0" err="1"/>
            <a:t>Bendahara</a:t>
          </a:r>
          <a:r>
            <a:rPr lang="en-US" dirty="0"/>
            <a:t> </a:t>
          </a:r>
          <a:r>
            <a:rPr lang="en-US" dirty="0" err="1"/>
            <a:t>Penerima</a:t>
          </a:r>
          <a:endParaRPr lang="en-US" dirty="0"/>
        </a:p>
      </dgm:t>
    </dgm:pt>
    <dgm:pt modelId="{F647F4CD-F2E0-45C6-A640-EAFCD8D7C01B}" type="parTrans" cxnId="{C478A0D3-FC03-44C8-88F5-00F9D7539EDC}">
      <dgm:prSet/>
      <dgm:spPr/>
      <dgm:t>
        <a:bodyPr/>
        <a:lstStyle/>
        <a:p>
          <a:endParaRPr lang="en-US"/>
        </a:p>
      </dgm:t>
    </dgm:pt>
    <dgm:pt modelId="{3C4D0AF6-11BE-4A89-9AFD-78BC48E532C2}" type="sibTrans" cxnId="{C478A0D3-FC03-44C8-88F5-00F9D7539EDC}">
      <dgm:prSet/>
      <dgm:spPr/>
      <dgm:t>
        <a:bodyPr/>
        <a:lstStyle/>
        <a:p>
          <a:endParaRPr lang="en-US"/>
        </a:p>
      </dgm:t>
    </dgm:pt>
    <dgm:pt modelId="{48ECC45F-CA90-4E44-BF07-DB5491E8DB8C}">
      <dgm:prSet phldrT="[Text]" custT="1"/>
      <dgm:spPr/>
      <dgm:t>
        <a:bodyPr/>
        <a:lstStyle/>
        <a:p>
          <a:r>
            <a:rPr lang="en-US" sz="1800" dirty="0" err="1"/>
            <a:t>Kas</a:t>
          </a:r>
          <a:r>
            <a:rPr lang="en-US" sz="1800" dirty="0"/>
            <a:t> Daerah</a:t>
          </a:r>
        </a:p>
      </dgm:t>
    </dgm:pt>
    <dgm:pt modelId="{C28FD335-3261-4C34-8F21-0FB9EA28CBED}" type="parTrans" cxnId="{648E58C1-F9C8-409B-A345-6A9D134D8E57}">
      <dgm:prSet/>
      <dgm:spPr/>
      <dgm:t>
        <a:bodyPr/>
        <a:lstStyle/>
        <a:p>
          <a:endParaRPr lang="en-US"/>
        </a:p>
      </dgm:t>
    </dgm:pt>
    <dgm:pt modelId="{E00028D2-3836-4F50-80A4-E87469FDBB8C}" type="sibTrans" cxnId="{648E58C1-F9C8-409B-A345-6A9D134D8E57}">
      <dgm:prSet/>
      <dgm:spPr/>
      <dgm:t>
        <a:bodyPr/>
        <a:lstStyle/>
        <a:p>
          <a:endParaRPr lang="en-US"/>
        </a:p>
      </dgm:t>
    </dgm:pt>
    <dgm:pt modelId="{E64494BD-828F-438E-AA98-0FF1089546A9}" type="pres">
      <dgm:prSet presAssocID="{15E5A088-EFB8-4DF3-B67F-A2526837E9D8}" presName="Name0" presStyleCnt="0">
        <dgm:presLayoutVars>
          <dgm:dir/>
          <dgm:resizeHandles val="exact"/>
        </dgm:presLayoutVars>
      </dgm:prSet>
      <dgm:spPr/>
    </dgm:pt>
    <dgm:pt modelId="{7A795F68-DB96-49C9-A70F-399BEFAB7298}" type="pres">
      <dgm:prSet presAssocID="{D54616F9-EF44-4E9B-9ECC-938EF58F4EA7}" presName="composite" presStyleCnt="0"/>
      <dgm:spPr/>
    </dgm:pt>
    <dgm:pt modelId="{DA1D4240-27DC-4277-9CBB-400C4DED9B4F}" type="pres">
      <dgm:prSet presAssocID="{D54616F9-EF44-4E9B-9ECC-938EF58F4EA7}" presName="imagSh" presStyleLbl="b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2000" r="3000"/>
          </a:stretch>
        </a:blipFill>
      </dgm:spPr>
    </dgm:pt>
    <dgm:pt modelId="{D56A0511-4660-4190-94AF-A38DF05238F3}" type="pres">
      <dgm:prSet presAssocID="{D54616F9-EF44-4E9B-9ECC-938EF58F4EA7}" presName="txNode" presStyleLbl="node1" presStyleIdx="0" presStyleCnt="3" custScaleY="49170">
        <dgm:presLayoutVars>
          <dgm:bulletEnabled val="1"/>
        </dgm:presLayoutVars>
      </dgm:prSet>
      <dgm:spPr/>
    </dgm:pt>
    <dgm:pt modelId="{38C0E240-2934-48D6-9EE8-D4F2131785A8}" type="pres">
      <dgm:prSet presAssocID="{56B35D6A-5EBB-4FF9-BCD4-241CC261E587}" presName="sibTrans" presStyleLbl="sibTrans2D1" presStyleIdx="0" presStyleCnt="2"/>
      <dgm:spPr/>
    </dgm:pt>
    <dgm:pt modelId="{4FF4B2C9-F81C-40F4-8759-5EBCF12A204E}" type="pres">
      <dgm:prSet presAssocID="{56B35D6A-5EBB-4FF9-BCD4-241CC261E587}" presName="connTx" presStyleLbl="sibTrans2D1" presStyleIdx="0" presStyleCnt="2"/>
      <dgm:spPr/>
    </dgm:pt>
    <dgm:pt modelId="{FFBEA1AB-8C24-409C-9274-B5BDD41A1B8C}" type="pres">
      <dgm:prSet presAssocID="{189038F1-2A1B-4637-A0E0-AF65D937D26F}" presName="composite" presStyleCnt="0"/>
      <dgm:spPr/>
    </dgm:pt>
    <dgm:pt modelId="{16A831E1-3C8D-4AE4-9EE0-E584F6AD0E0B}" type="pres">
      <dgm:prSet presAssocID="{189038F1-2A1B-4637-A0E0-AF65D937D26F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3983E84-8F02-4F30-B551-0782D36B2979}" type="pres">
      <dgm:prSet presAssocID="{189038F1-2A1B-4637-A0E0-AF65D937D26F}" presName="txNode" presStyleLbl="node1" presStyleIdx="1" presStyleCnt="3" custScaleY="49170">
        <dgm:presLayoutVars>
          <dgm:bulletEnabled val="1"/>
        </dgm:presLayoutVars>
      </dgm:prSet>
      <dgm:spPr/>
    </dgm:pt>
    <dgm:pt modelId="{5F955C65-126B-498C-9942-F852FA83E839}" type="pres">
      <dgm:prSet presAssocID="{3C4D0AF6-11BE-4A89-9AFD-78BC48E532C2}" presName="sibTrans" presStyleLbl="sibTrans2D1" presStyleIdx="1" presStyleCnt="2"/>
      <dgm:spPr/>
    </dgm:pt>
    <dgm:pt modelId="{0CC0E68D-6C3F-4EA0-8AEF-8544E3667172}" type="pres">
      <dgm:prSet presAssocID="{3C4D0AF6-11BE-4A89-9AFD-78BC48E532C2}" presName="connTx" presStyleLbl="sibTrans2D1" presStyleIdx="1" presStyleCnt="2"/>
      <dgm:spPr/>
    </dgm:pt>
    <dgm:pt modelId="{FA95759C-84B5-411A-A62F-8F13DEDB69DC}" type="pres">
      <dgm:prSet presAssocID="{48ECC45F-CA90-4E44-BF07-DB5491E8DB8C}" presName="composite" presStyleCnt="0"/>
      <dgm:spPr/>
    </dgm:pt>
    <dgm:pt modelId="{E1DF5095-A34F-4C53-A185-6E9B003B5D37}" type="pres">
      <dgm:prSet presAssocID="{48ECC45F-CA90-4E44-BF07-DB5491E8DB8C}" presName="imagSh" presStyleLbl="b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000" r="-11000" b="-29000"/>
          </a:stretch>
        </a:blipFill>
      </dgm:spPr>
    </dgm:pt>
    <dgm:pt modelId="{599DCF9F-DF15-48E0-9DBD-804EBDAAB867}" type="pres">
      <dgm:prSet presAssocID="{48ECC45F-CA90-4E44-BF07-DB5491E8DB8C}" presName="txNode" presStyleLbl="node1" presStyleIdx="2" presStyleCnt="3" custScaleY="49170">
        <dgm:presLayoutVars>
          <dgm:bulletEnabled val="1"/>
        </dgm:presLayoutVars>
      </dgm:prSet>
      <dgm:spPr/>
    </dgm:pt>
  </dgm:ptLst>
  <dgm:cxnLst>
    <dgm:cxn modelId="{96610F29-D453-4C86-B366-5B62FD361D2E}" srcId="{15E5A088-EFB8-4DF3-B67F-A2526837E9D8}" destId="{D54616F9-EF44-4E9B-9ECC-938EF58F4EA7}" srcOrd="0" destOrd="0" parTransId="{0223E7CA-1136-4955-A9DE-D312A32EDF63}" sibTransId="{56B35D6A-5EBB-4FF9-BCD4-241CC261E587}"/>
    <dgm:cxn modelId="{93A17730-BD0D-4B5E-8067-1B4B561C4041}" type="presOf" srcId="{15E5A088-EFB8-4DF3-B67F-A2526837E9D8}" destId="{E64494BD-828F-438E-AA98-0FF1089546A9}" srcOrd="0" destOrd="0" presId="urn:microsoft.com/office/officeart/2005/8/layout/hProcess10"/>
    <dgm:cxn modelId="{41E3E544-D618-40E5-AD26-68053A7A2BC9}" type="presOf" srcId="{3C4D0AF6-11BE-4A89-9AFD-78BC48E532C2}" destId="{5F955C65-126B-498C-9942-F852FA83E839}" srcOrd="0" destOrd="0" presId="urn:microsoft.com/office/officeart/2005/8/layout/hProcess10"/>
    <dgm:cxn modelId="{1B926C7B-23C2-45ED-8236-DC0ECEEC7AEB}" type="presOf" srcId="{3C4D0AF6-11BE-4A89-9AFD-78BC48E532C2}" destId="{0CC0E68D-6C3F-4EA0-8AEF-8544E3667172}" srcOrd="1" destOrd="0" presId="urn:microsoft.com/office/officeart/2005/8/layout/hProcess10"/>
    <dgm:cxn modelId="{EAB0B381-0DA8-4FD4-9422-552B8B15CC7D}" type="presOf" srcId="{56B35D6A-5EBB-4FF9-BCD4-241CC261E587}" destId="{38C0E240-2934-48D6-9EE8-D4F2131785A8}" srcOrd="0" destOrd="0" presId="urn:microsoft.com/office/officeart/2005/8/layout/hProcess10"/>
    <dgm:cxn modelId="{861DCF86-FB44-4411-A087-D9CEA78CCB49}" type="presOf" srcId="{56B35D6A-5EBB-4FF9-BCD4-241CC261E587}" destId="{4FF4B2C9-F81C-40F4-8759-5EBCF12A204E}" srcOrd="1" destOrd="0" presId="urn:microsoft.com/office/officeart/2005/8/layout/hProcess10"/>
    <dgm:cxn modelId="{5617048D-F85A-48C3-A012-0514570D74D8}" type="presOf" srcId="{D54616F9-EF44-4E9B-9ECC-938EF58F4EA7}" destId="{D56A0511-4660-4190-94AF-A38DF05238F3}" srcOrd="0" destOrd="0" presId="urn:microsoft.com/office/officeart/2005/8/layout/hProcess10"/>
    <dgm:cxn modelId="{4E4633B2-D6B0-4B0A-B963-DCEBB4833037}" type="presOf" srcId="{189038F1-2A1B-4637-A0E0-AF65D937D26F}" destId="{E3983E84-8F02-4F30-B551-0782D36B2979}" srcOrd="0" destOrd="0" presId="urn:microsoft.com/office/officeart/2005/8/layout/hProcess10"/>
    <dgm:cxn modelId="{42177DBD-600F-4C87-8121-E4261720DA27}" type="presOf" srcId="{48ECC45F-CA90-4E44-BF07-DB5491E8DB8C}" destId="{599DCF9F-DF15-48E0-9DBD-804EBDAAB867}" srcOrd="0" destOrd="0" presId="urn:microsoft.com/office/officeart/2005/8/layout/hProcess10"/>
    <dgm:cxn modelId="{648E58C1-F9C8-409B-A345-6A9D134D8E57}" srcId="{15E5A088-EFB8-4DF3-B67F-A2526837E9D8}" destId="{48ECC45F-CA90-4E44-BF07-DB5491E8DB8C}" srcOrd="2" destOrd="0" parTransId="{C28FD335-3261-4C34-8F21-0FB9EA28CBED}" sibTransId="{E00028D2-3836-4F50-80A4-E87469FDBB8C}"/>
    <dgm:cxn modelId="{C478A0D3-FC03-44C8-88F5-00F9D7539EDC}" srcId="{15E5A088-EFB8-4DF3-B67F-A2526837E9D8}" destId="{189038F1-2A1B-4637-A0E0-AF65D937D26F}" srcOrd="1" destOrd="0" parTransId="{F647F4CD-F2E0-45C6-A640-EAFCD8D7C01B}" sibTransId="{3C4D0AF6-11BE-4A89-9AFD-78BC48E532C2}"/>
    <dgm:cxn modelId="{503C192C-C749-4FF8-A0F4-F676C8C2A5FD}" type="presParOf" srcId="{E64494BD-828F-438E-AA98-0FF1089546A9}" destId="{7A795F68-DB96-49C9-A70F-399BEFAB7298}" srcOrd="0" destOrd="0" presId="urn:microsoft.com/office/officeart/2005/8/layout/hProcess10"/>
    <dgm:cxn modelId="{BF4C0ED2-B57E-4246-8698-DAF49022F45E}" type="presParOf" srcId="{7A795F68-DB96-49C9-A70F-399BEFAB7298}" destId="{DA1D4240-27DC-4277-9CBB-400C4DED9B4F}" srcOrd="0" destOrd="0" presId="urn:microsoft.com/office/officeart/2005/8/layout/hProcess10"/>
    <dgm:cxn modelId="{BBA5EEC7-5FBA-47C7-9D14-02176714BE27}" type="presParOf" srcId="{7A795F68-DB96-49C9-A70F-399BEFAB7298}" destId="{D56A0511-4660-4190-94AF-A38DF05238F3}" srcOrd="1" destOrd="0" presId="urn:microsoft.com/office/officeart/2005/8/layout/hProcess10"/>
    <dgm:cxn modelId="{33C1CE5E-9CA9-4427-BC60-F02B8D24F538}" type="presParOf" srcId="{E64494BD-828F-438E-AA98-0FF1089546A9}" destId="{38C0E240-2934-48D6-9EE8-D4F2131785A8}" srcOrd="1" destOrd="0" presId="urn:microsoft.com/office/officeart/2005/8/layout/hProcess10"/>
    <dgm:cxn modelId="{0205B845-9A03-4429-907E-F1E15C1AF9BE}" type="presParOf" srcId="{38C0E240-2934-48D6-9EE8-D4F2131785A8}" destId="{4FF4B2C9-F81C-40F4-8759-5EBCF12A204E}" srcOrd="0" destOrd="0" presId="urn:microsoft.com/office/officeart/2005/8/layout/hProcess10"/>
    <dgm:cxn modelId="{184BE0CA-06E1-4AC0-B892-AC6FD13809BB}" type="presParOf" srcId="{E64494BD-828F-438E-AA98-0FF1089546A9}" destId="{FFBEA1AB-8C24-409C-9274-B5BDD41A1B8C}" srcOrd="2" destOrd="0" presId="urn:microsoft.com/office/officeart/2005/8/layout/hProcess10"/>
    <dgm:cxn modelId="{B62D5A34-19C3-4974-9263-CA2B66E120D1}" type="presParOf" srcId="{FFBEA1AB-8C24-409C-9274-B5BDD41A1B8C}" destId="{16A831E1-3C8D-4AE4-9EE0-E584F6AD0E0B}" srcOrd="0" destOrd="0" presId="urn:microsoft.com/office/officeart/2005/8/layout/hProcess10"/>
    <dgm:cxn modelId="{26432AAD-912B-44D3-9989-3DEF5DBDB636}" type="presParOf" srcId="{FFBEA1AB-8C24-409C-9274-B5BDD41A1B8C}" destId="{E3983E84-8F02-4F30-B551-0782D36B2979}" srcOrd="1" destOrd="0" presId="urn:microsoft.com/office/officeart/2005/8/layout/hProcess10"/>
    <dgm:cxn modelId="{120522F6-EB1F-4B8C-9C3B-E17BD8F99708}" type="presParOf" srcId="{E64494BD-828F-438E-AA98-0FF1089546A9}" destId="{5F955C65-126B-498C-9942-F852FA83E839}" srcOrd="3" destOrd="0" presId="urn:microsoft.com/office/officeart/2005/8/layout/hProcess10"/>
    <dgm:cxn modelId="{80AAEDE7-8601-4401-8921-455795BA9D6C}" type="presParOf" srcId="{5F955C65-126B-498C-9942-F852FA83E839}" destId="{0CC0E68D-6C3F-4EA0-8AEF-8544E3667172}" srcOrd="0" destOrd="0" presId="urn:microsoft.com/office/officeart/2005/8/layout/hProcess10"/>
    <dgm:cxn modelId="{9A05DAD4-BA91-4FB1-A23E-8EDE31F598BA}" type="presParOf" srcId="{E64494BD-828F-438E-AA98-0FF1089546A9}" destId="{FA95759C-84B5-411A-A62F-8F13DEDB69DC}" srcOrd="4" destOrd="0" presId="urn:microsoft.com/office/officeart/2005/8/layout/hProcess10"/>
    <dgm:cxn modelId="{72D84CBA-B056-45E0-9578-7CC7CA700D0E}" type="presParOf" srcId="{FA95759C-84B5-411A-A62F-8F13DEDB69DC}" destId="{E1DF5095-A34F-4C53-A185-6E9B003B5D37}" srcOrd="0" destOrd="0" presId="urn:microsoft.com/office/officeart/2005/8/layout/hProcess10"/>
    <dgm:cxn modelId="{1891B14A-3048-4EA6-8EA7-69DF3D6FFCEA}" type="presParOf" srcId="{FA95759C-84B5-411A-A62F-8F13DEDB69DC}" destId="{599DCF9F-DF15-48E0-9DBD-804EBDAAB867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D6EA9-2EA6-481E-8019-5A144FCBF011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AB5593-0720-44AD-B0A0-DB1381E9A602}">
      <dgm:prSet phldrT="[Text]" custT="1"/>
      <dgm:spPr/>
      <dgm:t>
        <a:bodyPr/>
        <a:lstStyle/>
        <a:p>
          <a:r>
            <a:rPr lang="en-US" sz="2400" dirty="0"/>
            <a:t>PEMERINTAH PUSAT </a:t>
          </a:r>
          <a:br>
            <a:rPr lang="en-US" sz="2400" dirty="0"/>
          </a:br>
          <a:r>
            <a:rPr lang="en-US" sz="2400" dirty="0"/>
            <a:t>(KAS NEGARA)</a:t>
          </a:r>
        </a:p>
      </dgm:t>
    </dgm:pt>
    <dgm:pt modelId="{A0E6EEA4-4086-4C2F-895D-581CABAED4DD}" type="parTrans" cxnId="{61CB575F-70D8-445B-B45B-C3EFBEC37DCC}">
      <dgm:prSet/>
      <dgm:spPr/>
      <dgm:t>
        <a:bodyPr/>
        <a:lstStyle/>
        <a:p>
          <a:endParaRPr lang="en-US"/>
        </a:p>
      </dgm:t>
    </dgm:pt>
    <dgm:pt modelId="{A119B364-A195-440C-8E1E-D85FECF946E2}" type="sibTrans" cxnId="{61CB575F-70D8-445B-B45B-C3EFBEC37DCC}">
      <dgm:prSet/>
      <dgm:spPr/>
      <dgm:t>
        <a:bodyPr/>
        <a:lstStyle/>
        <a:p>
          <a:endParaRPr lang="en-US"/>
        </a:p>
      </dgm:t>
    </dgm:pt>
    <dgm:pt modelId="{8EF6F933-D53E-460B-86D0-6731721986B9}">
      <dgm:prSet phldrT="[Text]" custT="1"/>
      <dgm:spPr/>
      <dgm:t>
        <a:bodyPr/>
        <a:lstStyle/>
        <a:p>
          <a:r>
            <a:rPr lang="en-US" sz="3600" dirty="0"/>
            <a:t>PAJAK ROKOK</a:t>
          </a:r>
        </a:p>
      </dgm:t>
    </dgm:pt>
    <dgm:pt modelId="{3AFAD224-29D6-4BF5-928D-4CFA29560623}" type="parTrans" cxnId="{288CA97F-6968-46AB-8AD5-08B5064B0564}">
      <dgm:prSet/>
      <dgm:spPr/>
      <dgm:t>
        <a:bodyPr/>
        <a:lstStyle/>
        <a:p>
          <a:endParaRPr lang="en-US"/>
        </a:p>
      </dgm:t>
    </dgm:pt>
    <dgm:pt modelId="{CA3CFF1B-9128-4438-9C1B-E882BD6073ED}" type="sibTrans" cxnId="{288CA97F-6968-46AB-8AD5-08B5064B0564}">
      <dgm:prSet/>
      <dgm:spPr/>
      <dgm:t>
        <a:bodyPr/>
        <a:lstStyle/>
        <a:p>
          <a:endParaRPr lang="en-US"/>
        </a:p>
      </dgm:t>
    </dgm:pt>
    <dgm:pt modelId="{2E318AB2-DF61-4120-820D-05301B77411D}">
      <dgm:prSet phldrT="[Text]" custT="1"/>
      <dgm:spPr/>
      <dgm:t>
        <a:bodyPr/>
        <a:lstStyle/>
        <a:p>
          <a:r>
            <a:rPr lang="en-US" sz="2400" dirty="0"/>
            <a:t>PEMERINTAH DAERAH </a:t>
          </a:r>
          <a:br>
            <a:rPr lang="en-US" sz="2400" dirty="0"/>
          </a:br>
          <a:r>
            <a:rPr lang="en-US" sz="2400" dirty="0"/>
            <a:t>(KAS DAERAH)</a:t>
          </a:r>
        </a:p>
      </dgm:t>
    </dgm:pt>
    <dgm:pt modelId="{98AF95A8-6458-4934-B2D3-2968358094E4}" type="parTrans" cxnId="{4F86111C-CE4E-4688-A48E-D45B328F5F1B}">
      <dgm:prSet/>
      <dgm:spPr/>
      <dgm:t>
        <a:bodyPr/>
        <a:lstStyle/>
        <a:p>
          <a:endParaRPr lang="en-US"/>
        </a:p>
      </dgm:t>
    </dgm:pt>
    <dgm:pt modelId="{D1D52D8B-AC69-4259-9E70-F6FA70A46B9D}" type="sibTrans" cxnId="{4F86111C-CE4E-4688-A48E-D45B328F5F1B}">
      <dgm:prSet/>
      <dgm:spPr/>
      <dgm:t>
        <a:bodyPr/>
        <a:lstStyle/>
        <a:p>
          <a:endParaRPr lang="en-US"/>
        </a:p>
      </dgm:t>
    </dgm:pt>
    <dgm:pt modelId="{D42476E0-FE2C-47D6-A6DD-692FB5C7FD4A}" type="pres">
      <dgm:prSet presAssocID="{0E6D6EA9-2EA6-481E-8019-5A144FCBF011}" presName="Name0" presStyleCnt="0">
        <dgm:presLayoutVars>
          <dgm:dir/>
          <dgm:resizeHandles val="exact"/>
        </dgm:presLayoutVars>
      </dgm:prSet>
      <dgm:spPr/>
    </dgm:pt>
    <dgm:pt modelId="{706A9ECE-2DE3-4A2A-8954-39F2AE4E1C49}" type="pres">
      <dgm:prSet presAssocID="{D8AB5593-0720-44AD-B0A0-DB1381E9A602}" presName="composite" presStyleCnt="0"/>
      <dgm:spPr/>
    </dgm:pt>
    <dgm:pt modelId="{CC2E0D6D-F09C-4316-AFEF-541AEC22872C}" type="pres">
      <dgm:prSet presAssocID="{D8AB5593-0720-44AD-B0A0-DB1381E9A602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1E9DC506-7C06-4B75-88AC-D74FA0BE3194}" type="pres">
      <dgm:prSet presAssocID="{D8AB5593-0720-44AD-B0A0-DB1381E9A602}" presName="txNode" presStyleLbl="node1" presStyleIdx="0" presStyleCnt="3" custScaleX="100000" custScaleY="100000">
        <dgm:presLayoutVars>
          <dgm:bulletEnabled val="1"/>
        </dgm:presLayoutVars>
      </dgm:prSet>
      <dgm:spPr/>
    </dgm:pt>
    <dgm:pt modelId="{12A2420B-9B6F-4879-AF8B-DD2133D88579}" type="pres">
      <dgm:prSet presAssocID="{A119B364-A195-440C-8E1E-D85FECF946E2}" presName="sibTrans" presStyleLbl="sibTrans2D1" presStyleIdx="0" presStyleCnt="2"/>
      <dgm:spPr/>
    </dgm:pt>
    <dgm:pt modelId="{BB2616AB-ABBE-462F-9197-D5DCD8285902}" type="pres">
      <dgm:prSet presAssocID="{A119B364-A195-440C-8E1E-D85FECF946E2}" presName="connTx" presStyleLbl="sibTrans2D1" presStyleIdx="0" presStyleCnt="2"/>
      <dgm:spPr/>
    </dgm:pt>
    <dgm:pt modelId="{46880EA1-672F-465D-9E77-C52ABEEEA647}" type="pres">
      <dgm:prSet presAssocID="{8EF6F933-D53E-460B-86D0-6731721986B9}" presName="composite" presStyleCnt="0"/>
      <dgm:spPr/>
    </dgm:pt>
    <dgm:pt modelId="{E2E319AD-99F8-43F3-8A35-AA03E2B47148}" type="pres">
      <dgm:prSet presAssocID="{8EF6F933-D53E-460B-86D0-6731721986B9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F1732F77-2C33-488C-BF61-5D82CAFA7D85}" type="pres">
      <dgm:prSet presAssocID="{8EF6F933-D53E-460B-86D0-6731721986B9}" presName="txNode" presStyleLbl="node1" presStyleIdx="1" presStyleCnt="3">
        <dgm:presLayoutVars>
          <dgm:bulletEnabled val="1"/>
        </dgm:presLayoutVars>
      </dgm:prSet>
      <dgm:spPr/>
    </dgm:pt>
    <dgm:pt modelId="{307A04CA-3D78-40C6-B9B6-6A07049469B5}" type="pres">
      <dgm:prSet presAssocID="{CA3CFF1B-9128-4438-9C1B-E882BD6073ED}" presName="sibTrans" presStyleLbl="sibTrans2D1" presStyleIdx="1" presStyleCnt="2"/>
      <dgm:spPr/>
    </dgm:pt>
    <dgm:pt modelId="{1C75A9E3-840F-4703-9442-C8DBBD9FEFF8}" type="pres">
      <dgm:prSet presAssocID="{CA3CFF1B-9128-4438-9C1B-E882BD6073ED}" presName="connTx" presStyleLbl="sibTrans2D1" presStyleIdx="1" presStyleCnt="2"/>
      <dgm:spPr/>
    </dgm:pt>
    <dgm:pt modelId="{71FC0278-3B9E-421B-B15F-6424219649D5}" type="pres">
      <dgm:prSet presAssocID="{2E318AB2-DF61-4120-820D-05301B77411D}" presName="composite" presStyleCnt="0"/>
      <dgm:spPr/>
    </dgm:pt>
    <dgm:pt modelId="{E0D8BC10-2C00-4CD5-91EC-5F0BD15692EB}" type="pres">
      <dgm:prSet presAssocID="{2E318AB2-DF61-4120-820D-05301B77411D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DD57876-6755-41FB-9F5E-7A2CE1A0CFC9}" type="pres">
      <dgm:prSet presAssocID="{2E318AB2-DF61-4120-820D-05301B77411D}" presName="txNode" presStyleLbl="node1" presStyleIdx="2" presStyleCnt="3">
        <dgm:presLayoutVars>
          <dgm:bulletEnabled val="1"/>
        </dgm:presLayoutVars>
      </dgm:prSet>
      <dgm:spPr/>
    </dgm:pt>
  </dgm:ptLst>
  <dgm:cxnLst>
    <dgm:cxn modelId="{4F86111C-CE4E-4688-A48E-D45B328F5F1B}" srcId="{0E6D6EA9-2EA6-481E-8019-5A144FCBF011}" destId="{2E318AB2-DF61-4120-820D-05301B77411D}" srcOrd="2" destOrd="0" parTransId="{98AF95A8-6458-4934-B2D3-2968358094E4}" sibTransId="{D1D52D8B-AC69-4259-9E70-F6FA70A46B9D}"/>
    <dgm:cxn modelId="{D9A0A230-9446-442B-9557-851B9EE8876A}" type="presOf" srcId="{CA3CFF1B-9128-4438-9C1B-E882BD6073ED}" destId="{1C75A9E3-840F-4703-9442-C8DBBD9FEFF8}" srcOrd="1" destOrd="0" presId="urn:microsoft.com/office/officeart/2005/8/layout/hProcess10"/>
    <dgm:cxn modelId="{9E63A432-0EF4-4C82-A9E5-AA8FB208E85D}" type="presOf" srcId="{0E6D6EA9-2EA6-481E-8019-5A144FCBF011}" destId="{D42476E0-FE2C-47D6-A6DD-692FB5C7FD4A}" srcOrd="0" destOrd="0" presId="urn:microsoft.com/office/officeart/2005/8/layout/hProcess10"/>
    <dgm:cxn modelId="{8A96A136-4D1F-49B1-B89B-173752472EC3}" type="presOf" srcId="{CA3CFF1B-9128-4438-9C1B-E882BD6073ED}" destId="{307A04CA-3D78-40C6-B9B6-6A07049469B5}" srcOrd="0" destOrd="0" presId="urn:microsoft.com/office/officeart/2005/8/layout/hProcess10"/>
    <dgm:cxn modelId="{32DAB540-D1B1-411B-BB86-6495EB715021}" type="presOf" srcId="{D8AB5593-0720-44AD-B0A0-DB1381E9A602}" destId="{1E9DC506-7C06-4B75-88AC-D74FA0BE3194}" srcOrd="0" destOrd="0" presId="urn:microsoft.com/office/officeart/2005/8/layout/hProcess10"/>
    <dgm:cxn modelId="{61CB575F-70D8-445B-B45B-C3EFBEC37DCC}" srcId="{0E6D6EA9-2EA6-481E-8019-5A144FCBF011}" destId="{D8AB5593-0720-44AD-B0A0-DB1381E9A602}" srcOrd="0" destOrd="0" parTransId="{A0E6EEA4-4086-4C2F-895D-581CABAED4DD}" sibTransId="{A119B364-A195-440C-8E1E-D85FECF946E2}"/>
    <dgm:cxn modelId="{288CA97F-6968-46AB-8AD5-08B5064B0564}" srcId="{0E6D6EA9-2EA6-481E-8019-5A144FCBF011}" destId="{8EF6F933-D53E-460B-86D0-6731721986B9}" srcOrd="1" destOrd="0" parTransId="{3AFAD224-29D6-4BF5-928D-4CFA29560623}" sibTransId="{CA3CFF1B-9128-4438-9C1B-E882BD6073ED}"/>
    <dgm:cxn modelId="{F3F0A38B-8DC3-4AA2-8923-F21CBD21CCD7}" type="presOf" srcId="{8EF6F933-D53E-460B-86D0-6731721986B9}" destId="{F1732F77-2C33-488C-BF61-5D82CAFA7D85}" srcOrd="0" destOrd="0" presId="urn:microsoft.com/office/officeart/2005/8/layout/hProcess10"/>
    <dgm:cxn modelId="{FB9FEFA9-2143-43CA-9BD6-563E57C8CF47}" type="presOf" srcId="{A119B364-A195-440C-8E1E-D85FECF946E2}" destId="{BB2616AB-ABBE-462F-9197-D5DCD8285902}" srcOrd="1" destOrd="0" presId="urn:microsoft.com/office/officeart/2005/8/layout/hProcess10"/>
    <dgm:cxn modelId="{3DB8A2AA-8092-4266-BEDB-534EFC1084CD}" type="presOf" srcId="{2E318AB2-DF61-4120-820D-05301B77411D}" destId="{7DD57876-6755-41FB-9F5E-7A2CE1A0CFC9}" srcOrd="0" destOrd="0" presId="urn:microsoft.com/office/officeart/2005/8/layout/hProcess10"/>
    <dgm:cxn modelId="{647E9EB6-22D0-47D3-9012-1743527AA9EC}" type="presOf" srcId="{A119B364-A195-440C-8E1E-D85FECF946E2}" destId="{12A2420B-9B6F-4879-AF8B-DD2133D88579}" srcOrd="0" destOrd="0" presId="urn:microsoft.com/office/officeart/2005/8/layout/hProcess10"/>
    <dgm:cxn modelId="{E8FA7D6A-6031-4587-8716-691020D29929}" type="presParOf" srcId="{D42476E0-FE2C-47D6-A6DD-692FB5C7FD4A}" destId="{706A9ECE-2DE3-4A2A-8954-39F2AE4E1C49}" srcOrd="0" destOrd="0" presId="urn:microsoft.com/office/officeart/2005/8/layout/hProcess10"/>
    <dgm:cxn modelId="{7C51991B-0E81-4E06-A7CE-27E3428F1D7F}" type="presParOf" srcId="{706A9ECE-2DE3-4A2A-8954-39F2AE4E1C49}" destId="{CC2E0D6D-F09C-4316-AFEF-541AEC22872C}" srcOrd="0" destOrd="0" presId="urn:microsoft.com/office/officeart/2005/8/layout/hProcess10"/>
    <dgm:cxn modelId="{6DCE70BB-EBE3-4A69-9852-5F54D900713D}" type="presParOf" srcId="{706A9ECE-2DE3-4A2A-8954-39F2AE4E1C49}" destId="{1E9DC506-7C06-4B75-88AC-D74FA0BE3194}" srcOrd="1" destOrd="0" presId="urn:microsoft.com/office/officeart/2005/8/layout/hProcess10"/>
    <dgm:cxn modelId="{0B3EB581-58B6-45EE-BA81-399F2D132B4E}" type="presParOf" srcId="{D42476E0-FE2C-47D6-A6DD-692FB5C7FD4A}" destId="{12A2420B-9B6F-4879-AF8B-DD2133D88579}" srcOrd="1" destOrd="0" presId="urn:microsoft.com/office/officeart/2005/8/layout/hProcess10"/>
    <dgm:cxn modelId="{EE9D84B9-5967-413F-B637-E127540C4532}" type="presParOf" srcId="{12A2420B-9B6F-4879-AF8B-DD2133D88579}" destId="{BB2616AB-ABBE-462F-9197-D5DCD8285902}" srcOrd="0" destOrd="0" presId="urn:microsoft.com/office/officeart/2005/8/layout/hProcess10"/>
    <dgm:cxn modelId="{FFE0AD56-FDBF-4F83-A63B-12821E09B256}" type="presParOf" srcId="{D42476E0-FE2C-47D6-A6DD-692FB5C7FD4A}" destId="{46880EA1-672F-465D-9E77-C52ABEEEA647}" srcOrd="2" destOrd="0" presId="urn:microsoft.com/office/officeart/2005/8/layout/hProcess10"/>
    <dgm:cxn modelId="{98A2A9F1-AC3A-4705-8F87-21662DB90AB7}" type="presParOf" srcId="{46880EA1-672F-465D-9E77-C52ABEEEA647}" destId="{E2E319AD-99F8-43F3-8A35-AA03E2B47148}" srcOrd="0" destOrd="0" presId="urn:microsoft.com/office/officeart/2005/8/layout/hProcess10"/>
    <dgm:cxn modelId="{A27E8897-3542-4095-B744-C6F2982A3A53}" type="presParOf" srcId="{46880EA1-672F-465D-9E77-C52ABEEEA647}" destId="{F1732F77-2C33-488C-BF61-5D82CAFA7D85}" srcOrd="1" destOrd="0" presId="urn:microsoft.com/office/officeart/2005/8/layout/hProcess10"/>
    <dgm:cxn modelId="{5455512B-270E-4EC9-B61E-2BA9E33BD8C4}" type="presParOf" srcId="{D42476E0-FE2C-47D6-A6DD-692FB5C7FD4A}" destId="{307A04CA-3D78-40C6-B9B6-6A07049469B5}" srcOrd="3" destOrd="0" presId="urn:microsoft.com/office/officeart/2005/8/layout/hProcess10"/>
    <dgm:cxn modelId="{D5C5A527-7B52-4026-9BFD-6FD1AB5154D9}" type="presParOf" srcId="{307A04CA-3D78-40C6-B9B6-6A07049469B5}" destId="{1C75A9E3-840F-4703-9442-C8DBBD9FEFF8}" srcOrd="0" destOrd="0" presId="urn:microsoft.com/office/officeart/2005/8/layout/hProcess10"/>
    <dgm:cxn modelId="{DEA03887-FA31-4624-9BD7-5A1D7FFA6388}" type="presParOf" srcId="{D42476E0-FE2C-47D6-A6DD-692FB5C7FD4A}" destId="{71FC0278-3B9E-421B-B15F-6424219649D5}" srcOrd="4" destOrd="0" presId="urn:microsoft.com/office/officeart/2005/8/layout/hProcess10"/>
    <dgm:cxn modelId="{79660D6B-2E16-44B9-8975-553EF689ADE1}" type="presParOf" srcId="{71FC0278-3B9E-421B-B15F-6424219649D5}" destId="{E0D8BC10-2C00-4CD5-91EC-5F0BD15692EB}" srcOrd="0" destOrd="0" presId="urn:microsoft.com/office/officeart/2005/8/layout/hProcess10"/>
    <dgm:cxn modelId="{DBF7F4DD-B9F0-484C-94E2-2929E0DB1CEF}" type="presParOf" srcId="{71FC0278-3B9E-421B-B15F-6424219649D5}" destId="{7DD57876-6755-41FB-9F5E-7A2CE1A0CFC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0DFC5-3352-4FF8-9354-0CE97F324254}">
      <dsp:nvSpPr>
        <dsp:cNvPr id="0" name=""/>
        <dsp:cNvSpPr/>
      </dsp:nvSpPr>
      <dsp:spPr>
        <a:xfrm>
          <a:off x="3479" y="937273"/>
          <a:ext cx="1883840" cy="1507072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CC0404-9C39-4287-8B8C-6371DCD73730}">
      <dsp:nvSpPr>
        <dsp:cNvPr id="0" name=""/>
        <dsp:cNvSpPr/>
      </dsp:nvSpPr>
      <dsp:spPr>
        <a:xfrm>
          <a:off x="173025" y="2293638"/>
          <a:ext cx="1676618" cy="5274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Pajak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Kendaraan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Bermotor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025" y="2293638"/>
        <a:ext cx="1676618" cy="527475"/>
      </dsp:txXfrm>
    </dsp:sp>
    <dsp:sp modelId="{DB37D38E-B1AA-4F23-AB05-C4D160FB2F9B}">
      <dsp:nvSpPr>
        <dsp:cNvPr id="0" name=""/>
        <dsp:cNvSpPr/>
      </dsp:nvSpPr>
      <dsp:spPr>
        <a:xfrm>
          <a:off x="2075704" y="937273"/>
          <a:ext cx="1883840" cy="150707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88DE8C-166F-46F5-B74E-B25EE595CC93}">
      <dsp:nvSpPr>
        <dsp:cNvPr id="0" name=""/>
        <dsp:cNvSpPr/>
      </dsp:nvSpPr>
      <dsp:spPr>
        <a:xfrm>
          <a:off x="2245249" y="2293638"/>
          <a:ext cx="1676618" cy="5274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Bea Balik Nama Kendaraan Bermotor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5249" y="2293638"/>
        <a:ext cx="1676618" cy="527475"/>
      </dsp:txXfrm>
    </dsp:sp>
    <dsp:sp modelId="{378BFBF8-51CE-4039-AE71-4CF3340FB9AF}">
      <dsp:nvSpPr>
        <dsp:cNvPr id="0" name=""/>
        <dsp:cNvSpPr/>
      </dsp:nvSpPr>
      <dsp:spPr>
        <a:xfrm>
          <a:off x="4147928" y="937273"/>
          <a:ext cx="1883840" cy="1507072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000" r="3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37030D-4F26-4262-9E71-250595CF7328}">
      <dsp:nvSpPr>
        <dsp:cNvPr id="0" name=""/>
        <dsp:cNvSpPr/>
      </dsp:nvSpPr>
      <dsp:spPr>
        <a:xfrm>
          <a:off x="4317474" y="2293638"/>
          <a:ext cx="1676618" cy="5274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Pajak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Bahan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Bakar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Kendaraan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Bermotor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7474" y="2293638"/>
        <a:ext cx="1676618" cy="527475"/>
      </dsp:txXfrm>
    </dsp:sp>
    <dsp:sp modelId="{707FD541-8AE0-479F-8AE2-3499E9E1D554}">
      <dsp:nvSpPr>
        <dsp:cNvPr id="0" name=""/>
        <dsp:cNvSpPr/>
      </dsp:nvSpPr>
      <dsp:spPr>
        <a:xfrm>
          <a:off x="6220153" y="937273"/>
          <a:ext cx="1883840" cy="150707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467007-0CA4-48F8-BC9B-A423F1F7A829}">
      <dsp:nvSpPr>
        <dsp:cNvPr id="0" name=""/>
        <dsp:cNvSpPr/>
      </dsp:nvSpPr>
      <dsp:spPr>
        <a:xfrm>
          <a:off x="6389699" y="2293638"/>
          <a:ext cx="1676618" cy="5274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Pajak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Air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Permukaan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89699" y="2293638"/>
        <a:ext cx="1676618" cy="527475"/>
      </dsp:txXfrm>
    </dsp:sp>
    <dsp:sp modelId="{D7399614-3EFE-4705-8542-BC4B6085DB6E}">
      <dsp:nvSpPr>
        <dsp:cNvPr id="0" name=""/>
        <dsp:cNvSpPr/>
      </dsp:nvSpPr>
      <dsp:spPr>
        <a:xfrm>
          <a:off x="8292378" y="937273"/>
          <a:ext cx="1883840" cy="1507072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4F95F9-89B1-441E-915E-8BDDE786222B}">
      <dsp:nvSpPr>
        <dsp:cNvPr id="0" name=""/>
        <dsp:cNvSpPr/>
      </dsp:nvSpPr>
      <dsp:spPr>
        <a:xfrm>
          <a:off x="8461923" y="2293638"/>
          <a:ext cx="1676618" cy="5274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Pajak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Rokok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61923" y="2293638"/>
        <a:ext cx="1676618" cy="527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D4240-27DC-4277-9CBB-400C4DED9B4F}">
      <dsp:nvSpPr>
        <dsp:cNvPr id="0" name=""/>
        <dsp:cNvSpPr/>
      </dsp:nvSpPr>
      <dsp:spPr>
        <a:xfrm>
          <a:off x="4595" y="173406"/>
          <a:ext cx="2164938" cy="136459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2000" r="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A0511-4660-4190-94AF-A38DF05238F3}">
      <dsp:nvSpPr>
        <dsp:cNvPr id="0" name=""/>
        <dsp:cNvSpPr/>
      </dsp:nvSpPr>
      <dsp:spPr>
        <a:xfrm>
          <a:off x="357027" y="1338979"/>
          <a:ext cx="2164938" cy="6709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Wajib</a:t>
          </a:r>
          <a:r>
            <a:rPr lang="en-US" sz="1800" kern="1200" dirty="0"/>
            <a:t> </a:t>
          </a:r>
          <a:r>
            <a:rPr lang="en-US" sz="1800" kern="1200" dirty="0" err="1"/>
            <a:t>Pajak</a:t>
          </a:r>
          <a:endParaRPr lang="en-US" sz="1800" kern="1200" dirty="0"/>
        </a:p>
      </dsp:txBody>
      <dsp:txXfrm>
        <a:off x="376679" y="1358631"/>
        <a:ext cx="2125634" cy="631669"/>
      </dsp:txXfrm>
    </dsp:sp>
    <dsp:sp modelId="{38C0E240-2934-48D6-9EE8-D4F2131785A8}">
      <dsp:nvSpPr>
        <dsp:cNvPr id="0" name=""/>
        <dsp:cNvSpPr/>
      </dsp:nvSpPr>
      <dsp:spPr>
        <a:xfrm>
          <a:off x="2586548" y="595604"/>
          <a:ext cx="417014" cy="520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586548" y="699645"/>
        <a:ext cx="291910" cy="312122"/>
      </dsp:txXfrm>
    </dsp:sp>
    <dsp:sp modelId="{16A831E1-3C8D-4AE4-9EE0-E584F6AD0E0B}">
      <dsp:nvSpPr>
        <dsp:cNvPr id="0" name=""/>
        <dsp:cNvSpPr/>
      </dsp:nvSpPr>
      <dsp:spPr>
        <a:xfrm>
          <a:off x="3361004" y="173406"/>
          <a:ext cx="2164938" cy="13645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83E84-8F02-4F30-B551-0782D36B2979}">
      <dsp:nvSpPr>
        <dsp:cNvPr id="0" name=""/>
        <dsp:cNvSpPr/>
      </dsp:nvSpPr>
      <dsp:spPr>
        <a:xfrm>
          <a:off x="3713436" y="1338979"/>
          <a:ext cx="2164938" cy="670973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Bendahara</a:t>
          </a:r>
          <a:r>
            <a:rPr lang="en-US" sz="1800" kern="1200" dirty="0"/>
            <a:t> </a:t>
          </a:r>
          <a:r>
            <a:rPr lang="en-US" sz="1800" kern="1200" dirty="0" err="1"/>
            <a:t>Penerima</a:t>
          </a:r>
          <a:endParaRPr lang="en-US" sz="1800" kern="1200" dirty="0"/>
        </a:p>
      </dsp:txBody>
      <dsp:txXfrm>
        <a:off x="3733088" y="1358631"/>
        <a:ext cx="2125634" cy="631669"/>
      </dsp:txXfrm>
    </dsp:sp>
    <dsp:sp modelId="{5F955C65-126B-498C-9942-F852FA83E839}">
      <dsp:nvSpPr>
        <dsp:cNvPr id="0" name=""/>
        <dsp:cNvSpPr/>
      </dsp:nvSpPr>
      <dsp:spPr>
        <a:xfrm>
          <a:off x="5942958" y="595604"/>
          <a:ext cx="417014" cy="520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942958" y="699645"/>
        <a:ext cx="291910" cy="312122"/>
      </dsp:txXfrm>
    </dsp:sp>
    <dsp:sp modelId="{E1DF5095-A34F-4C53-A185-6E9B003B5D37}">
      <dsp:nvSpPr>
        <dsp:cNvPr id="0" name=""/>
        <dsp:cNvSpPr/>
      </dsp:nvSpPr>
      <dsp:spPr>
        <a:xfrm>
          <a:off x="6717414" y="173406"/>
          <a:ext cx="2164938" cy="136460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000" r="-11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DCF9F-DF15-48E0-9DBD-804EBDAAB867}">
      <dsp:nvSpPr>
        <dsp:cNvPr id="0" name=""/>
        <dsp:cNvSpPr/>
      </dsp:nvSpPr>
      <dsp:spPr>
        <a:xfrm>
          <a:off x="7069846" y="1338979"/>
          <a:ext cx="2164938" cy="67097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Kas</a:t>
          </a:r>
          <a:r>
            <a:rPr lang="en-US" sz="1800" kern="1200" dirty="0"/>
            <a:t> Daerah</a:t>
          </a:r>
        </a:p>
      </dsp:txBody>
      <dsp:txXfrm>
        <a:off x="7089498" y="1358631"/>
        <a:ext cx="2125634" cy="631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E0D6D-F09C-4316-AFEF-541AEC22872C}">
      <dsp:nvSpPr>
        <dsp:cNvPr id="0" name=""/>
        <dsp:cNvSpPr/>
      </dsp:nvSpPr>
      <dsp:spPr>
        <a:xfrm>
          <a:off x="4561" y="0"/>
          <a:ext cx="2149148" cy="21044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DC506-7C06-4B75-88AC-D74FA0BE3194}">
      <dsp:nvSpPr>
        <dsp:cNvPr id="0" name=""/>
        <dsp:cNvSpPr/>
      </dsp:nvSpPr>
      <dsp:spPr>
        <a:xfrm>
          <a:off x="354423" y="1262677"/>
          <a:ext cx="2149148" cy="21044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PEMERINTAH PUSAT </a:t>
          </a:r>
          <a:br>
            <a:rPr lang="en-US" sz="2400" kern="1200" dirty="0"/>
          </a:br>
          <a:r>
            <a:rPr lang="en-US" sz="2400" kern="1200" dirty="0"/>
            <a:t>(KAS NEGARA)</a:t>
          </a:r>
        </a:p>
      </dsp:txBody>
      <dsp:txXfrm>
        <a:off x="416061" y="1324315"/>
        <a:ext cx="2025872" cy="1981187"/>
      </dsp:txXfrm>
    </dsp:sp>
    <dsp:sp modelId="{12A2420B-9B6F-4879-AF8B-DD2133D88579}">
      <dsp:nvSpPr>
        <dsp:cNvPr id="0" name=""/>
        <dsp:cNvSpPr/>
      </dsp:nvSpPr>
      <dsp:spPr>
        <a:xfrm>
          <a:off x="2567683" y="794026"/>
          <a:ext cx="413973" cy="51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567683" y="897308"/>
        <a:ext cx="289781" cy="309846"/>
      </dsp:txXfrm>
    </dsp:sp>
    <dsp:sp modelId="{E2E319AD-99F8-43F3-8A35-AA03E2B47148}">
      <dsp:nvSpPr>
        <dsp:cNvPr id="0" name=""/>
        <dsp:cNvSpPr/>
      </dsp:nvSpPr>
      <dsp:spPr>
        <a:xfrm>
          <a:off x="3336491" y="0"/>
          <a:ext cx="2149148" cy="21044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32F77-2C33-488C-BF61-5D82CAFA7D85}">
      <dsp:nvSpPr>
        <dsp:cNvPr id="0" name=""/>
        <dsp:cNvSpPr/>
      </dsp:nvSpPr>
      <dsp:spPr>
        <a:xfrm>
          <a:off x="3686352" y="1262677"/>
          <a:ext cx="2149148" cy="2104463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PAJAK ROKOK</a:t>
          </a:r>
        </a:p>
      </dsp:txBody>
      <dsp:txXfrm>
        <a:off x="3747990" y="1324315"/>
        <a:ext cx="2025872" cy="1981187"/>
      </dsp:txXfrm>
    </dsp:sp>
    <dsp:sp modelId="{307A04CA-3D78-40C6-B9B6-6A07049469B5}">
      <dsp:nvSpPr>
        <dsp:cNvPr id="0" name=""/>
        <dsp:cNvSpPr/>
      </dsp:nvSpPr>
      <dsp:spPr>
        <a:xfrm>
          <a:off x="5899612" y="794026"/>
          <a:ext cx="413973" cy="516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899612" y="897308"/>
        <a:ext cx="289781" cy="309846"/>
      </dsp:txXfrm>
    </dsp:sp>
    <dsp:sp modelId="{E0D8BC10-2C00-4CD5-91EC-5F0BD15692EB}">
      <dsp:nvSpPr>
        <dsp:cNvPr id="0" name=""/>
        <dsp:cNvSpPr/>
      </dsp:nvSpPr>
      <dsp:spPr>
        <a:xfrm>
          <a:off x="6668420" y="0"/>
          <a:ext cx="2149148" cy="21044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57876-6755-41FB-9F5E-7A2CE1A0CFC9}">
      <dsp:nvSpPr>
        <dsp:cNvPr id="0" name=""/>
        <dsp:cNvSpPr/>
      </dsp:nvSpPr>
      <dsp:spPr>
        <a:xfrm>
          <a:off x="7018281" y="1262677"/>
          <a:ext cx="2149148" cy="210446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PEMERINTAH DAERAH </a:t>
          </a:r>
          <a:br>
            <a:rPr lang="en-US" sz="2400" kern="1200" dirty="0"/>
          </a:br>
          <a:r>
            <a:rPr lang="en-US" sz="2400" kern="1200" dirty="0"/>
            <a:t>(KAS DAERAH)</a:t>
          </a:r>
        </a:p>
      </dsp:txBody>
      <dsp:txXfrm>
        <a:off x="7079919" y="1324315"/>
        <a:ext cx="2025872" cy="1981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2DB18C4-711B-4858-A8BA-FF60E5BB0C5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88E6E5A-1BDE-4901-A9CC-22D4FBD8C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0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F0E4D33-950B-4C0E-8292-524DC12F974C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14307D7-9F16-4253-B631-56D93443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8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2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E061-4E15-400A-B24B-9EB0FE14F9B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169D-D113-4815-8BD4-B8317B86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0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E061-4E15-400A-B24B-9EB0FE14F9B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169D-D113-4815-8BD4-B8317B86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E061-4E15-400A-B24B-9EB0FE14F9B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169D-D113-4815-8BD4-B8317B86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6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E061-4E15-400A-B24B-9EB0FE14F9B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169D-D113-4815-8BD4-B8317B86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4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E061-4E15-400A-B24B-9EB0FE14F9B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169D-D113-4815-8BD4-B8317B86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E061-4E15-400A-B24B-9EB0FE14F9B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169D-D113-4815-8BD4-B8317B86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9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E061-4E15-400A-B24B-9EB0FE14F9B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169D-D113-4815-8BD4-B8317B86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2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E061-4E15-400A-B24B-9EB0FE14F9B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169D-D113-4815-8BD4-B8317B86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E061-4E15-400A-B24B-9EB0FE14F9B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169D-D113-4815-8BD4-B8317B86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6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E061-4E15-400A-B24B-9EB0FE14F9B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169D-D113-4815-8BD4-B8317B86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2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E061-4E15-400A-B24B-9EB0FE14F9B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169D-D113-4815-8BD4-B8317B86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7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CE061-4E15-400A-B24B-9EB0FE14F9B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F169D-D113-4815-8BD4-B8317B86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4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992"/>
            <a:ext cx="12191999" cy="6317309"/>
          </a:xfrm>
          <a:custGeom>
            <a:avLst/>
            <a:gdLst>
              <a:gd name="connsiteX0" fmla="*/ 0 w 12192000"/>
              <a:gd name="connsiteY0" fmla="*/ 0 h 5710335"/>
              <a:gd name="connsiteX1" fmla="*/ 12192000 w 12192000"/>
              <a:gd name="connsiteY1" fmla="*/ 0 h 5710335"/>
              <a:gd name="connsiteX2" fmla="*/ 12192000 w 12192000"/>
              <a:gd name="connsiteY2" fmla="*/ 5710335 h 5710335"/>
              <a:gd name="connsiteX3" fmla="*/ 0 w 12192000"/>
              <a:gd name="connsiteY3" fmla="*/ 5710335 h 5710335"/>
              <a:gd name="connsiteX4" fmla="*/ 0 w 12192000"/>
              <a:gd name="connsiteY4" fmla="*/ 0 h 5710335"/>
              <a:gd name="connsiteX0" fmla="*/ 9331 w 12201331"/>
              <a:gd name="connsiteY0" fmla="*/ 0 h 6083560"/>
              <a:gd name="connsiteX1" fmla="*/ 12201331 w 12201331"/>
              <a:gd name="connsiteY1" fmla="*/ 0 h 6083560"/>
              <a:gd name="connsiteX2" fmla="*/ 12201331 w 12201331"/>
              <a:gd name="connsiteY2" fmla="*/ 5710335 h 6083560"/>
              <a:gd name="connsiteX3" fmla="*/ 0 w 12201331"/>
              <a:gd name="connsiteY3" fmla="*/ 6083560 h 6083560"/>
              <a:gd name="connsiteX4" fmla="*/ 9331 w 12201331"/>
              <a:gd name="connsiteY4" fmla="*/ 0 h 6083560"/>
              <a:gd name="connsiteX0" fmla="*/ 9331 w 12201331"/>
              <a:gd name="connsiteY0" fmla="*/ 0 h 6317309"/>
              <a:gd name="connsiteX1" fmla="*/ 12201331 w 12201331"/>
              <a:gd name="connsiteY1" fmla="*/ 0 h 6317309"/>
              <a:gd name="connsiteX2" fmla="*/ 12201331 w 12201331"/>
              <a:gd name="connsiteY2" fmla="*/ 5710335 h 6317309"/>
              <a:gd name="connsiteX3" fmla="*/ 0 w 12201331"/>
              <a:gd name="connsiteY3" fmla="*/ 6083560 h 6317309"/>
              <a:gd name="connsiteX4" fmla="*/ 9331 w 12201331"/>
              <a:gd name="connsiteY4" fmla="*/ 0 h 63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331" h="6317309">
                <a:moveTo>
                  <a:pt x="9331" y="0"/>
                </a:moveTo>
                <a:lnTo>
                  <a:pt x="12201331" y="0"/>
                </a:lnTo>
                <a:lnTo>
                  <a:pt x="12201331" y="5710335"/>
                </a:lnTo>
                <a:cubicBezTo>
                  <a:pt x="8134221" y="5834743"/>
                  <a:pt x="3553927" y="6733593"/>
                  <a:pt x="0" y="6083560"/>
                </a:cubicBezTo>
                <a:cubicBezTo>
                  <a:pt x="3110" y="4055707"/>
                  <a:pt x="6221" y="2027853"/>
                  <a:pt x="9331" y="0"/>
                </a:cubicBezTo>
                <a:close/>
              </a:path>
            </a:pathLst>
          </a:custGeom>
          <a:solidFill>
            <a:srgbClr val="16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1" y="1503818"/>
            <a:ext cx="11044575" cy="2777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653" y="253190"/>
            <a:ext cx="9727106" cy="90412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SOSIALISASI PERGUB NO 51 TAHUN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007" y="1129327"/>
            <a:ext cx="6181409" cy="16557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TENTANG TRANSAKSI NON TUNAI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94804" y="4423099"/>
            <a:ext cx="9144000" cy="11680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BADAN PENDAPATAN DAERAH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PROVINSI KALIMANTAN TIMUR</a:t>
            </a:r>
          </a:p>
        </p:txBody>
      </p:sp>
    </p:spTree>
    <p:extLst>
      <p:ext uri="{BB962C8B-B14F-4D97-AF65-F5344CB8AC3E}">
        <p14:creationId xmlns:p14="http://schemas.microsoft.com/office/powerpoint/2010/main" val="240810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2069-86ED-44D8-AB3B-BCB661AE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TRANSAKSI NON TUNAI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E2C5D-81E2-432E-BB7D-32766EC61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Berdasarkan</a:t>
            </a:r>
            <a:r>
              <a:rPr lang="en-GB" dirty="0"/>
              <a:t> </a:t>
            </a:r>
            <a:r>
              <a:rPr lang="en-GB" dirty="0" err="1"/>
              <a:t>Peraturan</a:t>
            </a:r>
            <a:r>
              <a:rPr lang="en-GB" dirty="0"/>
              <a:t> </a:t>
            </a:r>
            <a:r>
              <a:rPr lang="en-GB" dirty="0" err="1"/>
              <a:t>Gubernur</a:t>
            </a:r>
            <a:r>
              <a:rPr lang="en-GB" dirty="0"/>
              <a:t> No. 51 </a:t>
            </a:r>
            <a:r>
              <a:rPr lang="en-GB" dirty="0" err="1"/>
              <a:t>Tahun</a:t>
            </a:r>
            <a:r>
              <a:rPr lang="en-GB" dirty="0"/>
              <a:t> 2018 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Transaksi</a:t>
            </a:r>
            <a:r>
              <a:rPr lang="en-GB" dirty="0"/>
              <a:t> Non </a:t>
            </a:r>
            <a:r>
              <a:rPr lang="en-GB" dirty="0" err="1"/>
              <a:t>tunai</a:t>
            </a:r>
            <a:r>
              <a:rPr lang="en-GB" dirty="0"/>
              <a:t>  </a:t>
            </a:r>
          </a:p>
          <a:p>
            <a:pPr algn="ctr"/>
            <a:r>
              <a:rPr lang="en-GB" dirty="0" err="1"/>
              <a:t>Pasal</a:t>
            </a:r>
            <a:r>
              <a:rPr lang="en-GB" dirty="0"/>
              <a:t> 2</a:t>
            </a:r>
          </a:p>
          <a:p>
            <a:pPr marL="514350" indent="-514350">
              <a:buAutoNum type="arabicParenBoth"/>
            </a:pPr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penerimaan</a:t>
            </a:r>
            <a:r>
              <a:rPr lang="en-GB" dirty="0"/>
              <a:t> </a:t>
            </a:r>
            <a:r>
              <a:rPr lang="en-GB" dirty="0" err="1"/>
              <a:t>daerah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Transaksi</a:t>
            </a:r>
            <a:r>
              <a:rPr lang="en-GB" dirty="0"/>
              <a:t> Non </a:t>
            </a:r>
            <a:r>
              <a:rPr lang="en-GB" dirty="0" err="1"/>
              <a:t>Tunai</a:t>
            </a:r>
            <a:endParaRPr lang="en-GB" dirty="0"/>
          </a:p>
          <a:p>
            <a:pPr marL="514350" indent="-514350">
              <a:buAutoNum type="arabicParenBoth"/>
            </a:pPr>
            <a:r>
              <a:rPr lang="en-GB" dirty="0" err="1"/>
              <a:t>Penerimaan</a:t>
            </a:r>
            <a:r>
              <a:rPr lang="en-GB" dirty="0"/>
              <a:t> Daerah yang </a:t>
            </a:r>
            <a:r>
              <a:rPr lang="en-GB" dirty="0" err="1"/>
              <a:t>bersumber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Pendapatan</a:t>
            </a:r>
            <a:r>
              <a:rPr lang="en-GB" dirty="0"/>
              <a:t> </a:t>
            </a:r>
            <a:r>
              <a:rPr lang="en-GB" dirty="0" err="1"/>
              <a:t>Asli</a:t>
            </a:r>
            <a:r>
              <a:rPr lang="en-GB" dirty="0"/>
              <a:t> Daerah, paling </a:t>
            </a:r>
            <a:r>
              <a:rPr lang="en-GB" dirty="0" err="1"/>
              <a:t>tinggi</a:t>
            </a:r>
            <a:r>
              <a:rPr lang="en-GB" dirty="0"/>
              <a:t> </a:t>
            </a:r>
            <a:r>
              <a:rPr lang="en-GB" dirty="0" err="1"/>
              <a:t>sebesar</a:t>
            </a:r>
            <a:r>
              <a:rPr lang="en-GB" dirty="0"/>
              <a:t> Rp.5000.000,- (Lima Juta Rupiah)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dilakukan</a:t>
            </a:r>
            <a:r>
              <a:rPr lang="en-GB" dirty="0"/>
              <a:t> </a:t>
            </a:r>
            <a:r>
              <a:rPr lang="en-GB" dirty="0" err="1"/>
              <a:t>Pembayaran</a:t>
            </a:r>
            <a:r>
              <a:rPr lang="en-GB" dirty="0"/>
              <a:t> </a:t>
            </a:r>
            <a:r>
              <a:rPr lang="en-GB" dirty="0" err="1"/>
              <a:t>Tunai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36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90127" y="970384"/>
            <a:ext cx="3696478" cy="1101011"/>
          </a:xfrm>
          <a:prstGeom prst="rect">
            <a:avLst/>
          </a:prstGeom>
          <a:solidFill>
            <a:srgbClr val="3F8B5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Pajak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Air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Permukaan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0127" y="2839975"/>
            <a:ext cx="6427999" cy="31085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Berlakunya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Peraturan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Gubernur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Nomor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Penerimaan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diatas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5.000.000,00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diwajibkan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pajak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agar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menyetor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Rekening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Daerah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langsung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tanpa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melalui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Bendahara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Penerimaan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masing-masing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Unit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Daerah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41081" y="2071395"/>
            <a:ext cx="554090" cy="960706"/>
            <a:chOff x="6167199" y="2144335"/>
            <a:chExt cx="478418" cy="829503"/>
          </a:xfrm>
        </p:grpSpPr>
        <p:grpSp>
          <p:nvGrpSpPr>
            <p:cNvPr id="7" name="Group 6"/>
            <p:cNvGrpSpPr/>
            <p:nvPr/>
          </p:nvGrpSpPr>
          <p:grpSpPr>
            <a:xfrm>
              <a:off x="6167199" y="2144335"/>
              <a:ext cx="246663" cy="795932"/>
              <a:chOff x="6167199" y="2144335"/>
              <a:chExt cx="246663" cy="795932"/>
            </a:xfrm>
            <a:solidFill>
              <a:srgbClr val="92D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Rectangle 40"/>
              <p:cNvSpPr/>
              <p:nvPr/>
            </p:nvSpPr>
            <p:spPr>
              <a:xfrm rot="610901">
                <a:off x="6167199" y="2144335"/>
                <a:ext cx="246663" cy="614571"/>
              </a:xfrm>
              <a:custGeom>
                <a:avLst/>
                <a:gdLst>
                  <a:gd name="connsiteX0" fmla="*/ 0 w 326571"/>
                  <a:gd name="connsiteY0" fmla="*/ 0 h 951723"/>
                  <a:gd name="connsiteX1" fmla="*/ 326571 w 326571"/>
                  <a:gd name="connsiteY1" fmla="*/ 0 h 951723"/>
                  <a:gd name="connsiteX2" fmla="*/ 326571 w 326571"/>
                  <a:gd name="connsiteY2" fmla="*/ 951723 h 951723"/>
                  <a:gd name="connsiteX3" fmla="*/ 0 w 326571"/>
                  <a:gd name="connsiteY3" fmla="*/ 951723 h 951723"/>
                  <a:gd name="connsiteX4" fmla="*/ 0 w 326571"/>
                  <a:gd name="connsiteY4" fmla="*/ 0 h 951723"/>
                  <a:gd name="connsiteX0" fmla="*/ 0 w 326571"/>
                  <a:gd name="connsiteY0" fmla="*/ 0 h 951723"/>
                  <a:gd name="connsiteX1" fmla="*/ 326571 w 326571"/>
                  <a:gd name="connsiteY1" fmla="*/ 0 h 951723"/>
                  <a:gd name="connsiteX2" fmla="*/ 326571 w 326571"/>
                  <a:gd name="connsiteY2" fmla="*/ 951723 h 951723"/>
                  <a:gd name="connsiteX3" fmla="*/ 174169 w 326571"/>
                  <a:gd name="connsiteY3" fmla="*/ 944722 h 951723"/>
                  <a:gd name="connsiteX4" fmla="*/ 0 w 326571"/>
                  <a:gd name="connsiteY4" fmla="*/ 0 h 951723"/>
                  <a:gd name="connsiteX0" fmla="*/ 0 w 326571"/>
                  <a:gd name="connsiteY0" fmla="*/ 0 h 963149"/>
                  <a:gd name="connsiteX1" fmla="*/ 326571 w 326571"/>
                  <a:gd name="connsiteY1" fmla="*/ 0 h 963149"/>
                  <a:gd name="connsiteX2" fmla="*/ 291040 w 326571"/>
                  <a:gd name="connsiteY2" fmla="*/ 963149 h 963149"/>
                  <a:gd name="connsiteX3" fmla="*/ 174169 w 326571"/>
                  <a:gd name="connsiteY3" fmla="*/ 944722 h 963149"/>
                  <a:gd name="connsiteX4" fmla="*/ 0 w 326571"/>
                  <a:gd name="connsiteY4" fmla="*/ 0 h 963149"/>
                  <a:gd name="connsiteX0" fmla="*/ 0 w 326571"/>
                  <a:gd name="connsiteY0" fmla="*/ 0 h 944722"/>
                  <a:gd name="connsiteX1" fmla="*/ 326571 w 326571"/>
                  <a:gd name="connsiteY1" fmla="*/ 0 h 944722"/>
                  <a:gd name="connsiteX2" fmla="*/ 273588 w 326571"/>
                  <a:gd name="connsiteY2" fmla="*/ 939358 h 944722"/>
                  <a:gd name="connsiteX3" fmla="*/ 174169 w 326571"/>
                  <a:gd name="connsiteY3" fmla="*/ 944722 h 944722"/>
                  <a:gd name="connsiteX4" fmla="*/ 0 w 326571"/>
                  <a:gd name="connsiteY4" fmla="*/ 0 h 94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571" h="944722">
                    <a:moveTo>
                      <a:pt x="0" y="0"/>
                    </a:moveTo>
                    <a:lnTo>
                      <a:pt x="326571" y="0"/>
                    </a:lnTo>
                    <a:lnTo>
                      <a:pt x="273588" y="939358"/>
                    </a:lnTo>
                    <a:lnTo>
                      <a:pt x="174169" y="9447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195526" y="2775868"/>
                <a:ext cx="158620" cy="1643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499016">
              <a:off x="6398954" y="2177906"/>
              <a:ext cx="246663" cy="795932"/>
              <a:chOff x="6167199" y="2144335"/>
              <a:chExt cx="246663" cy="795932"/>
            </a:xfrm>
            <a:solidFill>
              <a:srgbClr val="92D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 40"/>
              <p:cNvSpPr/>
              <p:nvPr/>
            </p:nvSpPr>
            <p:spPr>
              <a:xfrm rot="610901">
                <a:off x="6167199" y="2144335"/>
                <a:ext cx="246663" cy="614571"/>
              </a:xfrm>
              <a:custGeom>
                <a:avLst/>
                <a:gdLst>
                  <a:gd name="connsiteX0" fmla="*/ 0 w 326571"/>
                  <a:gd name="connsiteY0" fmla="*/ 0 h 951723"/>
                  <a:gd name="connsiteX1" fmla="*/ 326571 w 326571"/>
                  <a:gd name="connsiteY1" fmla="*/ 0 h 951723"/>
                  <a:gd name="connsiteX2" fmla="*/ 326571 w 326571"/>
                  <a:gd name="connsiteY2" fmla="*/ 951723 h 951723"/>
                  <a:gd name="connsiteX3" fmla="*/ 0 w 326571"/>
                  <a:gd name="connsiteY3" fmla="*/ 951723 h 951723"/>
                  <a:gd name="connsiteX4" fmla="*/ 0 w 326571"/>
                  <a:gd name="connsiteY4" fmla="*/ 0 h 951723"/>
                  <a:gd name="connsiteX0" fmla="*/ 0 w 326571"/>
                  <a:gd name="connsiteY0" fmla="*/ 0 h 951723"/>
                  <a:gd name="connsiteX1" fmla="*/ 326571 w 326571"/>
                  <a:gd name="connsiteY1" fmla="*/ 0 h 951723"/>
                  <a:gd name="connsiteX2" fmla="*/ 326571 w 326571"/>
                  <a:gd name="connsiteY2" fmla="*/ 951723 h 951723"/>
                  <a:gd name="connsiteX3" fmla="*/ 174169 w 326571"/>
                  <a:gd name="connsiteY3" fmla="*/ 944722 h 951723"/>
                  <a:gd name="connsiteX4" fmla="*/ 0 w 326571"/>
                  <a:gd name="connsiteY4" fmla="*/ 0 h 951723"/>
                  <a:gd name="connsiteX0" fmla="*/ 0 w 326571"/>
                  <a:gd name="connsiteY0" fmla="*/ 0 h 963149"/>
                  <a:gd name="connsiteX1" fmla="*/ 326571 w 326571"/>
                  <a:gd name="connsiteY1" fmla="*/ 0 h 963149"/>
                  <a:gd name="connsiteX2" fmla="*/ 291040 w 326571"/>
                  <a:gd name="connsiteY2" fmla="*/ 963149 h 963149"/>
                  <a:gd name="connsiteX3" fmla="*/ 174169 w 326571"/>
                  <a:gd name="connsiteY3" fmla="*/ 944722 h 963149"/>
                  <a:gd name="connsiteX4" fmla="*/ 0 w 326571"/>
                  <a:gd name="connsiteY4" fmla="*/ 0 h 963149"/>
                  <a:gd name="connsiteX0" fmla="*/ 0 w 326571"/>
                  <a:gd name="connsiteY0" fmla="*/ 0 h 944722"/>
                  <a:gd name="connsiteX1" fmla="*/ 326571 w 326571"/>
                  <a:gd name="connsiteY1" fmla="*/ 0 h 944722"/>
                  <a:gd name="connsiteX2" fmla="*/ 273588 w 326571"/>
                  <a:gd name="connsiteY2" fmla="*/ 939358 h 944722"/>
                  <a:gd name="connsiteX3" fmla="*/ 174169 w 326571"/>
                  <a:gd name="connsiteY3" fmla="*/ 944722 h 944722"/>
                  <a:gd name="connsiteX4" fmla="*/ 0 w 326571"/>
                  <a:gd name="connsiteY4" fmla="*/ 0 h 94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571" h="944722">
                    <a:moveTo>
                      <a:pt x="0" y="0"/>
                    </a:moveTo>
                    <a:lnTo>
                      <a:pt x="326571" y="0"/>
                    </a:lnTo>
                    <a:lnTo>
                      <a:pt x="273588" y="939358"/>
                    </a:lnTo>
                    <a:lnTo>
                      <a:pt x="174169" y="9447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195526" y="2775868"/>
                <a:ext cx="158620" cy="1643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/>
          <a:stretch/>
        </p:blipFill>
        <p:spPr>
          <a:xfrm>
            <a:off x="9533319" y="3963359"/>
            <a:ext cx="2475994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29" y="902571"/>
            <a:ext cx="2486025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730" y="2121682"/>
            <a:ext cx="200025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481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441" y="5990252"/>
            <a:ext cx="10515600" cy="447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Rokok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ditransfer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Pemerintah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Pusat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Negara)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Pemerintah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Daerah (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Daerah)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3302" y="976313"/>
            <a:ext cx="3696478" cy="1092526"/>
          </a:xfrm>
          <a:prstGeom prst="rect">
            <a:avLst/>
          </a:prstGeom>
          <a:solidFill>
            <a:srgbClr val="3F8B5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Pajak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Rokok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86023214"/>
              </p:ext>
            </p:extLst>
          </p:nvPr>
        </p:nvGraphicFramePr>
        <p:xfrm>
          <a:off x="1761931" y="2202023"/>
          <a:ext cx="9171992" cy="336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57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1423988"/>
            <a:ext cx="10515600" cy="4752975"/>
          </a:xfrm>
        </p:spPr>
        <p:txBody>
          <a:bodyPr/>
          <a:lstStyle/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878774" y="2395260"/>
            <a:ext cx="1953081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bg1"/>
                </a:solidFill>
              </a:rPr>
              <a:t>Wajib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Retribusi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0988" y="2395260"/>
            <a:ext cx="3028591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SKPD/UPTD </a:t>
            </a:r>
            <a:r>
              <a:rPr lang="en-US" sz="2400" dirty="0" err="1">
                <a:solidFill>
                  <a:schemeClr val="bg1"/>
                </a:solidFill>
              </a:rPr>
              <a:t>Pemungut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Retribusi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Bendahara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Penerima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9889" y="2415645"/>
            <a:ext cx="2039937" cy="83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solidFill>
                  <a:schemeClr val="bg1"/>
                </a:solidFill>
              </a:rPr>
              <a:t>Bank Kas Daerah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5221" y="4611252"/>
            <a:ext cx="3526971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Bapenda</a:t>
            </a:r>
            <a:r>
              <a:rPr lang="en-US" sz="2400" dirty="0">
                <a:solidFill>
                  <a:schemeClr val="bg1"/>
                </a:solidFill>
              </a:rPr>
              <a:t> Prov. </a:t>
            </a:r>
            <a:r>
              <a:rPr lang="en-US" sz="2400" dirty="0" err="1">
                <a:solidFill>
                  <a:schemeClr val="bg1"/>
                </a:solidFill>
              </a:rPr>
              <a:t>Kaltim</a:t>
            </a:r>
            <a:endParaRPr lang="en-US" sz="2400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2. SKPD/UPTD </a:t>
            </a:r>
            <a:r>
              <a:rPr lang="en-US" sz="2400" dirty="0" err="1">
                <a:solidFill>
                  <a:schemeClr val="bg1"/>
                </a:solidFill>
              </a:rPr>
              <a:t>Pemungut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err="1">
                <a:solidFill>
                  <a:schemeClr val="bg1"/>
                </a:solidFill>
              </a:rPr>
              <a:t>Retribusi</a:t>
            </a:r>
            <a:r>
              <a:rPr lang="en-US" sz="2400" dirty="0">
                <a:solidFill>
                  <a:schemeClr val="bg1"/>
                </a:solidFill>
              </a:rPr>
              <a:t> Daerah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881647" y="2485929"/>
            <a:ext cx="1508059" cy="371122"/>
          </a:xfrm>
          <a:prstGeom prst="rightArrow">
            <a:avLst>
              <a:gd name="adj1" fmla="val 50000"/>
              <a:gd name="adj2" fmla="val 12999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SKRD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817337" y="2524999"/>
            <a:ext cx="1072015" cy="67063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Setor</a:t>
            </a:r>
            <a:endParaRPr lang="id-ID" dirty="0"/>
          </a:p>
        </p:txBody>
      </p:sp>
      <p:sp>
        <p:nvSpPr>
          <p:cNvPr id="18" name="Down Arrow 17"/>
          <p:cNvSpPr/>
          <p:nvPr/>
        </p:nvSpPr>
        <p:spPr>
          <a:xfrm>
            <a:off x="9461401" y="3303847"/>
            <a:ext cx="996911" cy="126338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Slip setoran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90127" y="970384"/>
            <a:ext cx="5378406" cy="1101011"/>
          </a:xfrm>
          <a:prstGeom prst="rect">
            <a:avLst/>
          </a:prstGeom>
          <a:solidFill>
            <a:srgbClr val="3F8B5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Mekanisme Transaksi Penerimaan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2882392" y="2839387"/>
            <a:ext cx="1321473" cy="343210"/>
          </a:xfrm>
          <a:prstGeom prst="leftArrow">
            <a:avLst>
              <a:gd name="adj1" fmla="val 50000"/>
              <a:gd name="adj2" fmla="val 14810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S</a:t>
            </a:r>
            <a:r>
              <a:rPr lang="en-US" dirty="0"/>
              <a:t>KRD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3621768" y="242846"/>
            <a:ext cx="45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F8B51"/>
                </a:solidFill>
              </a:rPr>
              <a:t>RETRIBUSI DAERAH</a:t>
            </a:r>
          </a:p>
        </p:txBody>
      </p:sp>
    </p:spTree>
    <p:extLst>
      <p:ext uri="{BB962C8B-B14F-4D97-AF65-F5344CB8AC3E}">
        <p14:creationId xmlns:p14="http://schemas.microsoft.com/office/powerpoint/2010/main" val="69560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380066" y="2689226"/>
            <a:ext cx="2802467" cy="148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id-ID" b="1" u="sng" dirty="0"/>
              <a:t>P</a:t>
            </a:r>
            <a:r>
              <a:rPr lang="en-US" b="1" u="sng" dirty="0"/>
              <a:t>ENERIMAAN</a:t>
            </a:r>
            <a:endParaRPr lang="id-ID" b="1" u="sng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b="1" dirty="0"/>
              <a:t>&lt;</a:t>
            </a:r>
            <a:r>
              <a:rPr lang="id-ID" b="1" dirty="0"/>
              <a:t> Rp. </a:t>
            </a:r>
            <a:r>
              <a:rPr lang="en-US" b="1" dirty="0"/>
              <a:t>5</a:t>
            </a:r>
            <a:r>
              <a:rPr lang="id-ID" b="1" dirty="0"/>
              <a:t> juta</a:t>
            </a:r>
            <a:r>
              <a:rPr lang="en-US" b="1" dirty="0"/>
              <a:t> </a:t>
            </a:r>
            <a:r>
              <a:rPr lang="id-ID" b="1" dirty="0"/>
              <a:t>TUNAI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34458" y="2689226"/>
            <a:ext cx="2889250" cy="1473628"/>
          </a:xfrm>
          <a:prstGeom prst="roundRect">
            <a:avLst/>
          </a:prstGeom>
          <a:solidFill>
            <a:srgbClr val="3F8B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u="sng" dirty="0"/>
              <a:t>PENERIMAAN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/>
              <a:t>&gt; Rp. 5 juta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/>
              <a:t>NON TUNAI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28156" y="970384"/>
            <a:ext cx="7812643" cy="1101011"/>
          </a:xfrm>
          <a:prstGeom prst="rect">
            <a:avLst/>
          </a:prstGeom>
          <a:solidFill>
            <a:srgbClr val="3F8B5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MEKANISME PENERIMAAN RETRIBUSI DAERAH PER TRANSAKSI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6832" y="4359457"/>
            <a:ext cx="1394608" cy="1323439"/>
          </a:xfrm>
          <a:prstGeom prst="rect">
            <a:avLst/>
          </a:prstGeom>
          <a:solidFill>
            <a:srgbClr val="70AD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d-ID" sz="2000" dirty="0">
                <a:solidFill>
                  <a:schemeClr val="bg1"/>
                </a:solidFill>
              </a:rPr>
              <a:t>dari Wajib Retribusi 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Pemungut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Retribusi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4328" y="4360900"/>
            <a:ext cx="3589953" cy="1938337"/>
          </a:xfrm>
          <a:prstGeom prst="rect">
            <a:avLst/>
          </a:prstGeom>
          <a:solidFill>
            <a:srgbClr val="70AD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2563" indent="-1825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dirty="0">
                <a:solidFill>
                  <a:schemeClr val="bg1"/>
                </a:solidFill>
              </a:rPr>
              <a:t>Dokumen : Cek, Bilyet Giro, Standing Instruction/Surat Perintah Pembayaran Transfer</a:t>
            </a:r>
          </a:p>
          <a:p>
            <a:pPr marL="182563" indent="-1825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dirty="0">
                <a:solidFill>
                  <a:schemeClr val="bg1"/>
                </a:solidFill>
              </a:rPr>
              <a:t>Elektronik : Cash Management System (CMS)</a:t>
            </a:r>
          </a:p>
          <a:p>
            <a:pPr marL="182563" indent="-1825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dirty="0">
                <a:solidFill>
                  <a:schemeClr val="bg1"/>
                </a:solidFill>
              </a:rPr>
              <a:t>E-Channel perbankan</a:t>
            </a:r>
          </a:p>
        </p:txBody>
      </p:sp>
      <p:sp>
        <p:nvSpPr>
          <p:cNvPr id="9" name="Curved Left Arrow 8"/>
          <p:cNvSpPr/>
          <p:nvPr/>
        </p:nvSpPr>
        <p:spPr>
          <a:xfrm rot="19854842">
            <a:off x="9178097" y="3223097"/>
            <a:ext cx="424588" cy="1086434"/>
          </a:xfrm>
          <a:prstGeom prst="curvedLeftArrow">
            <a:avLst>
              <a:gd name="adj1" fmla="val 25000"/>
              <a:gd name="adj2" fmla="val 61545"/>
              <a:gd name="adj3" fmla="val 50502"/>
            </a:avLst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302049">
            <a:off x="5145694" y="3812950"/>
            <a:ext cx="447248" cy="1017354"/>
          </a:xfrm>
          <a:prstGeom prst="curvedRightArrow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9077849">
            <a:off x="4135831" y="2243702"/>
            <a:ext cx="848394" cy="5174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Left Arrow 11"/>
          <p:cNvSpPr/>
          <p:nvPr/>
        </p:nvSpPr>
        <p:spPr>
          <a:xfrm rot="13850118">
            <a:off x="5092634" y="2266288"/>
            <a:ext cx="848394" cy="5174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3621768" y="242846"/>
            <a:ext cx="45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F8B51"/>
                </a:solidFill>
              </a:rPr>
              <a:t>RETRIBUSI DAERAH</a:t>
            </a:r>
          </a:p>
        </p:txBody>
      </p:sp>
    </p:spTree>
    <p:extLst>
      <p:ext uri="{BB962C8B-B14F-4D97-AF65-F5344CB8AC3E}">
        <p14:creationId xmlns:p14="http://schemas.microsoft.com/office/powerpoint/2010/main" val="15391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304800" y="3703704"/>
            <a:ext cx="9753600" cy="1325496"/>
          </a:xfrm>
          <a:prstGeom prst="rect">
            <a:avLst/>
          </a:prstGeom>
          <a:noFill/>
          <a:ln>
            <a:noFill/>
          </a:ln>
        </p:spPr>
        <p:txBody>
          <a:bodyPr vert="horz" lIns="121920" tIns="60960" rIns="121920" bIns="60960" rtlCol="0" anchor="ctr">
            <a:normAutofit fontScale="8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defTabSz="1219170">
              <a:lnSpc>
                <a:spcPct val="87000"/>
              </a:lnSpc>
              <a:spcBef>
                <a:spcPct val="0"/>
              </a:spcBef>
              <a:defRPr/>
            </a:pPr>
            <a:br>
              <a:rPr lang="en-US" sz="5867" dirty="0">
                <a:solidFill>
                  <a:srgbClr val="92D050"/>
                </a:solidFill>
                <a:latin typeface="Calibri"/>
              </a:rPr>
            </a:br>
            <a:r>
              <a:rPr lang="en-US" sz="7466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What’s Your Message?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99" y="20549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2269" y="-1705267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98" y="2818500"/>
            <a:ext cx="10225325" cy="2296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16161" y="2819400"/>
            <a:ext cx="1948444" cy="229385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5089818"/>
            <a:ext cx="12192000" cy="1768183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>
          <a:xfrm>
            <a:off x="304800" y="3303852"/>
            <a:ext cx="10677760" cy="1325563"/>
          </a:xfrm>
          <a:prstGeom prst="rect">
            <a:avLst/>
          </a:prstGeom>
          <a:noFill/>
          <a:ln>
            <a:noFill/>
          </a:ln>
        </p:spPr>
        <p:txBody>
          <a:bodyPr vert="horz" lIns="121920" tIns="60960" rIns="121920" bIns="6096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87000"/>
              </a:lnSpc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7BCF27">
                        <a:tint val="70000"/>
                        <a:satMod val="245000"/>
                      </a:srgbClr>
                    </a:gs>
                    <a:gs pos="75000">
                      <a:srgbClr val="7BCF2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BCF2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      TERIMA KASIH</a:t>
            </a:r>
            <a:endParaRPr lang="en-US" sz="9600" b="1" dirty="0">
              <a:ln w="11430"/>
              <a:gradFill>
                <a:gsLst>
                  <a:gs pos="0">
                    <a:srgbClr val="7BCF27">
                      <a:tint val="70000"/>
                      <a:satMod val="245000"/>
                    </a:srgbClr>
                  </a:gs>
                  <a:gs pos="75000">
                    <a:srgbClr val="7BCF27">
                      <a:tint val="90000"/>
                      <a:shade val="60000"/>
                      <a:satMod val="240000"/>
                    </a:srgbClr>
                  </a:gs>
                  <a:gs pos="100000">
                    <a:srgbClr val="7BCF2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6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491" y="868981"/>
            <a:ext cx="2604796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JENIS PAJAK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278" y="2166551"/>
            <a:ext cx="8864082" cy="539327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Menurut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Undang-Undang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28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2009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terdiri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19401777"/>
              </p:ext>
            </p:extLst>
          </p:nvPr>
        </p:nvGraphicFramePr>
        <p:xfrm>
          <a:off x="1464905" y="2399817"/>
          <a:ext cx="10179698" cy="375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4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126" y="970384"/>
            <a:ext cx="6672943" cy="1101011"/>
          </a:xfrm>
          <a:solidFill>
            <a:srgbClr val="3F8B5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Pajak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Kendaraan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Bermotor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dan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Bea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Balik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Nama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Kendaraan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Bermotor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r="54372"/>
          <a:stretch/>
        </p:blipFill>
        <p:spPr>
          <a:xfrm>
            <a:off x="2073988" y="2787994"/>
            <a:ext cx="1313024" cy="121852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" name="Rectangle 49"/>
          <p:cNvSpPr/>
          <p:nvPr/>
        </p:nvSpPr>
        <p:spPr>
          <a:xfrm>
            <a:off x="9499622" y="4278570"/>
            <a:ext cx="255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SAMSAT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2228" y="4104212"/>
            <a:ext cx="4441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SAMSAT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(UPTD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Bapenda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Kalimantan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1228875" y="2146559"/>
            <a:ext cx="5104841" cy="560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Layanan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SAMSAT :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004483" y="4254031"/>
            <a:ext cx="288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SAMSAT Payment Point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95972" y="4278570"/>
            <a:ext cx="213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SAMSAT Corner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432246" y="6351429"/>
            <a:ext cx="2183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SAMSAT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Keliling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25224" y="6297069"/>
            <a:ext cx="2489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SAMSAT Drive Thru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90126" y="6273298"/>
            <a:ext cx="2367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SAMSAT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Terapung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14304"/>
          <a:stretch/>
        </p:blipFill>
        <p:spPr>
          <a:xfrm>
            <a:off x="4788549" y="2745346"/>
            <a:ext cx="1733550" cy="13471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211" y="2692622"/>
            <a:ext cx="1922995" cy="14652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248" y="4930665"/>
            <a:ext cx="2001252" cy="12440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374" y="5070947"/>
            <a:ext cx="1753131" cy="10543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8856" r="4913" b="17063"/>
          <a:stretch/>
        </p:blipFill>
        <p:spPr>
          <a:xfrm>
            <a:off x="4788549" y="5084070"/>
            <a:ext cx="2724538" cy="105988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r="11280"/>
          <a:stretch/>
        </p:blipFill>
        <p:spPr>
          <a:xfrm>
            <a:off x="9619861" y="2620483"/>
            <a:ext cx="2380366" cy="156975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448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126" y="970384"/>
            <a:ext cx="6672943" cy="1101011"/>
          </a:xfrm>
          <a:solidFill>
            <a:srgbClr val="3F8B5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Pajak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Kendaraan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Bermotor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dan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Bea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Balik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Nama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Kendaraan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Bermotor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1228875" y="2146559"/>
            <a:ext cx="5104841" cy="560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Layanan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graphicFrame>
        <p:nvGraphicFramePr>
          <p:cNvPr id="20" name="Shape 296"/>
          <p:cNvGraphicFramePr/>
          <p:nvPr>
            <p:extLst>
              <p:ext uri="{D42A27DB-BD31-4B8C-83A1-F6EECF244321}">
                <p14:modId xmlns:p14="http://schemas.microsoft.com/office/powerpoint/2010/main" val="2549720393"/>
              </p:ext>
            </p:extLst>
          </p:nvPr>
        </p:nvGraphicFramePr>
        <p:xfrm>
          <a:off x="1195033" y="2707505"/>
          <a:ext cx="4563215" cy="38992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1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719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Roboto Slab"/>
                          <a:ea typeface="Nixie One" panose="02000503080000020004"/>
                          <a:cs typeface="Nixie One" panose="02000503080000020004"/>
                          <a:sym typeface="Nixie One" panose="02000503080000020004"/>
                        </a:rPr>
                        <a:t>NO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/>
                          <a:ea typeface="Nixie One" panose="02000503080000020004"/>
                          <a:cs typeface="Nixie One" panose="02000503080000020004"/>
                          <a:sym typeface="Nixie One" panose="02000503080000020004"/>
                        </a:rPr>
                        <a:t>JENIS LAYANAN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/>
                        <a:ea typeface="Nixie One" panose="02000503080000020004"/>
                        <a:cs typeface="Nixie One" panose="02000503080000020004"/>
                        <a:sym typeface="Nixie One" panose="02000503080000020004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/>
                          <a:ea typeface="Nixie One" panose="02000503080000020004"/>
                          <a:cs typeface="Nixie One" panose="02000503080000020004"/>
                          <a:sym typeface="Nixie One" panose="02000503080000020004"/>
                        </a:rPr>
                        <a:t>JUMLAH LAYANAN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/>
                        <a:ea typeface="Nixie One" panose="02000503080000020004"/>
                        <a:cs typeface="Nixie One" panose="02000503080000020004"/>
                        <a:sym typeface="Nixie One" panose="02000503080000020004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F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8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Nixie One" panose="02000503080000020004"/>
                          <a:sym typeface="Nixie One" panose="02000503080000020004"/>
                        </a:rPr>
                        <a:t>1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Nixie One" panose="02000503080000020004"/>
                        <a:sym typeface="Nixie One" panose="02000503080000020004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SAMSAT UPTB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9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8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Nixie One" panose="02000503080000020004"/>
                          <a:sym typeface="Nixie One" panose="02000503080000020004"/>
                        </a:rPr>
                        <a:t>2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Nixie One" panose="02000503080000020004"/>
                        <a:sym typeface="Nixie One" panose="02000503080000020004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SAMSAT</a:t>
                      </a:r>
                      <a:r>
                        <a:rPr lang="id-ID" sz="900" b="1" baseline="0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 PAYMENT POINT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16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8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Nixie One" panose="02000503080000020004"/>
                          <a:sym typeface="Nixie One" panose="02000503080000020004"/>
                        </a:rPr>
                        <a:t>3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Nixie One" panose="02000503080000020004"/>
                        <a:sym typeface="Nixie One" panose="02000503080000020004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SAMSAT CORNER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2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8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Nixie One" panose="02000503080000020004"/>
                          <a:sym typeface="Nixie One" panose="02000503080000020004"/>
                        </a:rPr>
                        <a:t>4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Nixie One" panose="02000503080000020004"/>
                        <a:sym typeface="Nixie One" panose="02000503080000020004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SAMSAT KELILING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5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8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Nixie One" panose="02000503080000020004"/>
                          <a:sym typeface="Nixie One" panose="02000503080000020004"/>
                        </a:rPr>
                        <a:t>5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Nixie One" panose="02000503080000020004"/>
                        <a:sym typeface="Nixie One" panose="02000503080000020004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900" b="1" dirty="0">
                          <a:solidFill>
                            <a:schemeClr val="bg1"/>
                          </a:solidFill>
                          <a:latin typeface="Roboto Slab" charset="0"/>
                          <a:ea typeface="Roboto Slab" charset="0"/>
                        </a:rPr>
                        <a:t>SAMSAT</a:t>
                      </a:r>
                      <a:r>
                        <a:rPr lang="id-ID" sz="900" b="1" baseline="0" dirty="0">
                          <a:solidFill>
                            <a:schemeClr val="bg1"/>
                          </a:solidFill>
                          <a:latin typeface="Roboto Slab" charset="0"/>
                          <a:ea typeface="Roboto Slab" charset="0"/>
                        </a:rPr>
                        <a:t> DRIVE THRU</a:t>
                      </a:r>
                      <a:endParaRPr lang="id-ID" sz="900" b="1" dirty="0">
                        <a:solidFill>
                          <a:schemeClr val="bg1"/>
                        </a:solidFill>
                        <a:latin typeface="Roboto Slab" charset="0"/>
                        <a:ea typeface="Roboto Slab" charset="0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2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28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Nixie One" panose="02000503080000020004"/>
                          <a:sym typeface="Nixie One" panose="02000503080000020004"/>
                        </a:rPr>
                        <a:t>6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Nixie One" panose="02000503080000020004"/>
                        <a:sym typeface="Nixie One" panose="02000503080000020004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900" b="1" dirty="0">
                          <a:solidFill>
                            <a:schemeClr val="bg1"/>
                          </a:solidFill>
                          <a:latin typeface="Roboto Slab" charset="0"/>
                          <a:ea typeface="Roboto Slab" charset="0"/>
                        </a:rPr>
                        <a:t>SAMSAT TERAPUNG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1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28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Nixie One" panose="02000503080000020004"/>
                          <a:sym typeface="Nixie One" panose="02000503080000020004"/>
                        </a:rPr>
                        <a:t>7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Nixie One" panose="02000503080000020004"/>
                        <a:sym typeface="Nixie One" panose="02000503080000020004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SAMSAT DESA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10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467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Nixie One" panose="02000503080000020004"/>
                          <a:sym typeface="Nixie One" panose="02000503080000020004"/>
                        </a:rPr>
                        <a:t>8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Nixie One" panose="02000503080000020004"/>
                        <a:sym typeface="Nixie One" panose="02000503080000020004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E-SAMSAT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 err="1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Bankaltimtara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, BNI, </a:t>
                      </a:r>
                      <a:r>
                        <a:rPr lang="en-US" sz="900" b="1" dirty="0" err="1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Mandiri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, BCA, BTN,</a:t>
                      </a:r>
                      <a:r>
                        <a:rPr lang="en-US" sz="900" b="1" baseline="0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 BRI </a:t>
                      </a:r>
                      <a:r>
                        <a:rPr lang="en-US" sz="900" b="1" baseline="0" dirty="0" err="1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Syariah</a:t>
                      </a:r>
                      <a:r>
                        <a:rPr lang="en-US" sz="900" b="1" baseline="0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Pegadaian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098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Nixie One" panose="02000503080000020004"/>
                          <a:sym typeface="Nixie One" panose="02000503080000020004"/>
                        </a:rPr>
                        <a:t>9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Nixie One" panose="02000503080000020004"/>
                        <a:sym typeface="Nixie One" panose="02000503080000020004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SAMSAT DELIVERY</a:t>
                      </a:r>
                      <a:r>
                        <a:rPr lang="id-ID" sz="900" b="1" baseline="0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 (PT.POS IND)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SELURUH KANTOR</a:t>
                      </a:r>
                      <a:r>
                        <a:rPr lang="id-ID" sz="900" b="1" baseline="0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 &amp; AGEN </a:t>
                      </a:r>
                      <a:r>
                        <a:rPr lang="id-ID" sz="900" b="1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PT.POS</a:t>
                      </a:r>
                      <a:r>
                        <a:rPr lang="id-ID" sz="900" b="1" baseline="0" dirty="0">
                          <a:solidFill>
                            <a:srgbClr val="FFFFFF"/>
                          </a:solidFill>
                          <a:latin typeface="Roboto Slab" charset="0"/>
                          <a:ea typeface="Roboto Slab" charset="0"/>
                          <a:cs typeface="Roboto Slab"/>
                          <a:sym typeface="Roboto Slab"/>
                        </a:rPr>
                        <a:t> KALTIM</a:t>
                      </a:r>
                      <a:endParaRPr lang="en-GB" sz="900" b="1" dirty="0">
                        <a:solidFill>
                          <a:srgbClr val="FFFFFF"/>
                        </a:solidFill>
                        <a:latin typeface="Roboto Slab" charset="0"/>
                        <a:ea typeface="Roboto Slab" charset="0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94" y="2003357"/>
            <a:ext cx="3311156" cy="1068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70" y="4300625"/>
            <a:ext cx="3311156" cy="10602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92" y="5445145"/>
            <a:ext cx="3328741" cy="1073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6" b="17063"/>
          <a:stretch>
            <a:fillRect/>
          </a:stretch>
        </p:blipFill>
        <p:spPr>
          <a:xfrm>
            <a:off x="6603092" y="3156105"/>
            <a:ext cx="3311156" cy="1059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672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05" y="1705009"/>
            <a:ext cx="1796734" cy="179673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126" y="970384"/>
            <a:ext cx="6672943" cy="1101011"/>
          </a:xfrm>
          <a:solidFill>
            <a:srgbClr val="3F8B5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Pajak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Kendaraan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Bermotor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dan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Bea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Balik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Nama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Kendaraan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Bermotor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377" y="2372403"/>
            <a:ext cx="5104841" cy="560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Layanan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73" y="4552534"/>
            <a:ext cx="1850792" cy="4010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96" y="3236313"/>
            <a:ext cx="1904790" cy="8993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50" y="4363101"/>
            <a:ext cx="1860293" cy="5450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70" y="4404573"/>
            <a:ext cx="1718042" cy="5605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53" y="5207839"/>
            <a:ext cx="2012065" cy="10563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0" y="5365884"/>
            <a:ext cx="1119797" cy="776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3" y="3468919"/>
            <a:ext cx="2036761" cy="4735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12"/>
          <a:stretch/>
        </p:blipFill>
        <p:spPr>
          <a:xfrm>
            <a:off x="3492611" y="3217309"/>
            <a:ext cx="1706367" cy="846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6959" y="1705009"/>
            <a:ext cx="2904556" cy="1616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75" y="3254169"/>
            <a:ext cx="2831142" cy="1966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803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47" y="4498468"/>
            <a:ext cx="2426912" cy="1365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126" y="970384"/>
            <a:ext cx="6672943" cy="1101011"/>
          </a:xfrm>
          <a:solidFill>
            <a:srgbClr val="3F8B5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Pajak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Kendaraan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Bermotor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dan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Bea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Balik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Nama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Kendaraan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Bermotor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08152" y="2999721"/>
            <a:ext cx="6427999" cy="255454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Layanan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Pajak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Kendaraan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Bermotor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Balik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Kendaraan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Bermotor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dilaksanakan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Tunai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disetorkan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langsung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Daerah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459106" y="2231141"/>
            <a:ext cx="554090" cy="960706"/>
            <a:chOff x="6167199" y="2144335"/>
            <a:chExt cx="478418" cy="829503"/>
          </a:xfrm>
        </p:grpSpPr>
        <p:grpSp>
          <p:nvGrpSpPr>
            <p:cNvPr id="43" name="Group 42"/>
            <p:cNvGrpSpPr/>
            <p:nvPr/>
          </p:nvGrpSpPr>
          <p:grpSpPr>
            <a:xfrm>
              <a:off x="6167199" y="2144335"/>
              <a:ext cx="246663" cy="795932"/>
              <a:chOff x="6167199" y="2144335"/>
              <a:chExt cx="246663" cy="795932"/>
            </a:xfrm>
            <a:solidFill>
              <a:srgbClr val="92D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Rectangle 40"/>
              <p:cNvSpPr/>
              <p:nvPr/>
            </p:nvSpPr>
            <p:spPr>
              <a:xfrm rot="610901">
                <a:off x="6167199" y="2144335"/>
                <a:ext cx="246663" cy="614571"/>
              </a:xfrm>
              <a:custGeom>
                <a:avLst/>
                <a:gdLst>
                  <a:gd name="connsiteX0" fmla="*/ 0 w 326571"/>
                  <a:gd name="connsiteY0" fmla="*/ 0 h 951723"/>
                  <a:gd name="connsiteX1" fmla="*/ 326571 w 326571"/>
                  <a:gd name="connsiteY1" fmla="*/ 0 h 951723"/>
                  <a:gd name="connsiteX2" fmla="*/ 326571 w 326571"/>
                  <a:gd name="connsiteY2" fmla="*/ 951723 h 951723"/>
                  <a:gd name="connsiteX3" fmla="*/ 0 w 326571"/>
                  <a:gd name="connsiteY3" fmla="*/ 951723 h 951723"/>
                  <a:gd name="connsiteX4" fmla="*/ 0 w 326571"/>
                  <a:gd name="connsiteY4" fmla="*/ 0 h 951723"/>
                  <a:gd name="connsiteX0" fmla="*/ 0 w 326571"/>
                  <a:gd name="connsiteY0" fmla="*/ 0 h 951723"/>
                  <a:gd name="connsiteX1" fmla="*/ 326571 w 326571"/>
                  <a:gd name="connsiteY1" fmla="*/ 0 h 951723"/>
                  <a:gd name="connsiteX2" fmla="*/ 326571 w 326571"/>
                  <a:gd name="connsiteY2" fmla="*/ 951723 h 951723"/>
                  <a:gd name="connsiteX3" fmla="*/ 174169 w 326571"/>
                  <a:gd name="connsiteY3" fmla="*/ 944722 h 951723"/>
                  <a:gd name="connsiteX4" fmla="*/ 0 w 326571"/>
                  <a:gd name="connsiteY4" fmla="*/ 0 h 951723"/>
                  <a:gd name="connsiteX0" fmla="*/ 0 w 326571"/>
                  <a:gd name="connsiteY0" fmla="*/ 0 h 963149"/>
                  <a:gd name="connsiteX1" fmla="*/ 326571 w 326571"/>
                  <a:gd name="connsiteY1" fmla="*/ 0 h 963149"/>
                  <a:gd name="connsiteX2" fmla="*/ 291040 w 326571"/>
                  <a:gd name="connsiteY2" fmla="*/ 963149 h 963149"/>
                  <a:gd name="connsiteX3" fmla="*/ 174169 w 326571"/>
                  <a:gd name="connsiteY3" fmla="*/ 944722 h 963149"/>
                  <a:gd name="connsiteX4" fmla="*/ 0 w 326571"/>
                  <a:gd name="connsiteY4" fmla="*/ 0 h 963149"/>
                  <a:gd name="connsiteX0" fmla="*/ 0 w 326571"/>
                  <a:gd name="connsiteY0" fmla="*/ 0 h 944722"/>
                  <a:gd name="connsiteX1" fmla="*/ 326571 w 326571"/>
                  <a:gd name="connsiteY1" fmla="*/ 0 h 944722"/>
                  <a:gd name="connsiteX2" fmla="*/ 273588 w 326571"/>
                  <a:gd name="connsiteY2" fmla="*/ 939358 h 944722"/>
                  <a:gd name="connsiteX3" fmla="*/ 174169 w 326571"/>
                  <a:gd name="connsiteY3" fmla="*/ 944722 h 944722"/>
                  <a:gd name="connsiteX4" fmla="*/ 0 w 326571"/>
                  <a:gd name="connsiteY4" fmla="*/ 0 h 94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571" h="944722">
                    <a:moveTo>
                      <a:pt x="0" y="0"/>
                    </a:moveTo>
                    <a:lnTo>
                      <a:pt x="326571" y="0"/>
                    </a:lnTo>
                    <a:lnTo>
                      <a:pt x="273588" y="939358"/>
                    </a:lnTo>
                    <a:lnTo>
                      <a:pt x="174169" y="9447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195526" y="2775868"/>
                <a:ext cx="158620" cy="1643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499016">
              <a:off x="6398954" y="2177906"/>
              <a:ext cx="246663" cy="795932"/>
              <a:chOff x="6167199" y="2144335"/>
              <a:chExt cx="246663" cy="795932"/>
            </a:xfrm>
            <a:solidFill>
              <a:srgbClr val="92D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Rectangle 40"/>
              <p:cNvSpPr/>
              <p:nvPr/>
            </p:nvSpPr>
            <p:spPr>
              <a:xfrm rot="610901">
                <a:off x="6167199" y="2144335"/>
                <a:ext cx="246663" cy="614571"/>
              </a:xfrm>
              <a:custGeom>
                <a:avLst/>
                <a:gdLst>
                  <a:gd name="connsiteX0" fmla="*/ 0 w 326571"/>
                  <a:gd name="connsiteY0" fmla="*/ 0 h 951723"/>
                  <a:gd name="connsiteX1" fmla="*/ 326571 w 326571"/>
                  <a:gd name="connsiteY1" fmla="*/ 0 h 951723"/>
                  <a:gd name="connsiteX2" fmla="*/ 326571 w 326571"/>
                  <a:gd name="connsiteY2" fmla="*/ 951723 h 951723"/>
                  <a:gd name="connsiteX3" fmla="*/ 0 w 326571"/>
                  <a:gd name="connsiteY3" fmla="*/ 951723 h 951723"/>
                  <a:gd name="connsiteX4" fmla="*/ 0 w 326571"/>
                  <a:gd name="connsiteY4" fmla="*/ 0 h 951723"/>
                  <a:gd name="connsiteX0" fmla="*/ 0 w 326571"/>
                  <a:gd name="connsiteY0" fmla="*/ 0 h 951723"/>
                  <a:gd name="connsiteX1" fmla="*/ 326571 w 326571"/>
                  <a:gd name="connsiteY1" fmla="*/ 0 h 951723"/>
                  <a:gd name="connsiteX2" fmla="*/ 326571 w 326571"/>
                  <a:gd name="connsiteY2" fmla="*/ 951723 h 951723"/>
                  <a:gd name="connsiteX3" fmla="*/ 174169 w 326571"/>
                  <a:gd name="connsiteY3" fmla="*/ 944722 h 951723"/>
                  <a:gd name="connsiteX4" fmla="*/ 0 w 326571"/>
                  <a:gd name="connsiteY4" fmla="*/ 0 h 951723"/>
                  <a:gd name="connsiteX0" fmla="*/ 0 w 326571"/>
                  <a:gd name="connsiteY0" fmla="*/ 0 h 963149"/>
                  <a:gd name="connsiteX1" fmla="*/ 326571 w 326571"/>
                  <a:gd name="connsiteY1" fmla="*/ 0 h 963149"/>
                  <a:gd name="connsiteX2" fmla="*/ 291040 w 326571"/>
                  <a:gd name="connsiteY2" fmla="*/ 963149 h 963149"/>
                  <a:gd name="connsiteX3" fmla="*/ 174169 w 326571"/>
                  <a:gd name="connsiteY3" fmla="*/ 944722 h 963149"/>
                  <a:gd name="connsiteX4" fmla="*/ 0 w 326571"/>
                  <a:gd name="connsiteY4" fmla="*/ 0 h 963149"/>
                  <a:gd name="connsiteX0" fmla="*/ 0 w 326571"/>
                  <a:gd name="connsiteY0" fmla="*/ 0 h 944722"/>
                  <a:gd name="connsiteX1" fmla="*/ 326571 w 326571"/>
                  <a:gd name="connsiteY1" fmla="*/ 0 h 944722"/>
                  <a:gd name="connsiteX2" fmla="*/ 273588 w 326571"/>
                  <a:gd name="connsiteY2" fmla="*/ 939358 h 944722"/>
                  <a:gd name="connsiteX3" fmla="*/ 174169 w 326571"/>
                  <a:gd name="connsiteY3" fmla="*/ 944722 h 944722"/>
                  <a:gd name="connsiteX4" fmla="*/ 0 w 326571"/>
                  <a:gd name="connsiteY4" fmla="*/ 0 h 94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571" h="944722">
                    <a:moveTo>
                      <a:pt x="0" y="0"/>
                    </a:moveTo>
                    <a:lnTo>
                      <a:pt x="326571" y="0"/>
                    </a:lnTo>
                    <a:lnTo>
                      <a:pt x="273588" y="939358"/>
                    </a:lnTo>
                    <a:lnTo>
                      <a:pt x="174169" y="9447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195526" y="2775868"/>
                <a:ext cx="158620" cy="1643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7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50"/>
          <a:stretch>
            <a:fillRect/>
          </a:stretch>
        </p:blipFill>
        <p:spPr>
          <a:xfrm>
            <a:off x="8380747" y="1218826"/>
            <a:ext cx="1825587" cy="1973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9" r="16280" b="7988"/>
          <a:stretch>
            <a:fillRect/>
          </a:stretch>
        </p:blipFill>
        <p:spPr>
          <a:xfrm>
            <a:off x="9460926" y="2839559"/>
            <a:ext cx="2450139" cy="1658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032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06" y="4652416"/>
            <a:ext cx="2554114" cy="1712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90126" y="970384"/>
            <a:ext cx="6672943" cy="1101011"/>
          </a:xfrm>
          <a:prstGeom prst="rect">
            <a:avLst/>
          </a:prstGeom>
          <a:solidFill>
            <a:srgbClr val="3F8B5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Pajak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Bahan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Bakar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Kendaraan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Bermotor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8152" y="2999721"/>
            <a:ext cx="6427999" cy="224676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Pemungutan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Pajak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Kendaraan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Bermotor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dilakukan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penyedia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Pungut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yang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langsung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menyetorkan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Daerah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59106" y="2231141"/>
            <a:ext cx="554090" cy="960706"/>
            <a:chOff x="6167199" y="2144335"/>
            <a:chExt cx="478418" cy="829503"/>
          </a:xfrm>
        </p:grpSpPr>
        <p:grpSp>
          <p:nvGrpSpPr>
            <p:cNvPr id="8" name="Group 7"/>
            <p:cNvGrpSpPr/>
            <p:nvPr/>
          </p:nvGrpSpPr>
          <p:grpSpPr>
            <a:xfrm>
              <a:off x="6167199" y="2144335"/>
              <a:ext cx="246663" cy="795932"/>
              <a:chOff x="6167199" y="2144335"/>
              <a:chExt cx="246663" cy="795932"/>
            </a:xfrm>
            <a:solidFill>
              <a:srgbClr val="92D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Rectangle 40"/>
              <p:cNvSpPr/>
              <p:nvPr/>
            </p:nvSpPr>
            <p:spPr>
              <a:xfrm rot="610901">
                <a:off x="6167199" y="2144335"/>
                <a:ext cx="246663" cy="614571"/>
              </a:xfrm>
              <a:custGeom>
                <a:avLst/>
                <a:gdLst>
                  <a:gd name="connsiteX0" fmla="*/ 0 w 326571"/>
                  <a:gd name="connsiteY0" fmla="*/ 0 h 951723"/>
                  <a:gd name="connsiteX1" fmla="*/ 326571 w 326571"/>
                  <a:gd name="connsiteY1" fmla="*/ 0 h 951723"/>
                  <a:gd name="connsiteX2" fmla="*/ 326571 w 326571"/>
                  <a:gd name="connsiteY2" fmla="*/ 951723 h 951723"/>
                  <a:gd name="connsiteX3" fmla="*/ 0 w 326571"/>
                  <a:gd name="connsiteY3" fmla="*/ 951723 h 951723"/>
                  <a:gd name="connsiteX4" fmla="*/ 0 w 326571"/>
                  <a:gd name="connsiteY4" fmla="*/ 0 h 951723"/>
                  <a:gd name="connsiteX0" fmla="*/ 0 w 326571"/>
                  <a:gd name="connsiteY0" fmla="*/ 0 h 951723"/>
                  <a:gd name="connsiteX1" fmla="*/ 326571 w 326571"/>
                  <a:gd name="connsiteY1" fmla="*/ 0 h 951723"/>
                  <a:gd name="connsiteX2" fmla="*/ 326571 w 326571"/>
                  <a:gd name="connsiteY2" fmla="*/ 951723 h 951723"/>
                  <a:gd name="connsiteX3" fmla="*/ 174169 w 326571"/>
                  <a:gd name="connsiteY3" fmla="*/ 944722 h 951723"/>
                  <a:gd name="connsiteX4" fmla="*/ 0 w 326571"/>
                  <a:gd name="connsiteY4" fmla="*/ 0 h 951723"/>
                  <a:gd name="connsiteX0" fmla="*/ 0 w 326571"/>
                  <a:gd name="connsiteY0" fmla="*/ 0 h 963149"/>
                  <a:gd name="connsiteX1" fmla="*/ 326571 w 326571"/>
                  <a:gd name="connsiteY1" fmla="*/ 0 h 963149"/>
                  <a:gd name="connsiteX2" fmla="*/ 291040 w 326571"/>
                  <a:gd name="connsiteY2" fmla="*/ 963149 h 963149"/>
                  <a:gd name="connsiteX3" fmla="*/ 174169 w 326571"/>
                  <a:gd name="connsiteY3" fmla="*/ 944722 h 963149"/>
                  <a:gd name="connsiteX4" fmla="*/ 0 w 326571"/>
                  <a:gd name="connsiteY4" fmla="*/ 0 h 963149"/>
                  <a:gd name="connsiteX0" fmla="*/ 0 w 326571"/>
                  <a:gd name="connsiteY0" fmla="*/ 0 h 944722"/>
                  <a:gd name="connsiteX1" fmla="*/ 326571 w 326571"/>
                  <a:gd name="connsiteY1" fmla="*/ 0 h 944722"/>
                  <a:gd name="connsiteX2" fmla="*/ 273588 w 326571"/>
                  <a:gd name="connsiteY2" fmla="*/ 939358 h 944722"/>
                  <a:gd name="connsiteX3" fmla="*/ 174169 w 326571"/>
                  <a:gd name="connsiteY3" fmla="*/ 944722 h 944722"/>
                  <a:gd name="connsiteX4" fmla="*/ 0 w 326571"/>
                  <a:gd name="connsiteY4" fmla="*/ 0 h 94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571" h="944722">
                    <a:moveTo>
                      <a:pt x="0" y="0"/>
                    </a:moveTo>
                    <a:lnTo>
                      <a:pt x="326571" y="0"/>
                    </a:lnTo>
                    <a:lnTo>
                      <a:pt x="273588" y="939358"/>
                    </a:lnTo>
                    <a:lnTo>
                      <a:pt x="174169" y="9447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95526" y="2775868"/>
                <a:ext cx="158620" cy="1643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499016">
              <a:off x="6398954" y="2177906"/>
              <a:ext cx="246663" cy="795932"/>
              <a:chOff x="6167199" y="2144335"/>
              <a:chExt cx="246663" cy="795932"/>
            </a:xfrm>
            <a:solidFill>
              <a:srgbClr val="92D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 40"/>
              <p:cNvSpPr/>
              <p:nvPr/>
            </p:nvSpPr>
            <p:spPr>
              <a:xfrm rot="610901">
                <a:off x="6167199" y="2144335"/>
                <a:ext cx="246663" cy="614571"/>
              </a:xfrm>
              <a:custGeom>
                <a:avLst/>
                <a:gdLst>
                  <a:gd name="connsiteX0" fmla="*/ 0 w 326571"/>
                  <a:gd name="connsiteY0" fmla="*/ 0 h 951723"/>
                  <a:gd name="connsiteX1" fmla="*/ 326571 w 326571"/>
                  <a:gd name="connsiteY1" fmla="*/ 0 h 951723"/>
                  <a:gd name="connsiteX2" fmla="*/ 326571 w 326571"/>
                  <a:gd name="connsiteY2" fmla="*/ 951723 h 951723"/>
                  <a:gd name="connsiteX3" fmla="*/ 0 w 326571"/>
                  <a:gd name="connsiteY3" fmla="*/ 951723 h 951723"/>
                  <a:gd name="connsiteX4" fmla="*/ 0 w 326571"/>
                  <a:gd name="connsiteY4" fmla="*/ 0 h 951723"/>
                  <a:gd name="connsiteX0" fmla="*/ 0 w 326571"/>
                  <a:gd name="connsiteY0" fmla="*/ 0 h 951723"/>
                  <a:gd name="connsiteX1" fmla="*/ 326571 w 326571"/>
                  <a:gd name="connsiteY1" fmla="*/ 0 h 951723"/>
                  <a:gd name="connsiteX2" fmla="*/ 326571 w 326571"/>
                  <a:gd name="connsiteY2" fmla="*/ 951723 h 951723"/>
                  <a:gd name="connsiteX3" fmla="*/ 174169 w 326571"/>
                  <a:gd name="connsiteY3" fmla="*/ 944722 h 951723"/>
                  <a:gd name="connsiteX4" fmla="*/ 0 w 326571"/>
                  <a:gd name="connsiteY4" fmla="*/ 0 h 951723"/>
                  <a:gd name="connsiteX0" fmla="*/ 0 w 326571"/>
                  <a:gd name="connsiteY0" fmla="*/ 0 h 963149"/>
                  <a:gd name="connsiteX1" fmla="*/ 326571 w 326571"/>
                  <a:gd name="connsiteY1" fmla="*/ 0 h 963149"/>
                  <a:gd name="connsiteX2" fmla="*/ 291040 w 326571"/>
                  <a:gd name="connsiteY2" fmla="*/ 963149 h 963149"/>
                  <a:gd name="connsiteX3" fmla="*/ 174169 w 326571"/>
                  <a:gd name="connsiteY3" fmla="*/ 944722 h 963149"/>
                  <a:gd name="connsiteX4" fmla="*/ 0 w 326571"/>
                  <a:gd name="connsiteY4" fmla="*/ 0 h 963149"/>
                  <a:gd name="connsiteX0" fmla="*/ 0 w 326571"/>
                  <a:gd name="connsiteY0" fmla="*/ 0 h 944722"/>
                  <a:gd name="connsiteX1" fmla="*/ 326571 w 326571"/>
                  <a:gd name="connsiteY1" fmla="*/ 0 h 944722"/>
                  <a:gd name="connsiteX2" fmla="*/ 273588 w 326571"/>
                  <a:gd name="connsiteY2" fmla="*/ 939358 h 944722"/>
                  <a:gd name="connsiteX3" fmla="*/ 174169 w 326571"/>
                  <a:gd name="connsiteY3" fmla="*/ 944722 h 944722"/>
                  <a:gd name="connsiteX4" fmla="*/ 0 w 326571"/>
                  <a:gd name="connsiteY4" fmla="*/ 0 h 94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571" h="944722">
                    <a:moveTo>
                      <a:pt x="0" y="0"/>
                    </a:moveTo>
                    <a:lnTo>
                      <a:pt x="326571" y="0"/>
                    </a:lnTo>
                    <a:lnTo>
                      <a:pt x="273588" y="939358"/>
                    </a:lnTo>
                    <a:lnTo>
                      <a:pt x="174169" y="9447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195526" y="2775868"/>
                <a:ext cx="158620" cy="1643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4" r="13092"/>
          <a:stretch/>
        </p:blipFill>
        <p:spPr>
          <a:xfrm>
            <a:off x="9255693" y="1576873"/>
            <a:ext cx="2407776" cy="1620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r="4686"/>
          <a:stretch/>
        </p:blipFill>
        <p:spPr>
          <a:xfrm>
            <a:off x="8509518" y="3090170"/>
            <a:ext cx="2509935" cy="1761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479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243" y="1423885"/>
            <a:ext cx="6598298" cy="3499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Pungut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Kendaraan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Bermotor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95413" y="322874"/>
            <a:ext cx="6672943" cy="1101011"/>
          </a:xfrm>
          <a:prstGeom prst="rect">
            <a:avLst/>
          </a:prstGeom>
          <a:solidFill>
            <a:srgbClr val="3F8B5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Pajak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Bahan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Bakar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Kendaraan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Bermotor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89751" y="1920001"/>
          <a:ext cx="3367114" cy="44454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28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j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j-lt"/>
                        </a:rPr>
                        <a:t>NAMA</a:t>
                      </a:r>
                      <a:r>
                        <a:rPr lang="en-US" sz="1000" b="1" baseline="0" dirty="0">
                          <a:latin typeface="+mj-lt"/>
                        </a:rPr>
                        <a:t> PERUSAHAAN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7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PT.</a:t>
                      </a:r>
                      <a:r>
                        <a:rPr lang="en-US" sz="1200" b="1" baseline="0" dirty="0">
                          <a:latin typeface="+mj-lt"/>
                        </a:rPr>
                        <a:t> </a:t>
                      </a:r>
                      <a:r>
                        <a:rPr lang="en-US" sz="1200" b="1" baseline="0" dirty="0" err="1">
                          <a:latin typeface="+mj-lt"/>
                        </a:rPr>
                        <a:t>Pertamina</a:t>
                      </a:r>
                      <a:r>
                        <a:rPr lang="en-US" sz="1200" b="1" baseline="0" dirty="0">
                          <a:latin typeface="+mj-lt"/>
                        </a:rPr>
                        <a:t> (</a:t>
                      </a:r>
                      <a:r>
                        <a:rPr lang="en-US" sz="1200" b="1" baseline="0" dirty="0" err="1">
                          <a:latin typeface="+mj-lt"/>
                        </a:rPr>
                        <a:t>Persero</a:t>
                      </a:r>
                      <a:r>
                        <a:rPr lang="en-US" sz="1200" b="1" baseline="0" dirty="0">
                          <a:latin typeface="+mj-lt"/>
                        </a:rPr>
                        <a:t>)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9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PT. </a:t>
                      </a:r>
                      <a:r>
                        <a:rPr lang="en-US" sz="1200" b="1" dirty="0" err="1">
                          <a:latin typeface="+mj-lt"/>
                        </a:rPr>
                        <a:t>Akr</a:t>
                      </a:r>
                      <a:r>
                        <a:rPr lang="en-US" sz="1200" b="1" dirty="0">
                          <a:latin typeface="+mj-lt"/>
                        </a:rPr>
                        <a:t>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Apex Indopacific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59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Barokah Bersaudara Perkasa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59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Bintuni Cipta Lestari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6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Elnusa Petrofin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1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Gas Emas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66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Inti Lingga Sejahtera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35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Jagad Nusantara Energi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35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Kaltim Pumitra Sejati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88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1" dirty="0">
                          <a:latin typeface="+mj-lt"/>
                        </a:rPr>
                        <a:t>11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1" dirty="0">
                          <a:latin typeface="+mj-lt"/>
                        </a:rPr>
                        <a:t>12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1" dirty="0">
                          <a:latin typeface="+mj-lt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Palaran Indah Lestari</a:t>
                      </a:r>
                      <a:endParaRPr lang="en-GB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PT. 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Anugrah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aldhi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perkasa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PT.  Petro Perkasa Indonesia</a:t>
                      </a:r>
                    </a:p>
                    <a:p>
                      <a:pPr algn="l" fontAlgn="ctr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56865" y="1920002"/>
          <a:ext cx="3046326" cy="44587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49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j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j-lt"/>
                        </a:rPr>
                        <a:t>NAMA</a:t>
                      </a:r>
                      <a:r>
                        <a:rPr lang="en-US" sz="1000" b="1" baseline="0" dirty="0">
                          <a:latin typeface="+mj-lt"/>
                        </a:rPr>
                        <a:t> PERUSAHAAN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Pertamina Patra Niaga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1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Petro Andalan Nusantara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42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Petro Energi Nusantara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09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Petromine Energy Trading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24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Petronas Niaga Indonesia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8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Pro Energi Indonesia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72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Puma Energy Indonesia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90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Putra Persada (P5)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03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Solaris Prima Energy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73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Sumber Anugrah Prima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23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1" dirty="0">
                          <a:latin typeface="+mj-lt"/>
                        </a:rPr>
                        <a:t>24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1" dirty="0">
                          <a:latin typeface="+mj-lt"/>
                        </a:rPr>
                        <a:t>25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50" b="1" dirty="0">
                          <a:latin typeface="+mj-lt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sym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d-ID" sz="1200" b="1" u="none" strike="noStrike" dirty="0">
                          <a:effectLst/>
                          <a:latin typeface="+mj-lt"/>
                        </a:rPr>
                        <a:t>PT. Anugrah Aldhi Persada</a:t>
                      </a:r>
                      <a:endParaRPr lang="en-GB" sz="1200" b="1" u="none" strike="noStrike" dirty="0">
                        <a:effectLst/>
                        <a:latin typeface="+mj-lt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200" b="1" u="none" strike="noStrike" dirty="0">
                          <a:effectLst/>
                          <a:latin typeface="+mj-lt"/>
                        </a:rPr>
                        <a:t>PT. </a:t>
                      </a:r>
                      <a:r>
                        <a:rPr lang="en-GB" sz="1200" b="1" u="none" strike="noStrike" dirty="0" err="1">
                          <a:effectLst/>
                          <a:latin typeface="+mj-lt"/>
                        </a:rPr>
                        <a:t>Petrolin</a:t>
                      </a:r>
                      <a:r>
                        <a:rPr lang="en-GB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b="1" u="none" strike="noStrike" dirty="0" err="1">
                          <a:effectLst/>
                          <a:latin typeface="+mj-lt"/>
                        </a:rPr>
                        <a:t>Niaga</a:t>
                      </a:r>
                      <a:r>
                        <a:rPr lang="en-GB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b="1" u="none" strike="noStrike" dirty="0" err="1">
                          <a:effectLst/>
                          <a:latin typeface="+mj-lt"/>
                        </a:rPr>
                        <a:t>Industri</a:t>
                      </a:r>
                      <a:endParaRPr lang="en-GB" sz="1200" b="1" u="none" strike="noStrike" dirty="0">
                        <a:effectLst/>
                        <a:latin typeface="+mj-lt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200" b="1" u="none" strike="noStrike" dirty="0">
                          <a:effectLst/>
                          <a:latin typeface="+mj-lt"/>
                        </a:rPr>
                        <a:t>PT.  </a:t>
                      </a:r>
                      <a:r>
                        <a:rPr lang="en-GB" sz="1200" b="1" u="none" strike="noStrike" dirty="0" err="1">
                          <a:effectLst/>
                          <a:latin typeface="+mj-lt"/>
                        </a:rPr>
                        <a:t>Panji</a:t>
                      </a:r>
                      <a:r>
                        <a:rPr lang="en-GB" sz="1200" b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b="1" u="none" strike="noStrike" dirty="0" err="1">
                          <a:effectLst/>
                          <a:latin typeface="+mj-lt"/>
                        </a:rPr>
                        <a:t>Gemilang</a:t>
                      </a:r>
                      <a:r>
                        <a:rPr lang="en-GB" sz="1200" b="1" u="none" strike="noStrike" dirty="0">
                          <a:effectLst/>
                          <a:latin typeface="+mj-lt"/>
                        </a:rPr>
                        <a:t>  Utama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GB" sz="1200" b="1" u="none" strike="noStrike" dirty="0">
                        <a:effectLst/>
                        <a:latin typeface="+mj-lt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10" marR="6310" marT="631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71" y="2730564"/>
            <a:ext cx="2890844" cy="162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/>
          <a:stretch/>
        </p:blipFill>
        <p:spPr>
          <a:xfrm>
            <a:off x="9302619" y="1298608"/>
            <a:ext cx="2647755" cy="1638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44" y="4272694"/>
            <a:ext cx="2274531" cy="119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584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498" y="5878287"/>
            <a:ext cx="10515600" cy="1054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Air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Permukaan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disetorkan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melalui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Bendahara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Penerima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langsung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ditransfer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Daerah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0127" y="970384"/>
            <a:ext cx="3696478" cy="1101011"/>
          </a:xfrm>
          <a:prstGeom prst="rect">
            <a:avLst/>
          </a:prstGeom>
          <a:solidFill>
            <a:srgbClr val="3F8B5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Pajak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Air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Permukaan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41951005"/>
              </p:ext>
            </p:extLst>
          </p:nvPr>
        </p:nvGraphicFramePr>
        <p:xfrm>
          <a:off x="1724089" y="2481943"/>
          <a:ext cx="9239380" cy="218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rved Up Arrow 7"/>
          <p:cNvSpPr/>
          <p:nvPr/>
        </p:nvSpPr>
        <p:spPr>
          <a:xfrm>
            <a:off x="3629608" y="4627984"/>
            <a:ext cx="5775649" cy="727787"/>
          </a:xfrm>
          <a:prstGeom prst="curvedUp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729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623</Words>
  <Application>Microsoft Office PowerPoint</Application>
  <PresentationFormat>Widescreen</PresentationFormat>
  <Paragraphs>168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Roboto</vt:lpstr>
      <vt:lpstr>Roboto Slab</vt:lpstr>
      <vt:lpstr>Office Theme</vt:lpstr>
      <vt:lpstr>SOSIALISASI PERGUB NO 51 TAHUN 2018</vt:lpstr>
      <vt:lpstr>JENIS PAJAK</vt:lpstr>
      <vt:lpstr>Pajak Kendaraan Bermotor dan  Bea Balik Nama Kendaraan Bermotor</vt:lpstr>
      <vt:lpstr>Pajak Kendaraan Bermotor dan  Bea Balik Nama Kendaraan Bermotor</vt:lpstr>
      <vt:lpstr>Pajak Kendaraan Bermotor dan  Bea Balik Nama Kendaraan Bermotor</vt:lpstr>
      <vt:lpstr>Pajak Kendaraan Bermotor dan  Bea Balik Nama Kendaraan Bermotor</vt:lpstr>
      <vt:lpstr>PowerPoint Presentation</vt:lpstr>
      <vt:lpstr>PowerPoint Presentation</vt:lpstr>
      <vt:lpstr>PowerPoint Presentation</vt:lpstr>
      <vt:lpstr>TRANSAKSI NON TUNAI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PERGUB NO 51 TAHUN 2018</dc:title>
  <dc:creator>Windows User</dc:creator>
  <cp:lastModifiedBy>nana</cp:lastModifiedBy>
  <cp:revision>107</cp:revision>
  <cp:lastPrinted>2019-02-12T04:45:35Z</cp:lastPrinted>
  <dcterms:created xsi:type="dcterms:W3CDTF">2019-02-11T02:56:19Z</dcterms:created>
  <dcterms:modified xsi:type="dcterms:W3CDTF">2019-02-12T14:16:47Z</dcterms:modified>
</cp:coreProperties>
</file>