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0" r:id="rId3"/>
    <p:sldId id="269" r:id="rId5"/>
    <p:sldId id="268" r:id="rId6"/>
    <p:sldId id="303" r:id="rId7"/>
    <p:sldId id="306" r:id="rId8"/>
    <p:sldId id="366" r:id="rId9"/>
    <p:sldId id="367" r:id="rId10"/>
    <p:sldId id="368" r:id="rId11"/>
    <p:sldId id="369" r:id="rId12"/>
    <p:sldId id="372" r:id="rId13"/>
    <p:sldId id="373" r:id="rId14"/>
    <p:sldId id="374" r:id="rId15"/>
    <p:sldId id="375" r:id="rId16"/>
    <p:sldId id="376" r:id="rId17"/>
    <p:sldId id="377" r:id="rId18"/>
    <p:sldId id="394" r:id="rId19"/>
    <p:sldId id="378" r:id="rId20"/>
  </p:sldIdLst>
  <p:sldSz cx="12190095" cy="6859270"/>
  <p:notesSz cx="6881495" cy="9296400"/>
  <p:defaultTextStyle>
    <a:defPPr>
      <a:defRPr lang="en-US"/>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170" algn="l" defTabSz="1088390" rtl="0" eaLnBrk="1" latinLnBrk="0" hangingPunct="1">
      <a:defRPr sz="2100" kern="1200">
        <a:solidFill>
          <a:schemeClr val="tx1"/>
        </a:solidFill>
        <a:latin typeface="+mn-lt"/>
        <a:ea typeface="+mn-ea"/>
        <a:cs typeface="+mn-cs"/>
      </a:defRPr>
    </a:lvl7pPr>
    <a:lvl8pPr marL="3809365" algn="l" defTabSz="1088390" rtl="0" eaLnBrk="1" latinLnBrk="0" hangingPunct="1">
      <a:defRPr sz="2100" kern="1200">
        <a:solidFill>
          <a:schemeClr val="tx1"/>
        </a:solidFill>
        <a:latin typeface="+mn-lt"/>
        <a:ea typeface="+mn-ea"/>
        <a:cs typeface="+mn-cs"/>
      </a:defRPr>
    </a:lvl8pPr>
    <a:lvl9pPr marL="4353560" algn="l" defTabSz="1088390"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966" y="-192"/>
      </p:cViewPr>
      <p:guideLst>
        <p:guide orient="horz" pos="2179"/>
        <p:guide pos="3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1981"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921" y="0"/>
            <a:ext cx="2981981" cy="466434"/>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51828" y="1162050"/>
            <a:ext cx="5577840" cy="313753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50" y="4473893"/>
            <a:ext cx="5505196" cy="3660458"/>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829967"/>
            <a:ext cx="2981981"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921" y="8829967"/>
            <a:ext cx="2981981" cy="466433"/>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1" y="2130920"/>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195" indent="0" algn="ctr">
              <a:buNone/>
              <a:defRPr>
                <a:solidFill>
                  <a:schemeClr val="tx1">
                    <a:tint val="75000"/>
                  </a:schemeClr>
                </a:solidFill>
              </a:defRPr>
            </a:lvl2pPr>
            <a:lvl3pPr marL="1088390" indent="0" algn="ctr">
              <a:buNone/>
              <a:defRPr>
                <a:solidFill>
                  <a:schemeClr val="tx1">
                    <a:tint val="75000"/>
                  </a:schemeClr>
                </a:solidFill>
              </a:defRPr>
            </a:lvl3pPr>
            <a:lvl4pPr marL="1632585" indent="0" algn="ctr">
              <a:buNone/>
              <a:defRPr>
                <a:solidFill>
                  <a:schemeClr val="tx1">
                    <a:tint val="75000"/>
                  </a:schemeClr>
                </a:solidFill>
              </a:defRPr>
            </a:lvl4pPr>
            <a:lvl5pPr marL="2176780" indent="0" algn="ctr">
              <a:buNone/>
              <a:defRPr>
                <a:solidFill>
                  <a:schemeClr val="tx1">
                    <a:tint val="75000"/>
                  </a:schemeClr>
                </a:solidFill>
              </a:defRPr>
            </a:lvl5pPr>
            <a:lvl6pPr marL="2720975" indent="0" algn="ctr">
              <a:buNone/>
              <a:defRPr>
                <a:solidFill>
                  <a:schemeClr val="tx1">
                    <a:tint val="75000"/>
                  </a:schemeClr>
                </a:solidFill>
              </a:defRPr>
            </a:lvl6pPr>
            <a:lvl7pPr marL="3265170" indent="0" algn="ctr">
              <a:buNone/>
              <a:defRPr>
                <a:solidFill>
                  <a:schemeClr val="tx1">
                    <a:tint val="75000"/>
                  </a:schemeClr>
                </a:solidFill>
              </a:defRPr>
            </a:lvl7pPr>
            <a:lvl8pPr marL="3809365" indent="0" algn="ctr">
              <a:buNone/>
              <a:defRPr>
                <a:solidFill>
                  <a:schemeClr val="tx1">
                    <a:tint val="75000"/>
                  </a:schemeClr>
                </a:solidFill>
              </a:defRPr>
            </a:lvl8pPr>
            <a:lvl9pPr marL="435356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BDB9BE-46EC-4A30-8E8C-4C3D85CFD3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4BDB9BE-46EC-4A30-8E8C-4C3D85CFD3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74702"/>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2"/>
            <a:ext cx="8025355" cy="585288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4BDB9BE-46EC-4A30-8E8C-4C3D85CFD3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4BDB9BE-46EC-4A30-8E8C-4C3D85CFD3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1"/>
            <a:ext cx="10361851" cy="136239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8"/>
            <a:ext cx="10361851" cy="1500534"/>
          </a:xfrm>
        </p:spPr>
        <p:txBody>
          <a:bodyPr anchor="b"/>
          <a:lstStyle>
            <a:lvl1pPr marL="0" indent="0">
              <a:buNone/>
              <a:defRPr sz="2400">
                <a:solidFill>
                  <a:schemeClr val="tx1">
                    <a:tint val="75000"/>
                  </a:schemeClr>
                </a:solidFill>
              </a:defRPr>
            </a:lvl1pPr>
            <a:lvl2pPr marL="544195" indent="0">
              <a:buNone/>
              <a:defRPr sz="2100">
                <a:solidFill>
                  <a:schemeClr val="tx1">
                    <a:tint val="75000"/>
                  </a:schemeClr>
                </a:solidFill>
              </a:defRPr>
            </a:lvl2pPr>
            <a:lvl3pPr marL="1088390" indent="0">
              <a:buNone/>
              <a:defRPr sz="1900">
                <a:solidFill>
                  <a:schemeClr val="tx1">
                    <a:tint val="75000"/>
                  </a:schemeClr>
                </a:solidFill>
              </a:defRPr>
            </a:lvl3pPr>
            <a:lvl4pPr marL="1632585" indent="0">
              <a:buNone/>
              <a:defRPr sz="1700">
                <a:solidFill>
                  <a:schemeClr val="tx1">
                    <a:tint val="75000"/>
                  </a:schemeClr>
                </a:solidFill>
              </a:defRPr>
            </a:lvl4pPr>
            <a:lvl5pPr marL="2176780" indent="0">
              <a:buNone/>
              <a:defRPr sz="1700">
                <a:solidFill>
                  <a:schemeClr val="tx1">
                    <a:tint val="75000"/>
                  </a:schemeClr>
                </a:solidFill>
              </a:defRPr>
            </a:lvl5pPr>
            <a:lvl6pPr marL="2720975" indent="0">
              <a:buNone/>
              <a:defRPr sz="1700">
                <a:solidFill>
                  <a:schemeClr val="tx1">
                    <a:tint val="75000"/>
                  </a:schemeClr>
                </a:solidFill>
              </a:defRPr>
            </a:lvl6pPr>
            <a:lvl7pPr marL="3265170" indent="0">
              <a:buNone/>
              <a:defRPr sz="1700">
                <a:solidFill>
                  <a:schemeClr val="tx1">
                    <a:tint val="75000"/>
                  </a:schemeClr>
                </a:solidFill>
              </a:defRPr>
            </a:lvl7pPr>
            <a:lvl8pPr marL="3809365" indent="0">
              <a:buNone/>
              <a:defRPr sz="1700">
                <a:solidFill>
                  <a:schemeClr val="tx1">
                    <a:tint val="75000"/>
                  </a:schemeClr>
                </a:solidFill>
              </a:defRPr>
            </a:lvl8pPr>
            <a:lvl9pPr marL="4353560" indent="0">
              <a:buNone/>
              <a:defRPr sz="17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D4BDB9BE-46EC-4A30-8E8C-4C3D85CFD3E2}"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6793"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D4BDB9BE-46EC-4A30-8E8C-4C3D85CFD3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1" y="1535469"/>
            <a:ext cx="5386216" cy="639910"/>
          </a:xfrm>
        </p:spPr>
        <p:txBody>
          <a:bodyPr anchor="b"/>
          <a:lstStyle>
            <a:lvl1pPr marL="0" indent="0">
              <a:buNone/>
              <a:defRPr sz="2900" b="1"/>
            </a:lvl1pPr>
            <a:lvl2pPr marL="544195" indent="0">
              <a:buNone/>
              <a:defRPr sz="2400" b="1"/>
            </a:lvl2pPr>
            <a:lvl3pPr marL="1088390" indent="0">
              <a:buNone/>
              <a:defRPr sz="2100" b="1"/>
            </a:lvl3pPr>
            <a:lvl4pPr marL="1632585" indent="0">
              <a:buNone/>
              <a:defRPr sz="1900" b="1"/>
            </a:lvl4pPr>
            <a:lvl5pPr marL="2176780" indent="0">
              <a:buNone/>
              <a:defRPr sz="1900" b="1"/>
            </a:lvl5pPr>
            <a:lvl6pPr marL="2720975" indent="0">
              <a:buNone/>
              <a:defRPr sz="1900" b="1"/>
            </a:lvl6pPr>
            <a:lvl7pPr marL="3265170" indent="0">
              <a:buNone/>
              <a:defRPr sz="1900" b="1"/>
            </a:lvl7pPr>
            <a:lvl8pPr marL="3809365" indent="0">
              <a:buNone/>
              <a:defRPr sz="1900" b="1"/>
            </a:lvl8pPr>
            <a:lvl9pPr marL="4353560" indent="0">
              <a:buNone/>
              <a:defRPr sz="19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609521" y="2175380"/>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92561" y="1535469"/>
            <a:ext cx="5388332" cy="639910"/>
          </a:xfrm>
        </p:spPr>
        <p:txBody>
          <a:bodyPr anchor="b"/>
          <a:lstStyle>
            <a:lvl1pPr marL="0" indent="0">
              <a:buNone/>
              <a:defRPr sz="2900" b="1"/>
            </a:lvl1pPr>
            <a:lvl2pPr marL="544195" indent="0">
              <a:buNone/>
              <a:defRPr sz="2400" b="1"/>
            </a:lvl2pPr>
            <a:lvl3pPr marL="1088390" indent="0">
              <a:buNone/>
              <a:defRPr sz="2100" b="1"/>
            </a:lvl3pPr>
            <a:lvl4pPr marL="1632585" indent="0">
              <a:buNone/>
              <a:defRPr sz="1900" b="1"/>
            </a:lvl4pPr>
            <a:lvl5pPr marL="2176780" indent="0">
              <a:buNone/>
              <a:defRPr sz="1900" b="1"/>
            </a:lvl5pPr>
            <a:lvl6pPr marL="2720975" indent="0">
              <a:buNone/>
              <a:defRPr sz="1900" b="1"/>
            </a:lvl6pPr>
            <a:lvl7pPr marL="3265170" indent="0">
              <a:buNone/>
              <a:defRPr sz="1900" b="1"/>
            </a:lvl7pPr>
            <a:lvl8pPr marL="3809365" indent="0">
              <a:buNone/>
              <a:defRPr sz="1900" b="1"/>
            </a:lvl8pPr>
            <a:lvl9pPr marL="4353560" indent="0">
              <a:buNone/>
              <a:defRPr sz="19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92561" y="2175380"/>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D4BDB9BE-46EC-4A30-8E8C-4C3D85CFD3E2}"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BDB9BE-46EC-4A30-8E8C-4C3D85CFD3E2}"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BDB9BE-46EC-4A30-8E8C-4C3D85CFD3E2}"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1" y="273113"/>
            <a:ext cx="4010562" cy="1162319"/>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4766113" y="273115"/>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609521" y="1435434"/>
            <a:ext cx="4010562" cy="4692149"/>
          </a:xfrm>
        </p:spPr>
        <p:txBody>
          <a:bodyPr/>
          <a:lstStyle>
            <a:lvl1pPr marL="0" indent="0">
              <a:buNone/>
              <a:defRPr sz="1700"/>
            </a:lvl1pPr>
            <a:lvl2pPr marL="544195" indent="0">
              <a:buNone/>
              <a:defRPr sz="1400"/>
            </a:lvl2pPr>
            <a:lvl3pPr marL="1088390" indent="0">
              <a:buNone/>
              <a:defRPr sz="1200"/>
            </a:lvl3pPr>
            <a:lvl4pPr marL="1632585" indent="0">
              <a:buNone/>
              <a:defRPr sz="1100"/>
            </a:lvl4pPr>
            <a:lvl5pPr marL="2176780" indent="0">
              <a:buNone/>
              <a:defRPr sz="1100"/>
            </a:lvl5pPr>
            <a:lvl6pPr marL="2720975" indent="0">
              <a:buNone/>
              <a:defRPr sz="1100"/>
            </a:lvl6pPr>
            <a:lvl7pPr marL="3265170" indent="0">
              <a:buNone/>
              <a:defRPr sz="1100"/>
            </a:lvl7pPr>
            <a:lvl8pPr marL="3809365" indent="0">
              <a:buNone/>
              <a:defRPr sz="1100"/>
            </a:lvl8pPr>
            <a:lvl9pPr marL="4353560" indent="0">
              <a:buNone/>
              <a:defRPr sz="11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4BDB9BE-46EC-4A30-8E8C-4C3D85CFD3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3"/>
            <a:ext cx="7314248" cy="566869"/>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3800"/>
            </a:lvl1pPr>
            <a:lvl2pPr marL="544195" indent="0">
              <a:buNone/>
              <a:defRPr sz="3300"/>
            </a:lvl2pPr>
            <a:lvl3pPr marL="1088390" indent="0">
              <a:buNone/>
              <a:defRPr sz="2900"/>
            </a:lvl3pPr>
            <a:lvl4pPr marL="1632585" indent="0">
              <a:buNone/>
              <a:defRPr sz="2400"/>
            </a:lvl4pPr>
            <a:lvl5pPr marL="2176780" indent="0">
              <a:buNone/>
              <a:defRPr sz="2400"/>
            </a:lvl5pPr>
            <a:lvl6pPr marL="2720975" indent="0">
              <a:buNone/>
              <a:defRPr sz="2400"/>
            </a:lvl6pPr>
            <a:lvl7pPr marL="3265170" indent="0">
              <a:buNone/>
              <a:defRPr sz="2400"/>
            </a:lvl7pPr>
            <a:lvl8pPr marL="3809365" indent="0">
              <a:buNone/>
              <a:defRPr sz="2400"/>
            </a:lvl8pPr>
            <a:lvl9pPr marL="4353560" indent="0">
              <a:buNone/>
              <a:defRPr sz="2400"/>
            </a:lvl9pPr>
          </a:lstStyle>
          <a:p>
            <a:r>
              <a:rPr lang="en-US" smtClean="0"/>
              <a:t>Click icon to add picture</a:t>
            </a:r>
            <a:endParaRPr lang="en-US"/>
          </a:p>
        </p:txBody>
      </p:sp>
      <p:sp>
        <p:nvSpPr>
          <p:cNvPr id="4" name="Text Placeholder 3"/>
          <p:cNvSpPr>
            <a:spLocks noGrp="1"/>
          </p:cNvSpPr>
          <p:nvPr>
            <p:ph type="body" sz="half" idx="2"/>
          </p:nvPr>
        </p:nvSpPr>
        <p:spPr>
          <a:xfrm>
            <a:off x="2389406" y="5368581"/>
            <a:ext cx="7314248" cy="805048"/>
          </a:xfrm>
        </p:spPr>
        <p:txBody>
          <a:bodyPr/>
          <a:lstStyle>
            <a:lvl1pPr marL="0" indent="0">
              <a:buNone/>
              <a:defRPr sz="1700"/>
            </a:lvl1pPr>
            <a:lvl2pPr marL="544195" indent="0">
              <a:buNone/>
              <a:defRPr sz="1400"/>
            </a:lvl2pPr>
            <a:lvl3pPr marL="1088390" indent="0">
              <a:buNone/>
              <a:defRPr sz="1200"/>
            </a:lvl3pPr>
            <a:lvl4pPr marL="1632585" indent="0">
              <a:buNone/>
              <a:defRPr sz="1100"/>
            </a:lvl4pPr>
            <a:lvl5pPr marL="2176780" indent="0">
              <a:buNone/>
              <a:defRPr sz="1100"/>
            </a:lvl5pPr>
            <a:lvl6pPr marL="2720975" indent="0">
              <a:buNone/>
              <a:defRPr sz="1100"/>
            </a:lvl6pPr>
            <a:lvl7pPr marL="3265170" indent="0">
              <a:buNone/>
              <a:defRPr sz="1100"/>
            </a:lvl7pPr>
            <a:lvl8pPr marL="3809365" indent="0">
              <a:buNone/>
              <a:defRPr sz="1100"/>
            </a:lvl8pPr>
            <a:lvl9pPr marL="4353560" indent="0">
              <a:buNone/>
              <a:defRPr sz="11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4BDB9BE-46EC-4A30-8E8C-4C3D85CFD3E2}"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8F2010-F763-46E2-8147-F392CE28B94A}"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1"/>
            <a:ext cx="10971372" cy="1143265"/>
          </a:xfrm>
          <a:prstGeom prst="rect">
            <a:avLst/>
          </a:prstGeom>
        </p:spPr>
        <p:txBody>
          <a:bodyPr vert="horz" lIns="108830" tIns="54416" rIns="108830" bIns="5441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521" y="1600572"/>
            <a:ext cx="10971372" cy="4527011"/>
          </a:xfrm>
          <a:prstGeom prst="rect">
            <a:avLst/>
          </a:prstGeom>
        </p:spPr>
        <p:txBody>
          <a:bodyPr vert="horz" lIns="108830" tIns="54416" rIns="108830" bIns="54416"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609521" y="6357822"/>
            <a:ext cx="2844430" cy="365210"/>
          </a:xfrm>
          <a:prstGeom prst="rect">
            <a:avLst/>
          </a:prstGeom>
        </p:spPr>
        <p:txBody>
          <a:bodyPr vert="horz" lIns="108830" tIns="54416" rIns="108830" bIns="54416" rtlCol="0" anchor="ctr"/>
          <a:lstStyle>
            <a:lvl1pPr algn="l">
              <a:defRPr sz="1400">
                <a:solidFill>
                  <a:schemeClr val="tx1">
                    <a:tint val="75000"/>
                  </a:schemeClr>
                </a:solidFill>
              </a:defRPr>
            </a:lvl1pPr>
          </a:lstStyle>
          <a:p>
            <a:fld id="{D4BDB9BE-46EC-4A30-8E8C-4C3D85CFD3E2}" type="datetimeFigureOut">
              <a:rPr lang="en-US" smtClean="0"/>
            </a:fld>
            <a:endParaRPr lang="en-US"/>
          </a:p>
        </p:txBody>
      </p:sp>
      <p:sp>
        <p:nvSpPr>
          <p:cNvPr id="5" name="Footer Placeholder 4"/>
          <p:cNvSpPr>
            <a:spLocks noGrp="1"/>
          </p:cNvSpPr>
          <p:nvPr>
            <p:ph type="ftr" sz="quarter" idx="3"/>
          </p:nvPr>
        </p:nvSpPr>
        <p:spPr>
          <a:xfrm>
            <a:off x="4165058" y="6357822"/>
            <a:ext cx="3860297" cy="365210"/>
          </a:xfrm>
          <a:prstGeom prst="rect">
            <a:avLst/>
          </a:prstGeom>
        </p:spPr>
        <p:txBody>
          <a:bodyPr vert="horz" lIns="108830" tIns="54416" rIns="108830" bIns="54416"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6463" y="6357822"/>
            <a:ext cx="2844430" cy="365210"/>
          </a:xfrm>
          <a:prstGeom prst="rect">
            <a:avLst/>
          </a:prstGeom>
        </p:spPr>
        <p:txBody>
          <a:bodyPr vert="horz" lIns="108830" tIns="54416" rIns="108830" bIns="54416" rtlCol="0" anchor="ctr"/>
          <a:lstStyle>
            <a:lvl1pPr algn="r">
              <a:defRPr sz="1400">
                <a:solidFill>
                  <a:schemeClr val="tx1">
                    <a:tint val="75000"/>
                  </a:schemeClr>
                </a:solidFill>
              </a:defRPr>
            </a:lvl1pPr>
          </a:lstStyle>
          <a:p>
            <a:fld id="{F98F2010-F763-46E2-8147-F392CE28B94A}"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88390" rtl="0" eaLnBrk="1" latinLnBrk="0" hangingPunct="1">
        <a:spcBef>
          <a:spcPct val="0"/>
        </a:spcBef>
        <a:buNone/>
        <a:defRPr sz="5200" kern="1200">
          <a:solidFill>
            <a:schemeClr val="tx1"/>
          </a:solidFill>
          <a:latin typeface="+mj-lt"/>
          <a:ea typeface="+mj-ea"/>
          <a:cs typeface="+mj-cs"/>
        </a:defRPr>
      </a:lvl1pPr>
    </p:titleStyle>
    <p:body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170" algn="l" defTabSz="1088390" rtl="0" eaLnBrk="1" latinLnBrk="0" hangingPunct="1">
        <a:defRPr sz="2100" kern="1200">
          <a:solidFill>
            <a:schemeClr val="tx1"/>
          </a:solidFill>
          <a:latin typeface="+mn-lt"/>
          <a:ea typeface="+mn-ea"/>
          <a:cs typeface="+mn-cs"/>
        </a:defRPr>
      </a:lvl7pPr>
      <a:lvl8pPr marL="3809365" algn="l" defTabSz="1088390" rtl="0" eaLnBrk="1" latinLnBrk="0" hangingPunct="1">
        <a:defRPr sz="2100" kern="1200">
          <a:solidFill>
            <a:schemeClr val="tx1"/>
          </a:solidFill>
          <a:latin typeface="+mn-lt"/>
          <a:ea typeface="+mn-ea"/>
          <a:cs typeface="+mn-cs"/>
        </a:defRPr>
      </a:lvl8pPr>
      <a:lvl9pPr marL="4353560" algn="l" defTabSz="108839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6332" y="15133"/>
            <a:ext cx="2207958" cy="692855"/>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2"/>
          <p:cNvSpPr txBox="1"/>
          <p:nvPr/>
        </p:nvSpPr>
        <p:spPr>
          <a:xfrm>
            <a:off x="730469" y="4244975"/>
            <a:ext cx="10731062" cy="1752600"/>
          </a:xfrm>
          <a:prstGeom prst="rect">
            <a:avLst/>
          </a:prstGeom>
        </p:spPr>
        <p:txBody>
          <a:bodyPr/>
          <a:lst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ctr">
              <a:buNone/>
            </a:pPr>
            <a:r>
              <a:rPr lang="x-none" altLang="en-US" smtClean="0"/>
              <a:t>PT. BANK PEMBANGUNAN DAERAH</a:t>
            </a:r>
            <a:endParaRPr lang="x-none" altLang="en-US" smtClean="0"/>
          </a:p>
          <a:p>
            <a:pPr marL="0" indent="0" algn="ctr">
              <a:buNone/>
            </a:pPr>
            <a:r>
              <a:rPr lang="x-none" altLang="en-US" smtClean="0"/>
              <a:t>KALIMANTAN TIMUR DAN KALIMANTAN </a:t>
            </a:r>
            <a:r>
              <a:rPr lang="en-US" altLang="x-none" smtClean="0"/>
              <a:t>UTARA</a:t>
            </a:r>
            <a:endParaRPr lang="en-US" altLang="x-none" dirty="0" smtClean="0"/>
          </a:p>
        </p:txBody>
      </p:sp>
      <p:sp>
        <p:nvSpPr>
          <p:cNvPr id="5" name="Text Box 3"/>
          <p:cNvSpPr txBox="1"/>
          <p:nvPr/>
        </p:nvSpPr>
        <p:spPr>
          <a:xfrm>
            <a:off x="7165975" y="6235700"/>
            <a:ext cx="5013325" cy="414020"/>
          </a:xfrm>
          <a:prstGeom prst="rect">
            <a:avLst/>
          </a:prstGeom>
          <a:noFill/>
        </p:spPr>
        <p:txBody>
          <a:bodyPr wrap="square" rtlCol="0">
            <a:spAutoFit/>
          </a:bodyPr>
          <a:lstStyle/>
          <a:p>
            <a:pPr algn="r"/>
            <a:r>
              <a:rPr lang="en-US" altLang="en-US" smtClean="0">
                <a:solidFill>
                  <a:schemeClr val="tx1"/>
                </a:solidFill>
                <a:effectLst>
                  <a:outerShdw blurRad="38100" dist="25400" dir="5400000" algn="ctr" rotWithShape="0">
                    <a:srgbClr val="6E747A">
                      <a:alpha val="43000"/>
                    </a:srgbClr>
                  </a:outerShdw>
                </a:effectLst>
              </a:rPr>
              <a:t>Balikpapan</a:t>
            </a:r>
            <a:r>
              <a:rPr lang="x-none" altLang="en-US" smtClean="0">
                <a:solidFill>
                  <a:schemeClr val="tx1"/>
                </a:solidFill>
                <a:effectLst>
                  <a:outerShdw blurRad="38100" dist="25400" dir="5400000" algn="ctr" rotWithShape="0">
                    <a:srgbClr val="6E747A">
                      <a:alpha val="43000"/>
                    </a:srgbClr>
                  </a:outerShdw>
                </a:effectLst>
              </a:rPr>
              <a:t>, </a:t>
            </a:r>
            <a:r>
              <a:rPr lang="en-US" altLang="en-US" smtClean="0">
                <a:solidFill>
                  <a:schemeClr val="tx1"/>
                </a:solidFill>
                <a:effectLst>
                  <a:outerShdw blurRad="38100" dist="25400" dir="5400000" algn="ctr" rotWithShape="0">
                    <a:srgbClr val="6E747A">
                      <a:alpha val="43000"/>
                    </a:srgbClr>
                  </a:outerShdw>
                </a:effectLst>
              </a:rPr>
              <a:t>12-13</a:t>
            </a:r>
            <a:r>
              <a:rPr lang="en-US" altLang="x-none" smtClean="0">
                <a:solidFill>
                  <a:schemeClr val="tx1"/>
                </a:solidFill>
                <a:effectLst>
                  <a:outerShdw blurRad="38100" dist="25400" dir="5400000" algn="ctr" rotWithShape="0">
                    <a:srgbClr val="6E747A">
                      <a:alpha val="43000"/>
                    </a:srgbClr>
                  </a:outerShdw>
                </a:effectLst>
              </a:rPr>
              <a:t> </a:t>
            </a:r>
            <a:r>
              <a:rPr lang="en-US" altLang="en-US" smtClean="0">
                <a:solidFill>
                  <a:schemeClr val="tx1"/>
                </a:solidFill>
                <a:effectLst>
                  <a:outerShdw blurRad="38100" dist="25400" dir="5400000" algn="ctr" rotWithShape="0">
                    <a:srgbClr val="6E747A">
                      <a:alpha val="43000"/>
                    </a:srgbClr>
                  </a:outerShdw>
                </a:effectLst>
              </a:rPr>
              <a:t>Maret</a:t>
            </a:r>
            <a:r>
              <a:rPr lang="x-none" altLang="en-US" smtClean="0">
                <a:solidFill>
                  <a:schemeClr val="tx1"/>
                </a:solidFill>
                <a:effectLst>
                  <a:outerShdw blurRad="38100" dist="25400" dir="5400000" algn="ctr" rotWithShape="0">
                    <a:srgbClr val="6E747A">
                      <a:alpha val="43000"/>
                    </a:srgbClr>
                  </a:outerShdw>
                </a:effectLst>
              </a:rPr>
              <a:t> </a:t>
            </a:r>
            <a:r>
              <a:rPr lang="x-none" altLang="en-US">
                <a:solidFill>
                  <a:schemeClr val="tx1"/>
                </a:solidFill>
                <a:effectLst>
                  <a:outerShdw blurRad="38100" dist="25400" dir="5400000" algn="ctr" rotWithShape="0">
                    <a:srgbClr val="6E747A">
                      <a:alpha val="43000"/>
                    </a:srgbClr>
                  </a:outerShdw>
                </a:effectLst>
              </a:rPr>
              <a:t>20</a:t>
            </a:r>
            <a:r>
              <a:rPr lang="en-US" altLang="x-none">
                <a:solidFill>
                  <a:schemeClr val="tx1"/>
                </a:solidFill>
                <a:effectLst>
                  <a:outerShdw blurRad="38100" dist="25400" dir="5400000" algn="ctr" rotWithShape="0">
                    <a:srgbClr val="6E747A">
                      <a:alpha val="43000"/>
                    </a:srgbClr>
                  </a:outerShdw>
                </a:effectLst>
              </a:rPr>
              <a:t>20</a:t>
            </a:r>
            <a:endParaRPr lang="en-US" altLang="x-none">
              <a:solidFill>
                <a:schemeClr val="tx1"/>
              </a:solidFill>
              <a:effectLst>
                <a:outerShdw blurRad="38100" dist="25400" dir="5400000" algn="ctr" rotWithShape="0">
                  <a:srgbClr val="6E747A">
                    <a:alpha val="43000"/>
                  </a:srgbClr>
                </a:outerShdw>
              </a:effectLst>
            </a:endParaRPr>
          </a:p>
        </p:txBody>
      </p:sp>
      <p:sp>
        <p:nvSpPr>
          <p:cNvPr id="2" name="Title 1"/>
          <p:cNvSpPr txBox="1"/>
          <p:nvPr/>
        </p:nvSpPr>
        <p:spPr>
          <a:xfrm>
            <a:off x="914400" y="1125856"/>
            <a:ext cx="10363200" cy="1470025"/>
          </a:xfrm>
          <a:prstGeom prst="rect">
            <a:avLst/>
          </a:prstGeom>
        </p:spPr>
        <p:txBody>
          <a:bodyPr/>
          <a:lstStyle>
            <a:lvl1pPr algn="ctr" defTabSz="1088390" rtl="0" eaLnBrk="1" latinLnBrk="0" hangingPunct="1">
              <a:spcBef>
                <a:spcPct val="0"/>
              </a:spcBef>
              <a:buNone/>
              <a:defRPr sz="5200" kern="1200">
                <a:solidFill>
                  <a:schemeClr val="tx1"/>
                </a:solidFill>
                <a:latin typeface="+mj-lt"/>
                <a:ea typeface="+mj-ea"/>
                <a:cs typeface="+mj-cs"/>
              </a:defRPr>
            </a:lvl1pPr>
          </a:lstStyle>
          <a:p>
            <a:r>
              <a:rPr lang="en-US" sz="3600" dirty="0" smtClean="0"/>
              <a:t>SOSIALISASI </a:t>
            </a:r>
            <a:endParaRPr lang="en-US" sz="3600" dirty="0" smtClean="0"/>
          </a:p>
          <a:p>
            <a:r>
              <a:rPr lang="en-US" sz="3600" dirty="0" smtClean="0"/>
              <a:t>SIMDA KEUANGAN 2.7.0.14 </a:t>
            </a:r>
            <a:endParaRPr lang="en-US" sz="3600" dirty="0" smtClean="0"/>
          </a:p>
          <a:p>
            <a:r>
              <a:rPr lang="en-US" sz="3600" dirty="0" smtClean="0"/>
              <a:t>TERINTEGRASI DENGAN </a:t>
            </a:r>
            <a:endParaRPr lang="en-US" sz="3600" dirty="0" smtClean="0"/>
          </a:p>
          <a:p>
            <a:r>
              <a:rPr lang="en-US" sz="3600" dirty="0" smtClean="0"/>
              <a:t>APLIKASI TRANSAKSI KEUANGAN PEMD (ATKP)</a:t>
            </a:r>
            <a:endParaRPr lang="en-US"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427355" y="768985"/>
            <a:ext cx="11353165"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0" indent="0">
              <a:lnSpc>
                <a:spcPct val="150000"/>
              </a:lnSpc>
              <a:spcAft>
                <a:spcPts val="600"/>
              </a:spcAft>
              <a:buNone/>
            </a:pPr>
            <a:r>
              <a:rPr sz="2400" dirty="0" err="1" smtClean="0">
                <a:sym typeface="+mn-ea"/>
              </a:rPr>
              <a:t>Koneksi</a:t>
            </a:r>
            <a:r>
              <a:rPr sz="2400" dirty="0" smtClean="0">
                <a:sym typeface="+mn-ea"/>
              </a:rPr>
              <a:t> </a:t>
            </a:r>
            <a:r>
              <a:rPr sz="2400" dirty="0" err="1" smtClean="0">
                <a:sym typeface="+mn-ea"/>
              </a:rPr>
              <a:t>antara</a:t>
            </a:r>
            <a:r>
              <a:rPr sz="2400" dirty="0" smtClean="0">
                <a:sym typeface="+mn-ea"/>
              </a:rPr>
              <a:t> </a:t>
            </a:r>
            <a:r>
              <a:rPr sz="2400" dirty="0" err="1" smtClean="0">
                <a:sym typeface="+mn-ea"/>
              </a:rPr>
              <a:t>aplikasi</a:t>
            </a:r>
            <a:r>
              <a:rPr sz="2400" dirty="0" smtClean="0">
                <a:sym typeface="+mn-ea"/>
              </a:rPr>
              <a:t> </a:t>
            </a:r>
            <a:r>
              <a:rPr lang="en-US" altLang="en-US" sz="2400" dirty="0" smtClean="0">
                <a:sym typeface="+mn-ea"/>
              </a:rPr>
              <a:t>ATKP</a:t>
            </a:r>
            <a:r>
              <a:rPr sz="2400" dirty="0" smtClean="0">
                <a:sym typeface="+mn-ea"/>
              </a:rPr>
              <a:t> </a:t>
            </a:r>
            <a:r>
              <a:rPr lang="x-none" altLang="en-US" sz="2400" dirty="0" smtClean="0">
                <a:sym typeface="+mn-ea"/>
              </a:rPr>
              <a:t>PT. BPD Kaltim Kaltara</a:t>
            </a:r>
            <a:r>
              <a:rPr sz="2400" dirty="0" smtClean="0">
                <a:sym typeface="+mn-ea"/>
              </a:rPr>
              <a:t> </a:t>
            </a:r>
            <a:r>
              <a:rPr sz="2400" dirty="0" err="1" smtClean="0">
                <a:sym typeface="+mn-ea"/>
              </a:rPr>
              <a:t>dengan</a:t>
            </a:r>
            <a:r>
              <a:rPr sz="2400" dirty="0" smtClean="0">
                <a:sym typeface="+mn-ea"/>
              </a:rPr>
              <a:t> SIMDA  </a:t>
            </a:r>
            <a:r>
              <a:rPr sz="2400" dirty="0" err="1" smtClean="0">
                <a:sym typeface="+mn-ea"/>
              </a:rPr>
              <a:t>Keuangan</a:t>
            </a:r>
            <a:r>
              <a:rPr sz="2400" dirty="0" smtClean="0">
                <a:sym typeface="+mn-ea"/>
              </a:rPr>
              <a:t> :</a:t>
            </a:r>
            <a:endParaRPr lang="en-US" sz="2400" dirty="0" smtClean="0"/>
          </a:p>
          <a:p>
            <a:pPr marL="361950" indent="-361950">
              <a:lnSpc>
                <a:spcPct val="150000"/>
              </a:lnSpc>
              <a:spcAft>
                <a:spcPts val="600"/>
              </a:spcAft>
              <a:buFont typeface="Arial" panose="020B0604020202020204" pitchFamily="34" charset="0"/>
              <a:buChar char="•"/>
            </a:pPr>
            <a:r>
              <a:rPr sz="2400" dirty="0" err="1" smtClean="0">
                <a:sym typeface="+mn-ea"/>
              </a:rPr>
              <a:t>Kontrol</a:t>
            </a:r>
            <a:r>
              <a:rPr sz="2400" dirty="0" smtClean="0">
                <a:sym typeface="+mn-ea"/>
              </a:rPr>
              <a:t> </a:t>
            </a:r>
            <a:r>
              <a:rPr sz="2400" dirty="0" err="1" smtClean="0">
                <a:sym typeface="+mn-ea"/>
              </a:rPr>
              <a:t>terhadap</a:t>
            </a:r>
            <a:r>
              <a:rPr sz="2400" dirty="0" smtClean="0">
                <a:sym typeface="+mn-ea"/>
              </a:rPr>
              <a:t> </a:t>
            </a:r>
            <a:r>
              <a:rPr sz="2400" dirty="0" err="1" smtClean="0">
                <a:sym typeface="+mn-ea"/>
              </a:rPr>
              <a:t>pengeluaran</a:t>
            </a:r>
            <a:r>
              <a:rPr sz="2400" dirty="0" smtClean="0">
                <a:sym typeface="+mn-ea"/>
              </a:rPr>
              <a:t> </a:t>
            </a:r>
            <a:r>
              <a:rPr sz="2400" dirty="0" err="1" smtClean="0">
                <a:sym typeface="+mn-ea"/>
              </a:rPr>
              <a:t>akan</a:t>
            </a:r>
            <a:r>
              <a:rPr sz="2400" dirty="0" smtClean="0">
                <a:sym typeface="+mn-ea"/>
              </a:rPr>
              <a:t> </a:t>
            </a:r>
            <a:r>
              <a:rPr sz="2400" dirty="0" err="1" smtClean="0">
                <a:sym typeface="+mn-ea"/>
              </a:rPr>
              <a:t>dapat</a:t>
            </a:r>
            <a:r>
              <a:rPr sz="2400" dirty="0" smtClean="0">
                <a:sym typeface="+mn-ea"/>
              </a:rPr>
              <a:t> </a:t>
            </a:r>
            <a:r>
              <a:rPr sz="2400" dirty="0" err="1" smtClean="0">
                <a:sym typeface="+mn-ea"/>
              </a:rPr>
              <a:t>dilakukan</a:t>
            </a:r>
            <a:r>
              <a:rPr sz="2400" dirty="0" smtClean="0">
                <a:sym typeface="+mn-ea"/>
              </a:rPr>
              <a:t> </a:t>
            </a:r>
            <a:r>
              <a:rPr sz="2400" dirty="0" err="1" smtClean="0">
                <a:sym typeface="+mn-ea"/>
              </a:rPr>
              <a:t>secara</a:t>
            </a:r>
            <a:r>
              <a:rPr sz="2400" dirty="0" smtClean="0">
                <a:sym typeface="+mn-ea"/>
              </a:rPr>
              <a:t> </a:t>
            </a:r>
            <a:r>
              <a:rPr sz="2400" dirty="0" err="1" smtClean="0">
                <a:sym typeface="+mn-ea"/>
              </a:rPr>
              <a:t>efektif</a:t>
            </a:r>
            <a:r>
              <a:rPr sz="2400" dirty="0" smtClean="0">
                <a:sym typeface="+mn-ea"/>
              </a:rPr>
              <a:t> </a:t>
            </a:r>
            <a:r>
              <a:rPr sz="2400" dirty="0" err="1" smtClean="0">
                <a:sym typeface="+mn-ea"/>
              </a:rPr>
              <a:t>melalui</a:t>
            </a:r>
            <a:r>
              <a:rPr sz="2400" dirty="0" smtClean="0">
                <a:sym typeface="+mn-ea"/>
              </a:rPr>
              <a:t> SIMDA </a:t>
            </a:r>
            <a:r>
              <a:rPr sz="2400" dirty="0" err="1" smtClean="0">
                <a:sym typeface="+mn-ea"/>
              </a:rPr>
              <a:t>Keuangan</a:t>
            </a:r>
            <a:r>
              <a:rPr sz="2400" dirty="0" smtClean="0">
                <a:sym typeface="+mn-ea"/>
              </a:rPr>
              <a:t> </a:t>
            </a:r>
            <a:r>
              <a:rPr sz="2400" dirty="0" err="1" smtClean="0">
                <a:sym typeface="+mn-ea"/>
              </a:rPr>
              <a:t>sebagaimana</a:t>
            </a:r>
            <a:r>
              <a:rPr sz="2400" dirty="0" smtClean="0">
                <a:sym typeface="+mn-ea"/>
              </a:rPr>
              <a:t> </a:t>
            </a:r>
            <a:r>
              <a:rPr sz="2400" dirty="0" err="1" smtClean="0">
                <a:sym typeface="+mn-ea"/>
              </a:rPr>
              <a:t>selama</a:t>
            </a:r>
            <a:r>
              <a:rPr sz="2400" dirty="0" smtClean="0">
                <a:sym typeface="+mn-ea"/>
              </a:rPr>
              <a:t> </a:t>
            </a:r>
            <a:r>
              <a:rPr sz="2400" dirty="0" err="1" smtClean="0">
                <a:sym typeface="+mn-ea"/>
              </a:rPr>
              <a:t>ini</a:t>
            </a:r>
            <a:r>
              <a:rPr sz="2400" dirty="0" smtClean="0">
                <a:sym typeface="+mn-ea"/>
              </a:rPr>
              <a:t> </a:t>
            </a:r>
            <a:r>
              <a:rPr sz="2400" dirty="0" err="1" smtClean="0">
                <a:sym typeface="+mn-ea"/>
              </a:rPr>
              <a:t>telah</a:t>
            </a:r>
            <a:r>
              <a:rPr sz="2400" dirty="0" smtClean="0">
                <a:sym typeface="+mn-ea"/>
              </a:rPr>
              <a:t> </a:t>
            </a:r>
            <a:r>
              <a:rPr sz="2400" dirty="0" err="1" smtClean="0">
                <a:sym typeface="+mn-ea"/>
              </a:rPr>
              <a:t>dilakukan</a:t>
            </a:r>
            <a:r>
              <a:rPr sz="2400" dirty="0" smtClean="0">
                <a:sym typeface="+mn-ea"/>
              </a:rPr>
              <a:t>.</a:t>
            </a:r>
            <a:endParaRPr lang="en-US" sz="2400" dirty="0" smtClean="0"/>
          </a:p>
          <a:p>
            <a:pPr marL="361950" indent="-361950">
              <a:lnSpc>
                <a:spcPct val="150000"/>
              </a:lnSpc>
              <a:spcAft>
                <a:spcPts val="600"/>
              </a:spcAft>
              <a:buFont typeface="Arial" panose="020B0604020202020204" pitchFamily="34" charset="0"/>
              <a:buChar char="•"/>
            </a:pPr>
            <a:r>
              <a:rPr sz="2400" dirty="0" err="1" smtClean="0">
                <a:sym typeface="+mn-ea"/>
              </a:rPr>
              <a:t>Proses</a:t>
            </a:r>
            <a:r>
              <a:rPr sz="2400" dirty="0" smtClean="0">
                <a:sym typeface="+mn-ea"/>
              </a:rPr>
              <a:t> </a:t>
            </a:r>
            <a:r>
              <a:rPr sz="2400" dirty="0" err="1" smtClean="0">
                <a:sym typeface="+mn-ea"/>
              </a:rPr>
              <a:t>transaksi</a:t>
            </a:r>
            <a:r>
              <a:rPr sz="2400" dirty="0" smtClean="0">
                <a:sym typeface="+mn-ea"/>
              </a:rPr>
              <a:t> </a:t>
            </a:r>
            <a:r>
              <a:rPr sz="2400" dirty="0" err="1" smtClean="0">
                <a:sym typeface="+mn-ea"/>
              </a:rPr>
              <a:t>pada</a:t>
            </a:r>
            <a:r>
              <a:rPr sz="2400" dirty="0" smtClean="0">
                <a:sym typeface="+mn-ea"/>
              </a:rPr>
              <a:t> </a:t>
            </a:r>
            <a:r>
              <a:rPr sz="2400" dirty="0" err="1" smtClean="0">
                <a:sym typeface="+mn-ea"/>
              </a:rPr>
              <a:t>aplikasi</a:t>
            </a:r>
            <a:r>
              <a:rPr sz="2400" dirty="0" smtClean="0">
                <a:sym typeface="+mn-ea"/>
              </a:rPr>
              <a:t> </a:t>
            </a:r>
            <a:r>
              <a:rPr lang="en-US" altLang="en-US" sz="2400" dirty="0" smtClean="0">
                <a:sym typeface="+mn-ea"/>
              </a:rPr>
              <a:t>ATKP</a:t>
            </a:r>
            <a:r>
              <a:rPr sz="2400" dirty="0" smtClean="0">
                <a:sym typeface="+mn-ea"/>
              </a:rPr>
              <a:t> </a:t>
            </a:r>
            <a:r>
              <a:rPr sz="2400" dirty="0" err="1" smtClean="0">
                <a:sym typeface="+mn-ea"/>
              </a:rPr>
              <a:t>akan</a:t>
            </a:r>
            <a:r>
              <a:rPr sz="2400" dirty="0" smtClean="0">
                <a:sym typeface="+mn-ea"/>
              </a:rPr>
              <a:t> </a:t>
            </a:r>
            <a:r>
              <a:rPr sz="2400" dirty="0" err="1" smtClean="0">
                <a:sym typeface="+mn-ea"/>
              </a:rPr>
              <a:t>lebih</a:t>
            </a:r>
            <a:r>
              <a:rPr sz="2400" dirty="0" smtClean="0">
                <a:sym typeface="+mn-ea"/>
              </a:rPr>
              <a:t> </a:t>
            </a:r>
            <a:r>
              <a:rPr sz="2400" dirty="0" err="1" smtClean="0">
                <a:sym typeface="+mn-ea"/>
              </a:rPr>
              <a:t>cepat</a:t>
            </a:r>
            <a:r>
              <a:rPr sz="2400" dirty="0" smtClean="0">
                <a:sym typeface="+mn-ea"/>
              </a:rPr>
              <a:t> </a:t>
            </a:r>
            <a:r>
              <a:rPr sz="2400" dirty="0" err="1" smtClean="0">
                <a:sym typeface="+mn-ea"/>
              </a:rPr>
              <a:t>karena</a:t>
            </a:r>
            <a:r>
              <a:rPr sz="2400" dirty="0" smtClean="0">
                <a:sym typeface="+mn-ea"/>
              </a:rPr>
              <a:t> data </a:t>
            </a:r>
            <a:r>
              <a:rPr sz="2400" dirty="0" err="1" smtClean="0">
                <a:sym typeface="+mn-ea"/>
              </a:rPr>
              <a:t>pengeluaran</a:t>
            </a:r>
            <a:r>
              <a:rPr sz="2400" dirty="0" smtClean="0">
                <a:sym typeface="+mn-ea"/>
              </a:rPr>
              <a:t> </a:t>
            </a:r>
            <a:r>
              <a:rPr sz="2400" dirty="0" err="1" smtClean="0">
                <a:sym typeface="+mn-ea"/>
              </a:rPr>
              <a:t>sudah</a:t>
            </a:r>
            <a:r>
              <a:rPr sz="2400" dirty="0" smtClean="0">
                <a:sym typeface="+mn-ea"/>
              </a:rPr>
              <a:t> </a:t>
            </a:r>
            <a:r>
              <a:rPr sz="2400" dirty="0" err="1" smtClean="0">
                <a:sym typeface="+mn-ea"/>
              </a:rPr>
              <a:t>tersedia</a:t>
            </a:r>
            <a:r>
              <a:rPr sz="2400" dirty="0" smtClean="0">
                <a:sym typeface="+mn-ea"/>
              </a:rPr>
              <a:t> </a:t>
            </a:r>
            <a:r>
              <a:rPr sz="2400" dirty="0" err="1" smtClean="0">
                <a:sym typeface="+mn-ea"/>
              </a:rPr>
              <a:t>dan</a:t>
            </a:r>
            <a:r>
              <a:rPr sz="2400" dirty="0" smtClean="0">
                <a:sym typeface="+mn-ea"/>
              </a:rPr>
              <a:t> </a:t>
            </a:r>
            <a:r>
              <a:rPr sz="2400" dirty="0" err="1" smtClean="0">
                <a:sym typeface="+mn-ea"/>
              </a:rPr>
              <a:t>bisa</a:t>
            </a:r>
            <a:r>
              <a:rPr sz="2400" dirty="0" smtClean="0">
                <a:sym typeface="+mn-ea"/>
              </a:rPr>
              <a:t> </a:t>
            </a:r>
            <a:r>
              <a:rPr sz="2400" dirty="0" err="1" smtClean="0">
                <a:sym typeface="+mn-ea"/>
              </a:rPr>
              <a:t>dibaca</a:t>
            </a:r>
            <a:r>
              <a:rPr sz="2400" dirty="0" smtClean="0">
                <a:sym typeface="+mn-ea"/>
              </a:rPr>
              <a:t> </a:t>
            </a:r>
            <a:r>
              <a:rPr sz="2400" dirty="0" err="1" smtClean="0">
                <a:sym typeface="+mn-ea"/>
              </a:rPr>
              <a:t>oleh</a:t>
            </a:r>
            <a:r>
              <a:rPr sz="2400" dirty="0" smtClean="0">
                <a:sym typeface="+mn-ea"/>
              </a:rPr>
              <a:t> </a:t>
            </a:r>
            <a:r>
              <a:rPr sz="2400" dirty="0" err="1" smtClean="0">
                <a:sym typeface="+mn-ea"/>
              </a:rPr>
              <a:t>Aplikasi</a:t>
            </a:r>
            <a:r>
              <a:rPr sz="2400" dirty="0" smtClean="0">
                <a:sym typeface="+mn-ea"/>
              </a:rPr>
              <a:t> </a:t>
            </a:r>
            <a:r>
              <a:rPr lang="en-US" altLang="en-US" sz="2400" dirty="0" smtClean="0">
                <a:sym typeface="+mn-ea"/>
              </a:rPr>
              <a:t>ATKP</a:t>
            </a:r>
            <a:r>
              <a:rPr sz="2400" dirty="0" smtClean="0">
                <a:sym typeface="+mn-ea"/>
              </a:rPr>
              <a:t>. </a:t>
            </a:r>
            <a:r>
              <a:rPr sz="2400" dirty="0" err="1" smtClean="0">
                <a:sym typeface="+mn-ea"/>
              </a:rPr>
              <a:t>Bendahara</a:t>
            </a:r>
            <a:r>
              <a:rPr sz="2400" dirty="0" smtClean="0">
                <a:sym typeface="+mn-ea"/>
              </a:rPr>
              <a:t> </a:t>
            </a:r>
            <a:r>
              <a:rPr sz="2400" dirty="0" err="1" smtClean="0">
                <a:sym typeface="+mn-ea"/>
              </a:rPr>
              <a:t>tinggal</a:t>
            </a:r>
            <a:r>
              <a:rPr sz="2400" dirty="0" smtClean="0">
                <a:sym typeface="+mn-ea"/>
              </a:rPr>
              <a:t> </a:t>
            </a:r>
            <a:r>
              <a:rPr sz="2400" dirty="0" err="1" smtClean="0">
                <a:sym typeface="+mn-ea"/>
              </a:rPr>
              <a:t>memilih</a:t>
            </a:r>
            <a:r>
              <a:rPr sz="2400" dirty="0" smtClean="0">
                <a:sym typeface="+mn-ea"/>
              </a:rPr>
              <a:t> </a:t>
            </a:r>
            <a:r>
              <a:rPr sz="2400" dirty="0" err="1" smtClean="0">
                <a:sym typeface="+mn-ea"/>
              </a:rPr>
              <a:t>bukti</a:t>
            </a:r>
            <a:r>
              <a:rPr sz="2400" dirty="0" smtClean="0">
                <a:sym typeface="+mn-ea"/>
              </a:rPr>
              <a:t> </a:t>
            </a:r>
            <a:r>
              <a:rPr sz="2400" dirty="0" err="1" smtClean="0">
                <a:sym typeface="+mn-ea"/>
              </a:rPr>
              <a:t>mana</a:t>
            </a:r>
            <a:r>
              <a:rPr sz="2400" dirty="0" smtClean="0">
                <a:sym typeface="+mn-ea"/>
              </a:rPr>
              <a:t> yang </a:t>
            </a:r>
            <a:r>
              <a:rPr sz="2400" dirty="0" err="1" smtClean="0">
                <a:sym typeface="+mn-ea"/>
              </a:rPr>
              <a:t>akan</a:t>
            </a:r>
            <a:r>
              <a:rPr sz="2400" dirty="0" smtClean="0">
                <a:sym typeface="+mn-ea"/>
              </a:rPr>
              <a:t> </a:t>
            </a:r>
            <a:r>
              <a:rPr sz="2400" dirty="0" err="1" smtClean="0">
                <a:sym typeface="+mn-ea"/>
              </a:rPr>
              <a:t>dilakukan</a:t>
            </a:r>
            <a:r>
              <a:rPr sz="2400" dirty="0" smtClean="0">
                <a:sym typeface="+mn-ea"/>
              </a:rPr>
              <a:t> </a:t>
            </a:r>
            <a:r>
              <a:rPr sz="2400" dirty="0" err="1" smtClean="0">
                <a:sym typeface="+mn-ea"/>
              </a:rPr>
              <a:t>proses</a:t>
            </a:r>
            <a:r>
              <a:rPr sz="2400" dirty="0" smtClean="0">
                <a:sym typeface="+mn-ea"/>
              </a:rPr>
              <a:t> </a:t>
            </a:r>
            <a:r>
              <a:rPr sz="2400" dirty="0" err="1" smtClean="0">
                <a:sym typeface="+mn-ea"/>
              </a:rPr>
              <a:t>transfernya</a:t>
            </a:r>
            <a:r>
              <a:rPr sz="2400" dirty="0" smtClean="0">
                <a:sym typeface="+mn-ea"/>
              </a:rPr>
              <a:t> </a:t>
            </a:r>
            <a:r>
              <a:rPr lang="en-US" altLang="en-US" sz="2400" dirty="0" err="1" smtClean="0">
                <a:sym typeface="+mn-ea"/>
              </a:rPr>
              <a:t>tanpa melakukan penginputan ulang</a:t>
            </a:r>
            <a:r>
              <a:rPr sz="2400" dirty="0" smtClean="0">
                <a:sym typeface="+mn-ea"/>
              </a:rPr>
              <a:t>.</a:t>
            </a:r>
            <a:endParaRPr lang="en-US" sz="2400" dirty="0" smtClean="0"/>
          </a:p>
          <a:p>
            <a:pPr marL="361950" indent="-361950">
              <a:lnSpc>
                <a:spcPct val="150000"/>
              </a:lnSpc>
              <a:spcAft>
                <a:spcPts val="600"/>
              </a:spcAft>
              <a:buFont typeface="Arial" panose="020B0604020202020204" pitchFamily="34" charset="0"/>
              <a:buChar char="•"/>
            </a:pPr>
            <a:r>
              <a:rPr sz="2400" dirty="0" smtClean="0">
                <a:sym typeface="+mn-ea"/>
              </a:rPr>
              <a:t>Data </a:t>
            </a:r>
            <a:r>
              <a:rPr sz="2400" dirty="0" err="1" smtClean="0">
                <a:sym typeface="+mn-ea"/>
              </a:rPr>
              <a:t>realisasi</a:t>
            </a:r>
            <a:r>
              <a:rPr sz="2400" dirty="0" smtClean="0">
                <a:sym typeface="+mn-ea"/>
              </a:rPr>
              <a:t> transfer </a:t>
            </a:r>
            <a:r>
              <a:rPr lang="en-US" altLang="en-US" sz="2400" dirty="0" smtClean="0">
                <a:sym typeface="+mn-ea"/>
              </a:rPr>
              <a:t>akan</a:t>
            </a:r>
            <a:r>
              <a:rPr sz="2400" dirty="0" smtClean="0">
                <a:sym typeface="+mn-ea"/>
              </a:rPr>
              <a:t> </a:t>
            </a:r>
            <a:r>
              <a:rPr lang="en-US" altLang="en-US" sz="2400" dirty="0" smtClean="0">
                <a:sym typeface="+mn-ea"/>
              </a:rPr>
              <a:t>otomatis terkirim </a:t>
            </a:r>
            <a:r>
              <a:rPr sz="2400" dirty="0" err="1" smtClean="0">
                <a:sym typeface="+mn-ea"/>
              </a:rPr>
              <a:t>ke</a:t>
            </a:r>
            <a:r>
              <a:rPr sz="2400" dirty="0" smtClean="0">
                <a:sym typeface="+mn-ea"/>
              </a:rPr>
              <a:t> </a:t>
            </a:r>
            <a:r>
              <a:rPr sz="2400" dirty="0" err="1" smtClean="0">
                <a:sym typeface="+mn-ea"/>
              </a:rPr>
              <a:t>dalam</a:t>
            </a:r>
            <a:r>
              <a:rPr sz="2400" dirty="0" smtClean="0">
                <a:sym typeface="+mn-ea"/>
              </a:rPr>
              <a:t> database SIMDA </a:t>
            </a:r>
            <a:r>
              <a:rPr sz="2400" dirty="0" err="1" smtClean="0">
                <a:sym typeface="+mn-ea"/>
              </a:rPr>
              <a:t>Keuangan</a:t>
            </a:r>
            <a:r>
              <a:rPr sz="2400" dirty="0" smtClean="0">
                <a:sym typeface="+mn-ea"/>
              </a:rPr>
              <a:t>, yang </a:t>
            </a:r>
            <a:r>
              <a:rPr sz="2400" dirty="0" err="1" smtClean="0">
                <a:sym typeface="+mn-ea"/>
              </a:rPr>
              <a:t>di</a:t>
            </a:r>
            <a:r>
              <a:rPr sz="2400" dirty="0" smtClean="0">
                <a:sym typeface="+mn-ea"/>
              </a:rPr>
              <a:t> </a:t>
            </a:r>
            <a:r>
              <a:rPr sz="2400" dirty="0" err="1" smtClean="0">
                <a:sym typeface="+mn-ea"/>
              </a:rPr>
              <a:t>kemudian</a:t>
            </a:r>
            <a:r>
              <a:rPr sz="2400" dirty="0" smtClean="0">
                <a:sym typeface="+mn-ea"/>
              </a:rPr>
              <a:t> </a:t>
            </a:r>
            <a:r>
              <a:rPr sz="2400" dirty="0" err="1" smtClean="0">
                <a:sym typeface="+mn-ea"/>
              </a:rPr>
              <a:t>hari</a:t>
            </a:r>
            <a:r>
              <a:rPr sz="2400" dirty="0" smtClean="0">
                <a:sym typeface="+mn-ea"/>
              </a:rPr>
              <a:t> </a:t>
            </a:r>
            <a:r>
              <a:rPr sz="2400" dirty="0" err="1" smtClean="0">
                <a:sym typeface="+mn-ea"/>
              </a:rPr>
              <a:t>dapat</a:t>
            </a:r>
            <a:r>
              <a:rPr sz="2400" dirty="0" smtClean="0">
                <a:sym typeface="+mn-ea"/>
              </a:rPr>
              <a:t> </a:t>
            </a:r>
            <a:r>
              <a:rPr lang="en-US" altLang="en-US" sz="2400" dirty="0" err="1" smtClean="0">
                <a:sym typeface="+mn-ea"/>
              </a:rPr>
              <a:t>digunakan</a:t>
            </a:r>
            <a:r>
              <a:rPr sz="2400" dirty="0" smtClean="0">
                <a:sym typeface="+mn-ea"/>
              </a:rPr>
              <a:t> </a:t>
            </a:r>
            <a:r>
              <a:rPr sz="2400" dirty="0" err="1" smtClean="0">
                <a:sym typeface="+mn-ea"/>
              </a:rPr>
              <a:t>sebagai</a:t>
            </a:r>
            <a:r>
              <a:rPr sz="2400" dirty="0" smtClean="0">
                <a:sym typeface="+mn-ea"/>
              </a:rPr>
              <a:t> </a:t>
            </a:r>
            <a:r>
              <a:rPr sz="2400" dirty="0" err="1" smtClean="0">
                <a:sym typeface="+mn-ea"/>
              </a:rPr>
              <a:t>bahan</a:t>
            </a:r>
            <a:r>
              <a:rPr sz="2400" dirty="0" smtClean="0">
                <a:sym typeface="+mn-ea"/>
              </a:rPr>
              <a:t> </a:t>
            </a:r>
            <a:r>
              <a:rPr sz="2400" dirty="0" err="1" smtClean="0">
                <a:sym typeface="+mn-ea"/>
              </a:rPr>
              <a:t>untuk</a:t>
            </a:r>
            <a:r>
              <a:rPr sz="2400" dirty="0" smtClean="0">
                <a:sym typeface="+mn-ea"/>
              </a:rPr>
              <a:t> </a:t>
            </a:r>
            <a:r>
              <a:rPr sz="2400" dirty="0" err="1" smtClean="0">
                <a:sym typeface="+mn-ea"/>
              </a:rPr>
              <a:t>laporan</a:t>
            </a:r>
            <a:r>
              <a:rPr sz="2400" dirty="0" smtClean="0">
                <a:sym typeface="+mn-ea"/>
              </a:rPr>
              <a:t>.</a:t>
            </a:r>
            <a:endParaRPr lang="en-US" altLang="en-US" sz="2400" b="1" u="sng" noProof="1" dirty="0" smtClean="0">
              <a:sym typeface="+mn-ea"/>
            </a:endParaRPr>
          </a:p>
        </p:txBody>
      </p:sp>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Manfaat </a:t>
            </a:r>
            <a:r>
              <a:rPr lang="en-US" altLang="x-none" sz="2800" b="1" kern="1200" noProof="1" smtClean="0">
                <a:latin typeface="+mj-lt"/>
                <a:ea typeface="+mj-ea"/>
                <a:cs typeface="+mj-cs"/>
              </a:rPr>
              <a:t>ATKP</a:t>
            </a:r>
            <a:r>
              <a:rPr lang="x-none" altLang="en-US" sz="2800" b="1" kern="1200" noProof="1" smtClean="0">
                <a:latin typeface="+mj-lt"/>
                <a:ea typeface="+mj-ea"/>
                <a:cs typeface="+mj-cs"/>
              </a:rPr>
              <a:t> Terintegrasi Simda</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2484120" y="0"/>
            <a:ext cx="9707880" cy="695960"/>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anose="020F0502020204030204" charset="0"/>
                <a:ea typeface="Calibri" panose="020F0502020204030204" charset="0"/>
                <a:cs typeface="Calibri" panose="020F0502020204030204"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x-none" altLang="en-US" sz="3600" b="1" kern="1200" smtClean="0">
                <a:latin typeface="+mj-lt"/>
                <a:ea typeface="+mj-ea"/>
                <a:cs typeface="+mj-cs"/>
              </a:rPr>
              <a:t>TUJUAN </a:t>
            </a:r>
            <a:r>
              <a:rPr lang="en-US" altLang="x-none" sz="3600" b="1" kern="1200" smtClean="0">
                <a:latin typeface="+mj-lt"/>
                <a:ea typeface="+mj-ea"/>
                <a:cs typeface="+mj-cs"/>
              </a:rPr>
              <a:t>APLIKASI TRANSAKSI KEUANGAN PEMDA</a:t>
            </a:r>
            <a:endParaRPr lang="en-US" altLang="x-none" sz="3600" b="1" kern="1200" smtClean="0">
              <a:latin typeface="+mj-lt"/>
              <a:ea typeface="+mj-ea"/>
              <a:cs typeface="+mj-cs"/>
            </a:endParaRPr>
          </a:p>
        </p:txBody>
      </p:sp>
      <p:sp>
        <p:nvSpPr>
          <p:cNvPr id="4" name="Content Placeholder 2"/>
          <p:cNvSpPr/>
          <p:nvPr/>
        </p:nvSpPr>
        <p:spPr>
          <a:xfrm>
            <a:off x="1141095" y="1062355"/>
            <a:ext cx="9906000" cy="274574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0" indent="0" algn="just">
              <a:buNone/>
              <a:defRPr lang="en-US"/>
            </a:pPr>
            <a:r>
              <a:rPr lang="en-US" altLang="en-US" sz="2800"/>
              <a:t>Aplikasi Transaksi Keuangan Pemda</a:t>
            </a:r>
            <a:r>
              <a:rPr lang="en-US" sz="2800"/>
              <a:t> akan memudahkan Pemerintah Daerah untuk mendapatkan informasi posisi dana dari waktu ke waktu dan memberikan kemudahan dalam bertransaksi melalui sistem perbankan setiap saat secara online sehingga pengelolaan arus dana dapat dilakukan secara cepat dan akurat</a:t>
            </a:r>
            <a:endParaRPr lang="en-US" sz="2800"/>
          </a:p>
          <a:p>
            <a:pPr>
              <a:defRPr lang="en-US"/>
            </a:pPr>
            <a:r>
              <a:rPr lang="en-US" sz="2800"/>
              <a:t>Efisiensi waktu, biaya, administrasi dan tenaga kerja. </a:t>
            </a:r>
            <a:endParaRPr lang="en-US" sz="2800"/>
          </a:p>
          <a:p>
            <a:pPr>
              <a:defRPr lang="en-US"/>
            </a:pPr>
            <a:r>
              <a:rPr lang="en-US" sz="2800"/>
              <a:t>User friendly. </a:t>
            </a:r>
            <a:endParaRPr lang="en-US" sz="2800"/>
          </a:p>
          <a:p>
            <a:pPr>
              <a:defRPr lang="en-US"/>
            </a:pPr>
            <a:r>
              <a:rPr lang="en-US" sz="2800"/>
              <a:t>Akurasi data / laporan keuangan dan monitoring kinerja keuangan. </a:t>
            </a:r>
            <a:endParaRPr lang="en-US" sz="2800"/>
          </a:p>
          <a:p>
            <a:pPr marL="0" indent="0">
              <a:buNone/>
              <a:defRPr lang="en-US"/>
            </a:pPr>
            <a:endParaRPr lang="en-US"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Title 1"/>
          <p:cNvSpPr/>
          <p:nvPr/>
        </p:nvSpPr>
        <p:spPr>
          <a:xfrm>
            <a:off x="1543050" y="0"/>
            <a:ext cx="10648950" cy="695960"/>
          </a:xfrm>
          <a:prstGeom prst="rect">
            <a:avLst/>
          </a:prstGeom>
          <a:noFill/>
          <a:ln>
            <a:noFill/>
          </a:ln>
          <a:effectLst/>
        </p:spPr>
        <p:txBody>
          <a:bodyPr vert="horz" wrap="square" lIns="91440" tIns="45720" rIns="91440" bIns="45720" numCol="1" anchor="t"/>
          <a:lstStyle>
            <a:lvl1pPr algn="ctr" defTabSz="1088390">
              <a:spcBef>
                <a:spcPts val="0"/>
              </a:spcBef>
              <a:buNone/>
              <a:defRPr lang="en-US" sz="5200" kern="1">
                <a:solidFill>
                  <a:schemeClr val="tx1"/>
                </a:solidFill>
                <a:latin typeface="Calibri" panose="020F0502020204030204" charset="0"/>
                <a:ea typeface="Calibri" panose="020F0502020204030204" charset="0"/>
                <a:cs typeface="Calibri" panose="020F0502020204030204" charset="0"/>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lgn="r">
              <a:defRPr lang="en-US"/>
            </a:pPr>
            <a:r>
              <a:rPr lang="x-none" altLang="en-US" sz="3600" b="1" kern="1200" smtClean="0">
                <a:latin typeface="+mj-lt"/>
                <a:ea typeface="+mj-ea"/>
                <a:cs typeface="+mj-cs"/>
              </a:rPr>
              <a:t>TUJUAN </a:t>
            </a:r>
            <a:r>
              <a:rPr altLang="x-none" sz="3600" b="1" kern="1200" smtClean="0">
                <a:latin typeface="+mj-lt"/>
                <a:ea typeface="+mj-ea"/>
                <a:cs typeface="+mj-cs"/>
                <a:sym typeface="+mn-ea"/>
              </a:rPr>
              <a:t>APLIKASI TRANSAKSI KEUANGAN PEMDA</a:t>
            </a:r>
            <a:r>
              <a:rPr lang="x-none" altLang="en-US" sz="3600" b="1" kern="1200" smtClean="0">
                <a:latin typeface="+mj-lt"/>
                <a:ea typeface="+mj-ea"/>
                <a:cs typeface="+mj-cs"/>
              </a:rPr>
              <a:t> (2)</a:t>
            </a:r>
            <a:endParaRPr lang="x-none" altLang="en-US" sz="3600" b="1" kern="1200" smtClean="0">
              <a:latin typeface="+mj-lt"/>
              <a:ea typeface="+mj-ea"/>
              <a:cs typeface="+mj-cs"/>
            </a:endParaRPr>
          </a:p>
        </p:txBody>
      </p:sp>
      <p:sp>
        <p:nvSpPr>
          <p:cNvPr id="4" name="Content Placeholder 2"/>
          <p:cNvSpPr/>
          <p:nvPr/>
        </p:nvSpPr>
        <p:spPr>
          <a:xfrm>
            <a:off x="1141095" y="847090"/>
            <a:ext cx="9906000" cy="274574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a:defRPr lang="en-US"/>
            </a:pPr>
            <a:r>
              <a:rPr lang="en-US" sz="2500"/>
              <a:t>Pengelolaan arus kas lebih mudah, cepat dan akurat. </a:t>
            </a:r>
            <a:endParaRPr lang="en-US" sz="2500"/>
          </a:p>
          <a:p>
            <a:pPr>
              <a:defRPr lang="en-US"/>
            </a:pPr>
            <a:r>
              <a:rPr lang="en-US" sz="2500"/>
              <a:t>Keamanan  dan  kenyamanan  transaksi,  melalui  jaringan  hypertext transport protocol secure (https), pembagian  kewenangan  user yaitu User Input, User Approval/Otorisasi dan User Rilis. </a:t>
            </a:r>
            <a:endParaRPr lang="en-US" sz="2500"/>
          </a:p>
          <a:p>
            <a:pPr>
              <a:defRPr lang="en-US"/>
            </a:pPr>
            <a:r>
              <a:rPr lang="en-US" sz="2500"/>
              <a:t>Akses atau kewenangan atas fitur dan rekening. </a:t>
            </a:r>
            <a:endParaRPr lang="en-US" sz="2500"/>
          </a:p>
          <a:p>
            <a:pPr>
              <a:defRPr lang="en-US"/>
            </a:pPr>
            <a:r>
              <a:rPr lang="en-US" sz="2500"/>
              <a:t>Pada saat user melakukan Rilis transaksi (pemindahbukuan) menggunakan Soft token (token via SMS </a:t>
            </a:r>
            <a:r>
              <a:rPr lang="en-US" altLang="en-US" sz="2500"/>
              <a:t>dan/atau </a:t>
            </a:r>
            <a:r>
              <a:rPr lang="en-US" altLang="en-US" sz="2500" b="1"/>
              <a:t>Aplikasi Mobile Paket Data</a:t>
            </a:r>
            <a:r>
              <a:rPr lang="en-US" sz="2500"/>
              <a:t>) untuk peningkatan keamanan .</a:t>
            </a:r>
            <a:endParaRPr lang="en-US" sz="2500"/>
          </a:p>
          <a:p>
            <a:pPr>
              <a:defRPr lang="en-US"/>
            </a:pPr>
            <a:r>
              <a:rPr lang="en-US" altLang="en-US" sz="2500" b="1"/>
              <a:t>Pada saat telah dilakukan request otorisasi pada Aplikasi Transaksi Keuangan Pemda, maka data transaksi pada Simda Keuangan tidak dapat dilakukan perubahan oleh User Simda/Bendahara.</a:t>
            </a:r>
            <a:endParaRPr lang="en-US" sz="2500"/>
          </a:p>
          <a:p>
            <a:pPr>
              <a:defRPr lang="en-US"/>
            </a:pPr>
            <a:r>
              <a:rPr lang="en-US" altLang="en-US" sz="2500" b="1"/>
              <a:t>Otomatisasi Flag Pencairan dana ke pihak ketiga (rekanan) dan NTPN Pajak MPN ke Sistem Simda Keuangan.</a:t>
            </a:r>
            <a:endParaRPr lang="en-US" altLang="en-US" sz="2500"/>
          </a:p>
          <a:p>
            <a:pPr>
              <a:defRPr lang="en-US"/>
            </a:pPr>
            <a:r>
              <a:rPr lang="en-US" altLang="en-US" sz="2500"/>
              <a:t>Memininalisasi terjadi penjurnalan secara double (berulang).</a:t>
            </a:r>
            <a:endParaRPr lang="en-US" sz="2500"/>
          </a:p>
          <a:p>
            <a:pPr marL="0" indent="0">
              <a:buNone/>
              <a:defRPr lang="en-US"/>
            </a:pPr>
            <a:endParaRPr lang="en-US" sz="25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276225" y="840740"/>
            <a:ext cx="11722735"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742950" indent="-742950" algn="just">
              <a:buFontTx/>
              <a:buAutoNum type="arabicPeriod"/>
              <a:defRPr lang="en-US"/>
            </a:pPr>
            <a:r>
              <a:rPr lang="en-US" sz="3000"/>
              <a:t>Informasi Rekening : untuk mengetahui saldo rekening </a:t>
            </a:r>
            <a:r>
              <a:rPr lang="en-US" altLang="en-US" sz="3000"/>
              <a:t>bendahara</a:t>
            </a:r>
            <a:r>
              <a:rPr lang="en-US" sz="3000"/>
              <a:t>.</a:t>
            </a:r>
            <a:endParaRPr lang="en-US" sz="3000"/>
          </a:p>
          <a:p>
            <a:pPr marL="742950" indent="-742950" algn="just">
              <a:buFontTx/>
              <a:buAutoNum type="arabicPeriod"/>
              <a:defRPr lang="en-US"/>
            </a:pPr>
            <a:r>
              <a:rPr lang="en-US" altLang="en-US" sz="3000" b="1"/>
              <a:t>Informasi Rekening anakan </a:t>
            </a:r>
            <a:r>
              <a:rPr lang="en-US" altLang="en-US" sz="3000"/>
              <a:t>: untuk mengetahui saldo rekening bendahara yang berada pada suatu dinas.</a:t>
            </a:r>
            <a:endParaRPr lang="en-US" sz="3000" b="1"/>
          </a:p>
          <a:p>
            <a:pPr marL="742950" indent="-742950" algn="just">
              <a:buFontTx/>
              <a:buAutoNum type="arabicPeriod"/>
              <a:defRPr lang="en-US"/>
            </a:pPr>
            <a:r>
              <a:rPr lang="en-US" sz="3000"/>
              <a:t>Mutasi Rekening : untuk mengetahui mutasi rekening dan keterangannya (Tanggal, Deskripsi, </a:t>
            </a:r>
            <a:r>
              <a:rPr lang="en-US" altLang="en-US" sz="3000"/>
              <a:t>Nominal </a:t>
            </a:r>
            <a:r>
              <a:rPr lang="en-US" sz="3000"/>
              <a:t>Debet, </a:t>
            </a:r>
            <a:r>
              <a:rPr lang="en-US" altLang="en-US" sz="3000"/>
              <a:t>Nominal </a:t>
            </a:r>
            <a:r>
              <a:rPr lang="en-US" sz="3000"/>
              <a:t>Kredit) </a:t>
            </a:r>
            <a:r>
              <a:rPr lang="en-US" altLang="en-US" sz="3000"/>
              <a:t>bendahara atau pada suatu dinas dan dapat dan dapat diexport ke format pdf dan excel</a:t>
            </a:r>
            <a:r>
              <a:rPr lang="en-US" sz="3000"/>
              <a:t>. </a:t>
            </a:r>
            <a:endParaRPr lang="en-US" sz="3000"/>
          </a:p>
          <a:p>
            <a:pPr marL="742950" indent="-742950" algn="just">
              <a:buFontTx/>
              <a:buAutoNum type="arabicPeriod"/>
              <a:defRPr lang="en-US"/>
            </a:pPr>
            <a:r>
              <a:rPr lang="en-US" sz="3000" b="1"/>
              <a:t>Transfer Dana Single </a:t>
            </a:r>
            <a:r>
              <a:rPr lang="en-US" altLang="en-US" sz="3000" b="1"/>
              <a:t>CMS Integrasi</a:t>
            </a:r>
            <a:r>
              <a:rPr lang="en-US" altLang="en-US" sz="3000"/>
              <a:t> </a:t>
            </a:r>
            <a:r>
              <a:rPr lang="en-US" sz="3000"/>
              <a:t>: untuk melakukan transaksi pemindahbukuan/transfer sejumlah dana dari dan ke rekening Bankaltimtara </a:t>
            </a:r>
            <a:r>
              <a:rPr lang="en-US" altLang="en-US" sz="3000"/>
              <a:t>serta </a:t>
            </a:r>
            <a:r>
              <a:rPr lang="en-US" altLang="en-US" sz="3000" b="1"/>
              <a:t>transfer ke Rekening Bank Lain</a:t>
            </a:r>
            <a:r>
              <a:rPr lang="en-US" altLang="en-US" sz="3000"/>
              <a:t> </a:t>
            </a:r>
            <a:r>
              <a:rPr lang="en-US" altLang="en-US" sz="3000" b="1"/>
              <a:t>(kliring)</a:t>
            </a:r>
            <a:r>
              <a:rPr lang="en-US" altLang="en-US" sz="3000"/>
              <a:t> yang telah dilakukan inputan pada Simda Keuangan</a:t>
            </a:r>
            <a:r>
              <a:rPr lang="en-US" sz="3000"/>
              <a:t>.</a:t>
            </a:r>
            <a:endParaRPr lang="en-US" sz="3000"/>
          </a:p>
        </p:txBody>
      </p:sp>
      <p:sp>
        <p:nvSpPr>
          <p:cNvPr id="4" name="Title 1"/>
          <p:cNvSpPr/>
          <p:nvPr/>
        </p:nvSpPr>
        <p:spPr>
          <a:xfrm>
            <a:off x="1556385" y="-635"/>
            <a:ext cx="10635615"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FASILITASI/FITUR </a:t>
            </a:r>
            <a:r>
              <a:rPr lang="en-US" altLang="en-US" sz="2800" b="1" kern="1200" smtClean="0">
                <a:latin typeface="+mj-lt"/>
                <a:ea typeface="+mj-ea"/>
                <a:cs typeface="+mj-cs"/>
                <a:sym typeface="+mn-ea"/>
              </a:rPr>
              <a:t>ATKP</a:t>
            </a:r>
            <a:r>
              <a:rPr lang="x-none" altLang="en-US" sz="2800" b="1" kern="1200" noProof="1" smtClean="0">
                <a:latin typeface="+mj-lt"/>
                <a:ea typeface="+mj-ea"/>
                <a:cs typeface="+mj-cs"/>
              </a:rPr>
              <a:t> BANKALTIMTARA</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742950" indent="-742950" algn="just">
              <a:buFont typeface="+mj-lt"/>
              <a:buAutoNum type="arabicPeriod" startAt="5"/>
              <a:defRPr lang="en-US"/>
            </a:pPr>
            <a:r>
              <a:rPr lang="en-US" sz="3600"/>
              <a:t>Transfer Dana Bulk : untuk melakukan transaksi pemindahbukuan/transfer sejumlah dana dari dan ke rekening Bankaltimtara secara kolektif yaitu pendebetan satu rekening dan pengkreditan lebih dari satu rekening (One to Many) dengan cara melakukan upload data rekening tujuan.</a:t>
            </a:r>
            <a:endParaRPr lang="en-US" sz="3600"/>
          </a:p>
          <a:p>
            <a:pPr marL="0" indent="0" algn="just">
              <a:buFontTx/>
              <a:buNone/>
              <a:defRPr lang="en-US"/>
            </a:pPr>
            <a:endParaRPr sz="3600" noProof="1"/>
          </a:p>
        </p:txBody>
      </p:sp>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FASILITASI/FITUR </a:t>
            </a:r>
            <a:r>
              <a:rPr lang="en-US" altLang="x-none" sz="2800" b="1" kern="1200" noProof="1" smtClean="0">
                <a:latin typeface="+mj-lt"/>
                <a:ea typeface="+mj-ea"/>
                <a:cs typeface="+mj-cs"/>
              </a:rPr>
              <a:t>ATKP </a:t>
            </a:r>
            <a:r>
              <a:rPr lang="x-none" altLang="en-US" sz="2800" b="1" kern="1200" noProof="1" smtClean="0">
                <a:latin typeface="+mj-lt"/>
                <a:ea typeface="+mj-ea"/>
                <a:cs typeface="+mj-cs"/>
              </a:rPr>
              <a:t>BANKALTIMTARA (2)</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742950" indent="-742950" algn="just">
              <a:buFont typeface="+mj-lt"/>
              <a:buAutoNum type="arabicPeriod" startAt="6"/>
              <a:defRPr lang="en-US"/>
            </a:pPr>
            <a:r>
              <a:rPr sz="3600">
                <a:sym typeface="+mn-ea"/>
              </a:rPr>
              <a:t>Arsip Transaksi : Untuk mengetahu</a:t>
            </a:r>
            <a:r>
              <a:rPr altLang="en-US" sz="3600">
                <a:sym typeface="+mn-ea"/>
              </a:rPr>
              <a:t>i</a:t>
            </a:r>
            <a:r>
              <a:rPr sz="3600">
                <a:sym typeface="+mn-ea"/>
              </a:rPr>
              <a:t> seluruh transaksi yang telah diproses </a:t>
            </a:r>
            <a:r>
              <a:rPr altLang="en-US" sz="3600">
                <a:sym typeface="+mn-ea"/>
              </a:rPr>
              <a:t>dengan status terupdate dari transaksi </a:t>
            </a:r>
            <a:r>
              <a:rPr lang="en-US" altLang="en-US" sz="3600">
                <a:sym typeface="+mn-ea"/>
              </a:rPr>
              <a:t>dan seluruh </a:t>
            </a:r>
            <a:r>
              <a:rPr lang="en-US" altLang="en-US" sz="3600" b="1">
                <a:sym typeface="+mn-ea"/>
              </a:rPr>
              <a:t>Bukti Transaksi dapat diexport ke format PDF serta status transaksi dapat dimonitoring</a:t>
            </a:r>
            <a:r>
              <a:rPr sz="3600">
                <a:sym typeface="+mn-ea"/>
              </a:rPr>
              <a:t>.</a:t>
            </a:r>
            <a:endParaRPr altLang="en-US" sz="3600">
              <a:sym typeface="+mn-ea"/>
            </a:endParaRPr>
          </a:p>
          <a:p>
            <a:pPr marL="742950" indent="-742950" algn="just">
              <a:buFont typeface="+mj-lt"/>
              <a:buAutoNum type="arabicPeriod" startAt="6"/>
              <a:defRPr lang="en-US"/>
            </a:pPr>
            <a:r>
              <a:rPr altLang="en-US" sz="3600">
                <a:sym typeface="+mn-ea"/>
              </a:rPr>
              <a:t>Transfer Transaksi ke Bank Lain (Off Us)</a:t>
            </a:r>
            <a:r>
              <a:rPr sz="3600">
                <a:sym typeface="+mn-ea"/>
              </a:rPr>
              <a:t> : untuk melakukan transaksi pemindahbukuan/transfer sejumlah dana dari rekening Bankaltimtara </a:t>
            </a:r>
            <a:r>
              <a:rPr altLang="en-US" sz="3600">
                <a:sym typeface="+mn-ea"/>
              </a:rPr>
              <a:t>ke Rekening Bank Lain </a:t>
            </a:r>
            <a:r>
              <a:rPr lang="en-US" altLang="en-US" sz="3600">
                <a:sym typeface="+mn-ea"/>
              </a:rPr>
              <a:t>yang terjadi tolakan kliring</a:t>
            </a:r>
            <a:r>
              <a:rPr sz="3600">
                <a:sym typeface="+mn-ea"/>
              </a:rPr>
              <a:t>.</a:t>
            </a:r>
            <a:endParaRPr sz="3600">
              <a:sym typeface="+mn-ea"/>
            </a:endParaRPr>
          </a:p>
          <a:p>
            <a:pPr marL="742950" indent="-742950" algn="just">
              <a:buFont typeface="+mj-lt"/>
              <a:buNone/>
              <a:defRPr lang="en-US"/>
            </a:pPr>
            <a:endParaRPr lang="en-US" altLang="en-US" sz="3600" noProof="1">
              <a:sym typeface="+mn-ea"/>
            </a:endParaRPr>
          </a:p>
        </p:txBody>
      </p:sp>
      <p:sp>
        <p:nvSpPr>
          <p:cNvPr id="5"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FASILITASI/FITUR </a:t>
            </a:r>
            <a:r>
              <a:rPr lang="en-US" altLang="x-none" sz="2800" b="1" kern="1200" noProof="1" smtClean="0">
                <a:latin typeface="+mj-lt"/>
                <a:ea typeface="+mj-ea"/>
                <a:cs typeface="+mj-cs"/>
              </a:rPr>
              <a:t>ATKP</a:t>
            </a:r>
            <a:r>
              <a:rPr lang="x-none" altLang="en-US" sz="2800" b="1" kern="1200" noProof="1" smtClean="0">
                <a:latin typeface="+mj-lt"/>
                <a:ea typeface="+mj-ea"/>
                <a:cs typeface="+mj-cs"/>
              </a:rPr>
              <a:t> BANKALTIMTARA (</a:t>
            </a:r>
            <a:r>
              <a:rPr lang="en-US" altLang="x-none" sz="2800" b="1" kern="1200" noProof="1" smtClean="0">
                <a:latin typeface="+mj-lt"/>
                <a:ea typeface="+mj-ea"/>
                <a:cs typeface="+mj-cs"/>
              </a:rPr>
              <a:t>3</a:t>
            </a:r>
            <a:r>
              <a:rPr lang="x-none" altLang="en-US" sz="2800" b="1" kern="1200" noProof="1" smtClean="0">
                <a:latin typeface="+mj-lt"/>
                <a:ea typeface="+mj-ea"/>
                <a:cs typeface="+mj-cs"/>
              </a:rPr>
              <a:t>)</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742950" indent="-742950" algn="just">
              <a:buFont typeface="+mj-lt"/>
              <a:buAutoNum type="arabicPeriod" startAt="6"/>
              <a:defRPr lang="en-US"/>
            </a:pPr>
            <a:r>
              <a:rPr sz="3600">
                <a:sym typeface="+mn-ea"/>
              </a:rPr>
              <a:t>Arsip Transaksi : Untuk mengetahu</a:t>
            </a:r>
            <a:r>
              <a:rPr altLang="en-US" sz="3600">
                <a:sym typeface="+mn-ea"/>
              </a:rPr>
              <a:t>i</a:t>
            </a:r>
            <a:r>
              <a:rPr sz="3600">
                <a:sym typeface="+mn-ea"/>
              </a:rPr>
              <a:t> seluruh transaksi yang telah diproses </a:t>
            </a:r>
            <a:r>
              <a:rPr altLang="en-US" sz="3600">
                <a:sym typeface="+mn-ea"/>
              </a:rPr>
              <a:t>dengan status terupdate dari transaksi </a:t>
            </a:r>
            <a:r>
              <a:rPr lang="en-US" altLang="en-US" sz="3600">
                <a:sym typeface="+mn-ea"/>
              </a:rPr>
              <a:t>dan seluruh </a:t>
            </a:r>
            <a:r>
              <a:rPr lang="en-US" altLang="en-US" sz="3600" b="1">
                <a:sym typeface="+mn-ea"/>
              </a:rPr>
              <a:t>Bukti Transaksi dapat diexport ke format PDF serta status transaksi dapat dimonitoring</a:t>
            </a:r>
            <a:r>
              <a:rPr sz="3600">
                <a:sym typeface="+mn-ea"/>
              </a:rPr>
              <a:t>.</a:t>
            </a:r>
            <a:endParaRPr altLang="en-US" sz="3600">
              <a:sym typeface="+mn-ea"/>
            </a:endParaRPr>
          </a:p>
          <a:p>
            <a:pPr marL="742950" indent="-742950" algn="just">
              <a:buFont typeface="+mj-lt"/>
              <a:buAutoNum type="arabicPeriod" startAt="6"/>
              <a:defRPr lang="en-US"/>
            </a:pPr>
            <a:r>
              <a:rPr altLang="en-US" sz="3600">
                <a:sym typeface="+mn-ea"/>
              </a:rPr>
              <a:t>Transfer Transaksi ke Bank Lain (Off Us)</a:t>
            </a:r>
            <a:r>
              <a:rPr sz="3600">
                <a:sym typeface="+mn-ea"/>
              </a:rPr>
              <a:t> : untuk melakukan transaksi pemindahbukuan/transfer sejumlah dana dari rekening Bankaltimtara </a:t>
            </a:r>
            <a:r>
              <a:rPr altLang="en-US" sz="3600">
                <a:sym typeface="+mn-ea"/>
              </a:rPr>
              <a:t>ke Rekening Bank Lain </a:t>
            </a:r>
            <a:r>
              <a:rPr lang="en-US" altLang="en-US" sz="3600">
                <a:sym typeface="+mn-ea"/>
              </a:rPr>
              <a:t>yang terjadi tolakan kliring</a:t>
            </a:r>
            <a:r>
              <a:rPr sz="3600">
                <a:sym typeface="+mn-ea"/>
              </a:rPr>
              <a:t>.</a:t>
            </a:r>
            <a:endParaRPr sz="3600">
              <a:sym typeface="+mn-ea"/>
            </a:endParaRPr>
          </a:p>
          <a:p>
            <a:pPr marL="742950" indent="-742950" algn="just">
              <a:buFont typeface="+mj-lt"/>
              <a:buNone/>
              <a:defRPr lang="en-US"/>
            </a:pPr>
            <a:endParaRPr lang="en-US" altLang="en-US" sz="3600" noProof="1">
              <a:sym typeface="+mn-ea"/>
            </a:endParaRPr>
          </a:p>
        </p:txBody>
      </p:sp>
      <p:sp>
        <p:nvSpPr>
          <p:cNvPr id="5"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FASILITASI/FITUR </a:t>
            </a:r>
            <a:r>
              <a:rPr lang="en-US" altLang="x-none" sz="2800" b="1" kern="1200" noProof="1" smtClean="0">
                <a:latin typeface="+mj-lt"/>
                <a:ea typeface="+mj-ea"/>
                <a:cs typeface="+mj-cs"/>
              </a:rPr>
              <a:t>ATKP</a:t>
            </a:r>
            <a:r>
              <a:rPr lang="x-none" altLang="en-US" sz="2800" b="1" kern="1200" noProof="1" smtClean="0">
                <a:latin typeface="+mj-lt"/>
                <a:ea typeface="+mj-ea"/>
                <a:cs typeface="+mj-cs"/>
              </a:rPr>
              <a:t> BANKALTIMTARA (</a:t>
            </a:r>
            <a:r>
              <a:rPr lang="en-US" altLang="x-none" sz="2800" b="1" kern="1200" noProof="1" smtClean="0">
                <a:latin typeface="+mj-lt"/>
                <a:ea typeface="+mj-ea"/>
                <a:cs typeface="+mj-cs"/>
              </a:rPr>
              <a:t>3</a:t>
            </a:r>
            <a:r>
              <a:rPr lang="x-none" altLang="en-US" sz="2800" b="1" kern="1200" noProof="1" smtClean="0">
                <a:latin typeface="+mj-lt"/>
                <a:ea typeface="+mj-ea"/>
                <a:cs typeface="+mj-cs"/>
              </a:rPr>
              <a:t>)</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6332" y="15133"/>
            <a:ext cx="2207958" cy="69285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p:nvPr/>
        </p:nvSpPr>
        <p:spPr>
          <a:xfrm>
            <a:off x="838200" y="2565697"/>
            <a:ext cx="10515600" cy="3753215"/>
          </a:xfrm>
          <a:prstGeom prst="rect">
            <a:avLst/>
          </a:prstGeom>
        </p:spPr>
        <p:txBody>
          <a:bodyPr/>
          <a:lstStyle>
            <a:lvl1pPr algn="ctr" defTabSz="1088390" rtl="0" eaLnBrk="1" latinLnBrk="0" hangingPunct="1">
              <a:spcBef>
                <a:spcPct val="0"/>
              </a:spcBef>
              <a:buNone/>
              <a:defRPr sz="5200" kern="1200">
                <a:solidFill>
                  <a:schemeClr val="tx1"/>
                </a:solidFill>
                <a:latin typeface="+mj-lt"/>
                <a:ea typeface="+mj-ea"/>
                <a:cs typeface="+mj-cs"/>
              </a:defRPr>
            </a:lvl1pPr>
          </a:lstStyle>
          <a:p>
            <a:r>
              <a:rPr lang="en-US" dirty="0" smtClean="0"/>
              <a:t>TERIMA KASIH</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6332" y="15133"/>
            <a:ext cx="2207958" cy="69285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p:nvPr/>
        </p:nvSpPr>
        <p:spPr>
          <a:xfrm>
            <a:off x="4176395" y="0"/>
            <a:ext cx="8015605" cy="723900"/>
          </a:xfrm>
          <a:prstGeom prst="rect">
            <a:avLst/>
          </a:prstGeom>
        </p:spPr>
        <p:txBody>
          <a:bodyPr>
            <a:normAutofit/>
          </a:bodyPr>
          <a:lstStyle>
            <a:lvl1pPr algn="ctr" defTabSz="1088390" rtl="0" eaLnBrk="1" latinLnBrk="0" hangingPunct="1">
              <a:spcBef>
                <a:spcPct val="0"/>
              </a:spcBef>
              <a:buNone/>
              <a:defRPr sz="5200" kern="1200">
                <a:solidFill>
                  <a:schemeClr val="tx1"/>
                </a:solidFill>
                <a:latin typeface="+mj-lt"/>
                <a:ea typeface="+mj-ea"/>
                <a:cs typeface="+mj-cs"/>
              </a:defRPr>
            </a:lvl1pPr>
          </a:lstStyle>
          <a:p>
            <a:pPr algn="r"/>
            <a:r>
              <a:rPr lang="x-none" sz="3600" b="1" dirty="0" smtClean="0"/>
              <a:t>LATAR BELAKANG PENGEMBANGAN</a:t>
            </a:r>
            <a:endParaRPr lang="x-none" sz="3600" b="1" dirty="0"/>
          </a:p>
        </p:txBody>
      </p:sp>
      <p:sp>
        <p:nvSpPr>
          <p:cNvPr id="4" name="Content Placeholder 2"/>
          <p:cNvSpPr txBox="1"/>
          <p:nvPr/>
        </p:nvSpPr>
        <p:spPr>
          <a:xfrm>
            <a:off x="114935" y="1166495"/>
            <a:ext cx="11857990" cy="3701415"/>
          </a:xfrm>
          <a:prstGeom prst="rect">
            <a:avLst/>
          </a:prstGeom>
        </p:spPr>
        <p:txBody>
          <a:bodyPr/>
          <a:lst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342900" indent="-342900">
              <a:buFontTx/>
              <a:buChar char="-"/>
            </a:pPr>
            <a:r>
              <a:rPr lang="id-ID" sz="2400" dirty="0">
                <a:solidFill>
                  <a:schemeClr val="tx1"/>
                </a:solidFill>
                <a:sym typeface="+mn-ea"/>
              </a:rPr>
              <a:t>Instruksi Presiden Nomor 10 Tahun 2016</a:t>
            </a:r>
            <a:br>
              <a:rPr lang="id-ID" sz="2400" dirty="0">
                <a:solidFill>
                  <a:schemeClr val="tx1"/>
                </a:solidFill>
                <a:sym typeface="+mn-ea"/>
              </a:rPr>
            </a:br>
            <a:r>
              <a:rPr lang="id-ID" sz="2400" dirty="0">
                <a:solidFill>
                  <a:schemeClr val="tx1"/>
                </a:solidFill>
                <a:sym typeface="+mn-ea"/>
              </a:rPr>
              <a:t>Aksi Pencegahan dan Pemberantasan Korupsi Tahun 2016 dan 2017</a:t>
            </a:r>
            <a:endParaRPr lang="id-ID" sz="2400" dirty="0">
              <a:solidFill>
                <a:schemeClr val="tx1"/>
              </a:solidFill>
              <a:sym typeface="+mn-ea"/>
            </a:endParaRPr>
          </a:p>
          <a:p>
            <a:pPr marL="342900" indent="-342900">
              <a:buFontTx/>
              <a:buChar char="-"/>
            </a:pPr>
            <a:r>
              <a:rPr lang="id-ID" sz="2400" dirty="0">
                <a:solidFill>
                  <a:schemeClr val="tx1"/>
                </a:solidFill>
                <a:sym typeface="+mn-ea"/>
              </a:rPr>
              <a:t>Surat Edaran Menteri Dalam Negeri Nomor 910 / 1866 / SJ tanggal 17 April 2017 tentang Implementasi Transaksi Non Tunai pada Pemerintah Provinsi</a:t>
            </a:r>
            <a:endParaRPr lang="id-ID" sz="2400" dirty="0">
              <a:solidFill>
                <a:schemeClr val="tx1"/>
              </a:solidFill>
              <a:sym typeface="+mn-ea"/>
            </a:endParaRPr>
          </a:p>
          <a:p>
            <a:pPr marL="342900" indent="-342900">
              <a:buFontTx/>
              <a:buChar char="-"/>
            </a:pPr>
            <a:r>
              <a:rPr lang="id-ID" sz="2400" dirty="0">
                <a:solidFill>
                  <a:schemeClr val="tx1"/>
                </a:solidFill>
                <a:sym typeface="+mn-ea"/>
              </a:rPr>
              <a:t>Surat Edaran Menteri Dalam Negeri Nomor 910 / 1867 / SJ tanggal 17 April 2017 tentang Implementasi Transaksi Non Tunai pada Pemerintah Kabupaten/Kota</a:t>
            </a:r>
            <a:endParaRPr lang="id-ID" sz="2400" dirty="0">
              <a:solidFill>
                <a:schemeClr val="tx1"/>
              </a:solidFill>
              <a:sym typeface="+mn-ea"/>
            </a:endParaRPr>
          </a:p>
          <a:p>
            <a:pPr marL="342900" indent="-342900">
              <a:buFontTx/>
              <a:buChar char="-"/>
            </a:pPr>
            <a:r>
              <a:rPr lang="id-ID" sz="2400" dirty="0">
                <a:solidFill>
                  <a:schemeClr val="tx1"/>
                </a:solidFill>
                <a:sym typeface="+mn-ea"/>
              </a:rPr>
              <a:t>Surat Edaran / Instruksi Gubernur / Bupati / Walikota yang mengatur tentang batasan transaksi yang masih diperbolehkan menggunakan pembayaran secara tunai. </a:t>
            </a:r>
            <a:endParaRPr lang="id-ID" sz="2400" dirty="0">
              <a:solidFill>
                <a:schemeClr val="tx1"/>
              </a:solidFill>
              <a:sym typeface="+mn-ea"/>
            </a:endParaRPr>
          </a:p>
          <a:p>
            <a:pPr marL="342900" indent="-342900">
              <a:buFontTx/>
              <a:buChar char="-"/>
            </a:pPr>
            <a:r>
              <a:rPr lang="en-US" sz="2400">
                <a:sym typeface="+mn-ea"/>
              </a:rPr>
              <a:t>Memberikan layanan perbankan dalam pengelolaan keuangan pada Pemerintah Daerah yang ditujukan melakukan pengelolaan keuangannya secara langsung melalui fasilitas online (</a:t>
            </a:r>
            <a:r>
              <a:rPr lang="en-US" altLang="en-US" sz="2400">
                <a:sym typeface="+mn-ea"/>
              </a:rPr>
              <a:t>Aplikasi Transaksi Keuangan Pemda</a:t>
            </a:r>
            <a:r>
              <a:rPr lang="en-US" sz="2400">
                <a:sym typeface="+mn-ea"/>
              </a:rPr>
              <a:t>).</a:t>
            </a:r>
            <a:endParaRPr lang="en-US" sz="2400"/>
          </a:p>
          <a:p>
            <a:pPr marL="342900" indent="-342900">
              <a:buFontTx/>
              <a:buChar char="-"/>
            </a:pPr>
            <a:endParaRPr lang="id-ID" sz="2400" dirty="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6332" y="15133"/>
            <a:ext cx="2207958" cy="69285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p:nvPr/>
        </p:nvSpPr>
        <p:spPr>
          <a:xfrm>
            <a:off x="2484120" y="0"/>
            <a:ext cx="9708515" cy="695960"/>
          </a:xfrm>
          <a:prstGeom prst="rect">
            <a:avLst/>
          </a:prstGeom>
        </p:spPr>
        <p:txBody>
          <a:bodyPr/>
          <a:lstStyle>
            <a:lvl1pPr algn="ctr" defTabSz="1088390" rtl="0" eaLnBrk="1" latinLnBrk="0" hangingPunct="1">
              <a:spcBef>
                <a:spcPct val="0"/>
              </a:spcBef>
              <a:buNone/>
              <a:defRPr sz="5200" kern="1200">
                <a:solidFill>
                  <a:schemeClr val="tx1"/>
                </a:solidFill>
                <a:latin typeface="+mj-lt"/>
                <a:ea typeface="+mj-ea"/>
                <a:cs typeface="+mj-cs"/>
              </a:defRPr>
            </a:lvl1pPr>
          </a:lstStyle>
          <a:p>
            <a:pPr algn="r"/>
            <a:r>
              <a:rPr lang="x-none" sz="2800" b="1" dirty="0" smtClean="0"/>
              <a:t>FITUR PENGEMBANGAN PENGELOLAAN PENGELUARAN PEMDA</a:t>
            </a:r>
            <a:endParaRPr lang="x-none" sz="2800" b="1" dirty="0" smtClean="0"/>
          </a:p>
        </p:txBody>
      </p:sp>
      <p:sp>
        <p:nvSpPr>
          <p:cNvPr id="4" name="Content Placeholder 2"/>
          <p:cNvSpPr txBox="1"/>
          <p:nvPr/>
        </p:nvSpPr>
        <p:spPr>
          <a:xfrm>
            <a:off x="694372" y="1125510"/>
            <a:ext cx="9905999" cy="2745623"/>
          </a:xfrm>
          <a:prstGeom prst="rect">
            <a:avLst/>
          </a:prstGeom>
        </p:spPr>
        <p:txBody>
          <a:bodyPr>
            <a:noAutofit/>
          </a:bodyPr>
          <a:lst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just">
              <a:lnSpc>
                <a:spcPct val="150000"/>
              </a:lnSpc>
              <a:buFontTx/>
              <a:buNone/>
              <a:defRPr/>
            </a:pPr>
            <a:r>
              <a:rPr lang="id-ID" sz="2400" dirty="0">
                <a:solidFill>
                  <a:schemeClr val="tx1"/>
                </a:solidFill>
                <a:sym typeface="+mn-ea"/>
              </a:rPr>
              <a:t>Aplikasi </a:t>
            </a:r>
            <a:r>
              <a:rPr lang="en-US" altLang="id-ID" sz="2400" dirty="0">
                <a:solidFill>
                  <a:schemeClr val="tx1"/>
                </a:solidFill>
                <a:sym typeface="+mn-ea"/>
              </a:rPr>
              <a:t>Transaksi Keuangan Pemda</a:t>
            </a:r>
            <a:r>
              <a:rPr lang="id-ID" sz="2400" dirty="0">
                <a:solidFill>
                  <a:schemeClr val="tx1"/>
                </a:solidFill>
                <a:sym typeface="+mn-ea"/>
              </a:rPr>
              <a:t>, yaitu </a:t>
            </a:r>
            <a:r>
              <a:rPr lang="id-ID" sz="2400" dirty="0">
                <a:sym typeface="+mn-ea"/>
              </a:rPr>
              <a:t>Salah satu jenis jasa layanan perbankan dalam pengelolaan keuangan pada Pemerintah Daerah yang ditujukan melakukan pengelolaan keuangan melalui fasilitas online yang digunakan oleh Bendahara Pengeluaran/Bendahara Pengeluaran Pembantu diseluruh Pemda.</a:t>
            </a:r>
            <a:endParaRPr lang="id-ID" sz="2400" dirty="0"/>
          </a:p>
          <a:p>
            <a:pPr marL="514350" indent="-514350" algn="just">
              <a:buFontTx/>
              <a:buAutoNum type="arabicPeriod"/>
              <a:defRPr/>
            </a:pPr>
            <a:endParaRPr lang="id-ID" sz="2400" dirty="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p:nvPr/>
        </p:nvSpPr>
        <p:spPr>
          <a:xfrm>
            <a:off x="914400" y="2130426"/>
            <a:ext cx="10363200" cy="1470025"/>
          </a:xfrm>
          <a:prstGeom prst="rect">
            <a:avLst/>
          </a:prstGeom>
        </p:spPr>
        <p:txBody>
          <a:bodyPr>
            <a:normAutofit fontScale="90000" lnSpcReduction="10000"/>
          </a:bodyPr>
          <a:lstStyle>
            <a:lvl1pPr algn="ctr" defTabSz="1088390" rtl="0" eaLnBrk="1" latinLnBrk="0" hangingPunct="1">
              <a:spcBef>
                <a:spcPct val="0"/>
              </a:spcBef>
              <a:buNone/>
              <a:defRPr sz="5200" kern="1200">
                <a:solidFill>
                  <a:schemeClr val="tx1"/>
                </a:solidFill>
                <a:latin typeface="+mj-lt"/>
                <a:ea typeface="+mj-ea"/>
                <a:cs typeface="+mj-cs"/>
              </a:defRPr>
            </a:lvl1pPr>
          </a:lstStyle>
          <a:p>
            <a:r>
              <a:rPr lang="en-US" altLang="id-ID" smtClean="0"/>
              <a:t>APLIKASI TRANSAKSI KEUANGAN PEMDA</a:t>
            </a:r>
            <a:br>
              <a:rPr lang="en-US" altLang="id-ID" smtClean="0"/>
            </a:br>
            <a:r>
              <a:rPr lang="en-US" altLang="id-ID" smtClean="0"/>
              <a:t>(ATKP)</a:t>
            </a:r>
            <a:endParaRPr lang="en-US" altLang="id-ID" smtClean="0"/>
          </a:p>
        </p:txBody>
      </p:sp>
      <p:grpSp>
        <p:nvGrpSpPr>
          <p:cNvPr id="7" name="Group 6"/>
          <p:cNvGrpSpPr/>
          <p:nvPr/>
        </p:nvGrpSpPr>
        <p:grpSpPr>
          <a:xfrm>
            <a:off x="276225" y="15875"/>
            <a:ext cx="2643505" cy="692150"/>
            <a:chOff x="435" y="25"/>
            <a:chExt cx="4163" cy="1090"/>
          </a:xfrm>
        </p:grpSpPr>
        <p:pic>
          <p:nvPicPr>
            <p:cNvPr id="2"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35" y="25"/>
              <a:ext cx="3108" cy="109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478" y="71"/>
              <a:ext cx="1120" cy="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Pictures\4445Vlogo-bankaltimtara2.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6332" y="15133"/>
            <a:ext cx="2207958" cy="69285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p:nvPr/>
        </p:nvSpPr>
        <p:spPr>
          <a:xfrm>
            <a:off x="5295330" y="0"/>
            <a:ext cx="6896669" cy="696036"/>
          </a:xfrm>
          <a:prstGeom prst="rect">
            <a:avLst/>
          </a:prstGeom>
        </p:spPr>
        <p:txBody>
          <a:bodyPr>
            <a:normAutofit fontScale="80000"/>
          </a:bodyPr>
          <a:lstStyle>
            <a:lvl1pPr algn="ctr" defTabSz="1088390" rtl="0" eaLnBrk="1" latinLnBrk="0" hangingPunct="1">
              <a:spcBef>
                <a:spcPct val="0"/>
              </a:spcBef>
              <a:buNone/>
              <a:defRPr sz="5200" kern="1200">
                <a:solidFill>
                  <a:schemeClr val="tx1"/>
                </a:solidFill>
                <a:latin typeface="+mj-lt"/>
                <a:ea typeface="+mj-ea"/>
                <a:cs typeface="+mj-cs"/>
              </a:defRPr>
            </a:lvl1pPr>
          </a:lstStyle>
          <a:p>
            <a:pPr algn="r"/>
            <a:r>
              <a:rPr lang="x-none" sz="3600" b="1" dirty="0" smtClean="0"/>
              <a:t>Aplikasi </a:t>
            </a:r>
            <a:r>
              <a:rPr lang="en-US" altLang="x-none" sz="3600" b="1" dirty="0" smtClean="0"/>
              <a:t>Transaksi Keuangan Pemda </a:t>
            </a:r>
            <a:r>
              <a:rPr lang="en-US" altLang="en-US" sz="3600" b="1" dirty="0" smtClean="0"/>
              <a:t>Versi 2</a:t>
            </a:r>
            <a:endParaRPr lang="en-US" altLang="en-US" sz="3600" b="1" dirty="0" smtClean="0"/>
          </a:p>
        </p:txBody>
      </p:sp>
      <p:sp>
        <p:nvSpPr>
          <p:cNvPr id="4" name="Content Placeholder 2"/>
          <p:cNvSpPr txBox="1"/>
          <p:nvPr/>
        </p:nvSpPr>
        <p:spPr>
          <a:xfrm>
            <a:off x="1141412" y="1062645"/>
            <a:ext cx="9905999" cy="2745623"/>
          </a:xfrm>
          <a:prstGeom prst="rect">
            <a:avLst/>
          </a:prstGeom>
        </p:spPr>
        <p:txBody>
          <a:bodyPr>
            <a:noAutofit/>
          </a:bodyPr>
          <a:lstStyle>
            <a:lvl1pPr marL="408305" indent="-408305" algn="l" defTabSz="108839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84555" indent="-340360" algn="l" defTabSz="1088390" rtl="0" eaLnBrk="1" latinLnBrk="0" hangingPunct="1">
              <a:spcBef>
                <a:spcPct val="20000"/>
              </a:spcBef>
              <a:buFont typeface="Arial" panose="020B0604020202020204" pitchFamily="34" charset="0"/>
              <a:buChar char="–"/>
              <a:defRPr sz="3300" kern="1200">
                <a:solidFill>
                  <a:schemeClr val="tx1"/>
                </a:solidFill>
                <a:latin typeface="+mn-lt"/>
                <a:ea typeface="+mn-ea"/>
                <a:cs typeface="+mn-cs"/>
              </a:defRPr>
            </a:lvl2pPr>
            <a:lvl3pPr marL="1360805" indent="-272415" algn="l" defTabSz="1088390"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0500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4919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99339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58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780"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5975" indent="-272415" algn="l" defTabSz="108839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just" eaLnBrk="1" hangingPunct="1">
              <a:lnSpc>
                <a:spcPct val="150000"/>
              </a:lnSpc>
              <a:buFont typeface="+mj-lt"/>
              <a:buNone/>
            </a:pPr>
            <a:r>
              <a:rPr lang="en-US" sz="2600" dirty="0" err="1" smtClean="0">
                <a:sym typeface="+mn-ea"/>
              </a:rPr>
              <a:t>Pilot project pengembangan </a:t>
            </a:r>
            <a:r>
              <a:rPr lang="en-US" altLang="en-US" sz="2600" dirty="0" err="1" smtClean="0">
                <a:sym typeface="+mn-ea"/>
              </a:rPr>
              <a:t>A</a:t>
            </a:r>
            <a:r>
              <a:rPr lang="en-US" sz="2600" dirty="0" err="1" smtClean="0">
                <a:sym typeface="+mn-ea"/>
              </a:rPr>
              <a:t>plikasi </a:t>
            </a:r>
            <a:r>
              <a:rPr lang="" altLang="en-US" sz="2600" dirty="0" err="1" smtClean="0">
                <a:sym typeface="+mn-ea"/>
              </a:rPr>
              <a:t>Transaksi </a:t>
            </a:r>
            <a:r>
              <a:rPr lang="en-US" altLang="en-US" sz="2600" dirty="0" err="1" smtClean="0">
                <a:sym typeface="+mn-ea"/>
              </a:rPr>
              <a:t>Keuangan Pemda</a:t>
            </a:r>
            <a:r>
              <a:rPr lang="en-US" sz="2600" dirty="0" err="1" smtClean="0">
                <a:sym typeface="+mn-ea"/>
              </a:rPr>
              <a:t> dilakukan pada Pemda Provinsi Kalimantan Utara.</a:t>
            </a:r>
            <a:endParaRPr lang="en-US" sz="2600" dirty="0" err="1" smtClean="0">
              <a:sym typeface="+mn-ea"/>
            </a:endParaRPr>
          </a:p>
          <a:p>
            <a:pPr marL="0" indent="0" algn="just" eaLnBrk="1" hangingPunct="1">
              <a:lnSpc>
                <a:spcPct val="150000"/>
              </a:lnSpc>
              <a:buFont typeface="+mj-lt"/>
              <a:buNone/>
            </a:pPr>
            <a:endParaRPr lang="en-US" sz="2600" dirty="0" err="1" smtClean="0">
              <a:sym typeface="+mn-ea"/>
            </a:endParaRPr>
          </a:p>
          <a:p>
            <a:pPr marL="0" indent="0" algn="just" eaLnBrk="1" hangingPunct="1">
              <a:lnSpc>
                <a:spcPct val="150000"/>
              </a:lnSpc>
              <a:buFont typeface="+mj-lt"/>
              <a:buNone/>
            </a:pPr>
            <a:r>
              <a:rPr lang="en-US" altLang="en-US" sz="2600" dirty="0" err="1" smtClean="0">
                <a:sym typeface="+mn-ea"/>
              </a:rPr>
              <a:t>Saat ini </a:t>
            </a:r>
            <a:r>
              <a:rPr lang="" altLang="en-US" sz="2600" dirty="0" err="1" smtClean="0">
                <a:sym typeface="+mn-ea"/>
              </a:rPr>
              <a:t>Aplikasi Transaksi Keuangan Pemda</a:t>
            </a:r>
            <a:r>
              <a:rPr lang="en-US" altLang="en-US" sz="2600" dirty="0" err="1" smtClean="0">
                <a:sym typeface="+mn-ea"/>
              </a:rPr>
              <a:t> telah live dengan Simda Keuangan Versi </a:t>
            </a:r>
            <a:r>
              <a:rPr lang="" altLang="en-US" sz="2600" dirty="0" err="1" smtClean="0">
                <a:sym typeface="+mn-ea"/>
              </a:rPr>
              <a:t>4</a:t>
            </a:r>
            <a:r>
              <a:rPr lang="en-US" altLang="en-US" sz="2600" dirty="0" err="1" smtClean="0">
                <a:sym typeface="+mn-ea"/>
              </a:rPr>
              <a:t> </a:t>
            </a:r>
            <a:r>
              <a:rPr lang="" altLang="en-US" sz="2600" dirty="0" err="1" smtClean="0">
                <a:sym typeface="+mn-ea"/>
              </a:rPr>
              <a:t>pada Pemerintah Daerah Provinsi Kalimantan Timur, Kota Samarinda, Kabupaten Bulungan dan Kabupaten Malinau</a:t>
            </a:r>
            <a:r>
              <a:rPr lang="en-US" altLang="en-US" sz="2600" dirty="0" err="1" smtClean="0">
                <a:sym typeface="+mn-ea"/>
              </a:rPr>
              <a:t>.</a:t>
            </a:r>
            <a:endParaRPr lang="en-US" sz="2600" dirty="0" err="1" smtClean="0">
              <a:sym typeface="+mn-ea"/>
            </a:endParaRPr>
          </a:p>
          <a:p>
            <a:pPr marL="0" indent="0" algn="just" eaLnBrk="1" hangingPunct="1">
              <a:lnSpc>
                <a:spcPct val="150000"/>
              </a:lnSpc>
              <a:buFont typeface="+mj-lt"/>
              <a:buNone/>
            </a:pPr>
            <a:endParaRPr lang="en-US" altLang="en-US" sz="2600" dirty="0" err="1" smtClean="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Gambaran Umum </a:t>
            </a:r>
            <a:r>
              <a:rPr lang="en-US" altLang="x-none" sz="2800" b="1" kern="1200" noProof="1" smtClean="0">
                <a:latin typeface="+mj-lt"/>
                <a:ea typeface="+mj-ea"/>
                <a:cs typeface="+mj-cs"/>
              </a:rPr>
              <a:t>ATKP</a:t>
            </a:r>
            <a:r>
              <a:rPr lang="x-none" altLang="en-US" sz="2800" b="1" kern="1200" noProof="1" smtClean="0">
                <a:latin typeface="+mj-lt"/>
                <a:ea typeface="+mj-ea"/>
                <a:cs typeface="+mj-cs"/>
              </a:rPr>
              <a:t> Bankaltimtara (Eksisting)</a:t>
            </a:r>
            <a:endParaRPr lang="x-none" altLang="en-US" sz="2800" b="1" kern="1200" noProof="1" smtClean="0">
              <a:latin typeface="+mj-lt"/>
              <a:ea typeface="+mj-ea"/>
              <a:cs typeface="+mj-cs"/>
            </a:endParaRPr>
          </a:p>
        </p:txBody>
      </p:sp>
      <p:grpSp>
        <p:nvGrpSpPr>
          <p:cNvPr id="6" name="Group 5"/>
          <p:cNvGrpSpPr/>
          <p:nvPr/>
        </p:nvGrpSpPr>
        <p:grpSpPr>
          <a:xfrm>
            <a:off x="1884045" y="54610"/>
            <a:ext cx="8287385" cy="6929755"/>
            <a:chOff x="2967" y="86"/>
            <a:chExt cx="13051" cy="10913"/>
          </a:xfrm>
        </p:grpSpPr>
        <p:sp>
          <p:nvSpPr>
            <p:cNvPr id="5" name="Can 4"/>
            <p:cNvSpPr/>
            <p:nvPr/>
          </p:nvSpPr>
          <p:spPr>
            <a:xfrm>
              <a:off x="3867" y="5373"/>
              <a:ext cx="4163" cy="1688"/>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2000" b="1" dirty="0" smtClean="0">
                  <a:solidFill>
                    <a:schemeClr val="tx1"/>
                  </a:solidFill>
                  <a:latin typeface="Arial" panose="020B0604020202020204" pitchFamily="34" charset="0"/>
                </a:rPr>
                <a:t>Database</a:t>
              </a:r>
              <a:endParaRPr lang="en-US" sz="2000" b="1" dirty="0" smtClean="0">
                <a:solidFill>
                  <a:schemeClr val="tx1"/>
                </a:solidFill>
                <a:latin typeface="Arial" panose="020B0604020202020204" pitchFamily="34" charset="0"/>
              </a:endParaRPr>
            </a:p>
            <a:p>
              <a:pPr algn="ctr"/>
              <a:r>
                <a:rPr lang="en-US" sz="2000" b="1" dirty="0" smtClean="0">
                  <a:solidFill>
                    <a:schemeClr val="tx1"/>
                  </a:solidFill>
                  <a:latin typeface="Arial" panose="020B0604020202020204" pitchFamily="34" charset="0"/>
                </a:rPr>
                <a:t>SIMDA </a:t>
              </a:r>
              <a:r>
                <a:rPr lang="en-US" sz="2000" b="1" dirty="0" err="1" smtClean="0">
                  <a:solidFill>
                    <a:schemeClr val="tx1"/>
                  </a:solidFill>
                  <a:latin typeface="Arial" panose="020B0604020202020204" pitchFamily="34" charset="0"/>
                </a:rPr>
                <a:t>Keuangan</a:t>
              </a:r>
              <a:endParaRPr lang="id-ID" sz="2000" b="1" dirty="0">
                <a:solidFill>
                  <a:schemeClr val="tx1"/>
                </a:solidFill>
                <a:latin typeface="Arial" panose="020B0604020202020204" pitchFamily="34" charset="0"/>
              </a:endParaRPr>
            </a:p>
          </p:txBody>
        </p:sp>
        <p:sp>
          <p:nvSpPr>
            <p:cNvPr id="10" name="Rectangle 9"/>
            <p:cNvSpPr/>
            <p:nvPr/>
          </p:nvSpPr>
          <p:spPr>
            <a:xfrm>
              <a:off x="2967" y="1885"/>
              <a:ext cx="5513" cy="68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id-ID"/>
            </a:p>
          </p:txBody>
        </p:sp>
        <p:sp>
          <p:nvSpPr>
            <p:cNvPr id="13" name="Rectangle 12"/>
            <p:cNvSpPr/>
            <p:nvPr/>
          </p:nvSpPr>
          <p:spPr>
            <a:xfrm>
              <a:off x="10505" y="1885"/>
              <a:ext cx="5513" cy="68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id-ID"/>
            </a:p>
          </p:txBody>
        </p:sp>
        <p:sp>
          <p:nvSpPr>
            <p:cNvPr id="16" name="Can 15"/>
            <p:cNvSpPr/>
            <p:nvPr/>
          </p:nvSpPr>
          <p:spPr>
            <a:xfrm>
              <a:off x="11180" y="4698"/>
              <a:ext cx="4163" cy="1688"/>
            </a:xfrm>
            <a:prstGeom prst="can">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2400" b="1" dirty="0" smtClean="0">
                  <a:solidFill>
                    <a:schemeClr val="tx1"/>
                  </a:solidFill>
                  <a:latin typeface="Arial" panose="020B0604020202020204" pitchFamily="34" charset="0"/>
                </a:rPr>
                <a:t>Core</a:t>
              </a:r>
              <a:endParaRPr lang="en-US" sz="2400" b="1" dirty="0" smtClean="0">
                <a:solidFill>
                  <a:schemeClr val="tx1"/>
                </a:solidFill>
                <a:latin typeface="Arial" panose="020B0604020202020204" pitchFamily="34" charset="0"/>
              </a:endParaRPr>
            </a:p>
            <a:p>
              <a:pPr algn="ctr"/>
              <a:r>
                <a:rPr lang="en-US" sz="2400" b="1" dirty="0" smtClean="0">
                  <a:solidFill>
                    <a:schemeClr val="tx1"/>
                  </a:solidFill>
                  <a:latin typeface="Arial" panose="020B0604020202020204" pitchFamily="34" charset="0"/>
                </a:rPr>
                <a:t>Bank</a:t>
              </a:r>
              <a:r>
                <a:rPr lang="en-US" sz="2400" b="1" dirty="0" err="1" smtClean="0">
                  <a:solidFill>
                    <a:schemeClr val="tx1"/>
                  </a:solidFill>
                  <a:latin typeface="Arial" panose="020B0604020202020204" pitchFamily="34" charset="0"/>
                </a:rPr>
                <a:t>altimtara</a:t>
              </a:r>
              <a:endParaRPr lang="id-ID" sz="2400" b="1" dirty="0">
                <a:solidFill>
                  <a:schemeClr val="tx1"/>
                </a:solidFill>
                <a:latin typeface="Arial" panose="020B0604020202020204" pitchFamily="34" charset="0"/>
              </a:endParaRPr>
            </a:p>
          </p:txBody>
        </p:sp>
        <p:sp>
          <p:nvSpPr>
            <p:cNvPr id="17" name="Frame 16"/>
            <p:cNvSpPr/>
            <p:nvPr/>
          </p:nvSpPr>
          <p:spPr>
            <a:xfrm>
              <a:off x="11292" y="2560"/>
              <a:ext cx="3938" cy="1463"/>
            </a:xfrm>
            <a:prstGeom prst="fram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en-US" b="1" dirty="0" smtClean="0">
                  <a:solidFill>
                    <a:schemeClr val="tx1"/>
                  </a:solidFill>
                </a:rPr>
                <a:t>ATKP</a:t>
              </a:r>
              <a:r>
                <a:rPr lang="en-US" b="1" dirty="0" smtClean="0">
                  <a:solidFill>
                    <a:schemeClr val="tx1"/>
                  </a:solidFill>
                </a:rPr>
                <a:t> Bank</a:t>
              </a:r>
              <a:r>
                <a:rPr lang="en-US" b="1" dirty="0" err="1" smtClean="0">
                  <a:solidFill>
                    <a:schemeClr val="tx1"/>
                  </a:solidFill>
                </a:rPr>
                <a:t>altim</a:t>
              </a:r>
              <a:r>
                <a:rPr lang="en-US" altLang="en-US" b="1" dirty="0" err="1" smtClean="0">
                  <a:solidFill>
                    <a:schemeClr val="tx1"/>
                  </a:solidFill>
                </a:rPr>
                <a:t>tara</a:t>
              </a:r>
              <a:endParaRPr lang="en-US" altLang="en-US" b="1" dirty="0" err="1" smtClean="0">
                <a:solidFill>
                  <a:schemeClr val="tx1"/>
                </a:solidFill>
              </a:endParaRPr>
            </a:p>
          </p:txBody>
        </p:sp>
        <p:sp>
          <p:nvSpPr>
            <p:cNvPr id="19" name="Flowchart: Preparation 18"/>
            <p:cNvSpPr/>
            <p:nvPr/>
          </p:nvSpPr>
          <p:spPr>
            <a:xfrm>
              <a:off x="3867" y="2785"/>
              <a:ext cx="3938" cy="2025"/>
            </a:xfrm>
            <a:prstGeom prst="flowChartPreparation">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2000" b="1" dirty="0" smtClean="0">
                  <a:solidFill>
                    <a:schemeClr val="tx1"/>
                  </a:solidFill>
                </a:rPr>
                <a:t>SIMDA </a:t>
              </a:r>
              <a:r>
                <a:rPr lang="en-US" sz="2000" b="1" dirty="0" err="1" smtClean="0">
                  <a:solidFill>
                    <a:schemeClr val="tx1"/>
                  </a:solidFill>
                </a:rPr>
                <a:t>Keuangan</a:t>
              </a:r>
              <a:endParaRPr lang="id-ID" sz="2000" b="1" dirty="0">
                <a:solidFill>
                  <a:schemeClr val="tx1"/>
                </a:solidFill>
              </a:endParaRPr>
            </a:p>
          </p:txBody>
        </p:sp>
        <p:sp>
          <p:nvSpPr>
            <p:cNvPr id="21" name="Flowchart: Document 20"/>
            <p:cNvSpPr/>
            <p:nvPr/>
          </p:nvSpPr>
          <p:spPr>
            <a:xfrm>
              <a:off x="6117" y="7623"/>
              <a:ext cx="2025" cy="900"/>
            </a:xfrm>
            <a:prstGeom prst="flowChartDocumen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1400" b="1" dirty="0" err="1" smtClean="0">
                  <a:solidFill>
                    <a:schemeClr val="tx1"/>
                  </a:solidFill>
                </a:rPr>
                <a:t>Bukti</a:t>
              </a:r>
              <a:r>
                <a:rPr lang="en-US" sz="1400" b="1" dirty="0" smtClean="0">
                  <a:solidFill>
                    <a:schemeClr val="tx1"/>
                  </a:solidFill>
                </a:rPr>
                <a:t> </a:t>
              </a:r>
              <a:r>
                <a:rPr lang="en-US" sz="1400" b="1" dirty="0" err="1" smtClean="0">
                  <a:solidFill>
                    <a:schemeClr val="tx1"/>
                  </a:solidFill>
                </a:rPr>
                <a:t>Pengeluaran</a:t>
              </a:r>
              <a:endParaRPr lang="id-ID" sz="1400" b="1" dirty="0">
                <a:solidFill>
                  <a:schemeClr val="tx1"/>
                </a:solidFill>
              </a:endParaRPr>
            </a:p>
          </p:txBody>
        </p:sp>
        <p:sp>
          <p:nvSpPr>
            <p:cNvPr id="24" name="Flowchart: Document 23"/>
            <p:cNvSpPr/>
            <p:nvPr/>
          </p:nvSpPr>
          <p:spPr>
            <a:xfrm>
              <a:off x="3867" y="7623"/>
              <a:ext cx="2025" cy="900"/>
            </a:xfrm>
            <a:prstGeom prst="flowChartDocumen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1600" b="1" dirty="0" err="1" smtClean="0">
                  <a:solidFill>
                    <a:schemeClr val="tx1"/>
                  </a:solidFill>
                </a:rPr>
                <a:t>Panjar</a:t>
              </a:r>
              <a:endParaRPr lang="id-ID" sz="1600" b="1" dirty="0">
                <a:solidFill>
                  <a:schemeClr val="tx1"/>
                </a:solidFill>
              </a:endParaRPr>
            </a:p>
          </p:txBody>
        </p:sp>
        <p:sp>
          <p:nvSpPr>
            <p:cNvPr id="22" name="TextBox 21"/>
            <p:cNvSpPr txBox="1"/>
            <p:nvPr/>
          </p:nvSpPr>
          <p:spPr>
            <a:xfrm>
              <a:off x="10955" y="6723"/>
              <a:ext cx="4950" cy="1016"/>
            </a:xfrm>
            <a:prstGeom prst="rect">
              <a:avLst/>
            </a:prstGeom>
            <a:noFill/>
          </p:spPr>
          <p:txBody>
            <a:bodyPr wrap="square" rtlCol="0">
              <a:spAutoFit/>
            </a:bodyPr>
            <a:p>
              <a:r>
                <a:rPr lang="en-US" sz="1200" b="1" dirty="0" err="1" smtClean="0"/>
                <a:t>Bendahara</a:t>
              </a:r>
              <a:r>
                <a:rPr lang="en-US" sz="1200" b="1" dirty="0" smtClean="0"/>
                <a:t> </a:t>
              </a:r>
              <a:r>
                <a:rPr lang="en-US" sz="1200" b="1" dirty="0" err="1" smtClean="0"/>
                <a:t>Pengeluaran</a:t>
              </a:r>
              <a:r>
                <a:rPr lang="en-US" sz="1200" b="1" dirty="0" smtClean="0"/>
                <a:t> </a:t>
              </a:r>
              <a:r>
                <a:rPr lang="en-US" sz="1200" b="1" dirty="0" err="1" smtClean="0"/>
                <a:t>diberikan</a:t>
              </a:r>
              <a:r>
                <a:rPr lang="en-US" sz="1200" b="1" dirty="0" smtClean="0"/>
                <a:t> </a:t>
              </a:r>
              <a:r>
                <a:rPr lang="en-US" sz="1200" b="1" dirty="0" err="1" smtClean="0"/>
                <a:t>aplikasi</a:t>
              </a:r>
              <a:r>
                <a:rPr lang="en-US" sz="1200" b="1" dirty="0" smtClean="0"/>
                <a:t> </a:t>
              </a:r>
              <a:r>
                <a:rPr lang="en-US" altLang="en-US" sz="1200" b="1" dirty="0" smtClean="0"/>
                <a:t>ATKP</a:t>
              </a:r>
              <a:r>
                <a:rPr lang="en-US" sz="1200" b="1" dirty="0" smtClean="0"/>
                <a:t> </a:t>
              </a:r>
              <a:r>
                <a:rPr lang="en-US" sz="1200" b="1" dirty="0" err="1" smtClean="0"/>
                <a:t>untuk</a:t>
              </a:r>
              <a:r>
                <a:rPr lang="en-US" sz="1200" b="1" dirty="0" smtClean="0"/>
                <a:t> </a:t>
              </a:r>
              <a:r>
                <a:rPr lang="en-US" sz="1200" b="1" u="sng" dirty="0" err="1" smtClean="0"/>
                <a:t>memfasilitasi</a:t>
              </a:r>
              <a:r>
                <a:rPr lang="en-US" sz="1200" b="1" u="sng" dirty="0" smtClean="0"/>
                <a:t> </a:t>
              </a:r>
              <a:r>
                <a:rPr lang="en-US" sz="1200" b="1" u="sng" dirty="0" err="1" smtClean="0"/>
                <a:t>proses</a:t>
              </a:r>
              <a:r>
                <a:rPr lang="en-US" sz="1200" b="1" u="sng" dirty="0" smtClean="0"/>
                <a:t> transfer</a:t>
              </a:r>
              <a:r>
                <a:rPr lang="en-US" sz="1200" b="1" dirty="0" smtClean="0"/>
                <a:t> </a:t>
              </a:r>
              <a:r>
                <a:rPr lang="en-US" sz="1200" b="1" dirty="0" err="1" smtClean="0"/>
                <a:t>ke</a:t>
              </a:r>
              <a:r>
                <a:rPr lang="en-US" sz="1200" b="1" dirty="0" smtClean="0"/>
                <a:t> </a:t>
              </a:r>
              <a:r>
                <a:rPr lang="en-US" sz="1200" b="1" dirty="0" err="1" smtClean="0"/>
                <a:t>penerima</a:t>
              </a:r>
              <a:r>
                <a:rPr lang="en-US" sz="1200" b="1" dirty="0" smtClean="0"/>
                <a:t> </a:t>
              </a:r>
              <a:r>
                <a:rPr lang="en-US" sz="1200" b="1" dirty="0" err="1" smtClean="0"/>
                <a:t>pembayaran</a:t>
              </a:r>
              <a:endParaRPr lang="id-ID" sz="1200" b="1" dirty="0"/>
            </a:p>
          </p:txBody>
        </p:sp>
        <p:sp>
          <p:nvSpPr>
            <p:cNvPr id="25" name="TextBox 24"/>
            <p:cNvSpPr txBox="1"/>
            <p:nvPr/>
          </p:nvSpPr>
          <p:spPr>
            <a:xfrm>
              <a:off x="10955" y="7848"/>
              <a:ext cx="4950" cy="725"/>
            </a:xfrm>
            <a:prstGeom prst="rect">
              <a:avLst/>
            </a:prstGeom>
            <a:noFill/>
          </p:spPr>
          <p:txBody>
            <a:bodyPr wrap="square" rtlCol="0">
              <a:spAutoFit/>
            </a:bodyPr>
            <a:p>
              <a:r>
                <a:rPr lang="en-US" sz="1200" b="1" dirty="0" err="1" smtClean="0"/>
                <a:t>Aplikasi</a:t>
              </a:r>
              <a:r>
                <a:rPr lang="en-US" sz="1200" b="1" dirty="0" smtClean="0"/>
                <a:t> </a:t>
              </a:r>
              <a:r>
                <a:rPr lang="en-US" altLang="en-US" sz="1200" b="1" dirty="0" smtClean="0"/>
                <a:t>ATKP</a:t>
              </a:r>
              <a:r>
                <a:rPr lang="en-US" sz="1200" b="1" dirty="0" smtClean="0"/>
                <a:t> </a:t>
              </a:r>
              <a:r>
                <a:rPr lang="en-US" sz="1200" b="1" dirty="0" err="1" smtClean="0"/>
                <a:t>sama</a:t>
              </a:r>
              <a:r>
                <a:rPr lang="en-US" sz="1200" b="1" dirty="0" smtClean="0"/>
                <a:t> </a:t>
              </a:r>
              <a:r>
                <a:rPr lang="en-US" sz="1200" b="1" dirty="0" err="1" smtClean="0"/>
                <a:t>sekali</a:t>
              </a:r>
              <a:r>
                <a:rPr lang="en-US" sz="1200" b="1" dirty="0" smtClean="0"/>
                <a:t> </a:t>
              </a:r>
              <a:r>
                <a:rPr lang="en-US" sz="1200" b="1" u="sng" dirty="0" err="1" smtClean="0"/>
                <a:t>tidak</a:t>
              </a:r>
              <a:r>
                <a:rPr lang="en-US" sz="1200" b="1" u="sng" dirty="0" smtClean="0"/>
                <a:t> </a:t>
              </a:r>
              <a:r>
                <a:rPr lang="en-US" sz="1200" b="1" u="sng" dirty="0" err="1" smtClean="0"/>
                <a:t>terkoneksi</a:t>
              </a:r>
              <a:r>
                <a:rPr lang="en-US" sz="1200" b="1" u="sng" dirty="0" smtClean="0"/>
                <a:t> </a:t>
              </a:r>
              <a:r>
                <a:rPr lang="en-US" sz="1200" b="1" dirty="0" err="1" smtClean="0"/>
                <a:t>dengan</a:t>
              </a:r>
              <a:r>
                <a:rPr lang="en-US" sz="1200" b="1" dirty="0" smtClean="0"/>
                <a:t> SIMDA </a:t>
              </a:r>
              <a:r>
                <a:rPr lang="en-US" sz="1200" b="1" dirty="0" err="1" smtClean="0"/>
                <a:t>Keuangan</a:t>
              </a:r>
              <a:r>
                <a:rPr lang="en-US" sz="1200" b="1" dirty="0" smtClean="0"/>
                <a:t> (</a:t>
              </a:r>
              <a:r>
                <a:rPr lang="en-US" sz="1200" i="1" dirty="0" err="1" smtClean="0"/>
                <a:t>independen</a:t>
              </a:r>
              <a:r>
                <a:rPr lang="en-US" sz="1200" i="1" dirty="0" smtClean="0"/>
                <a:t>)</a:t>
              </a:r>
              <a:endParaRPr lang="id-ID" sz="1200" i="1" dirty="0"/>
            </a:p>
          </p:txBody>
        </p:sp>
        <p:sp>
          <p:nvSpPr>
            <p:cNvPr id="20" name="Equal 19"/>
            <p:cNvSpPr/>
            <p:nvPr/>
          </p:nvSpPr>
          <p:spPr>
            <a:xfrm rot="5400000">
              <a:off x="3923" y="4642"/>
              <a:ext cx="10913" cy="1800"/>
            </a:xfrm>
            <a:prstGeom prst="mathEqual">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id-ID">
                <a:solidFill>
                  <a:schemeClr val="tx1"/>
                </a:solidFil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3" name="Content Placeholder 2"/>
          <p:cNvSpPr/>
          <p:nvPr/>
        </p:nvSpPr>
        <p:spPr>
          <a:xfrm>
            <a:off x="1209675" y="840740"/>
            <a:ext cx="9906000" cy="4427220"/>
          </a:xfrm>
          <a:prstGeom prst="rect">
            <a:avLst/>
          </a:prstGeom>
          <a:noFill/>
          <a:ln>
            <a:noFill/>
          </a:ln>
          <a:effectLst/>
        </p:spPr>
        <p:txBody>
          <a:bodyPr vert="horz" wrap="square" lIns="91440" tIns="45720" rIns="91440" bIns="45720" numCol="1" anchor="t"/>
          <a:lstStyle>
            <a:lvl1pPr marL="408305" indent="-408305" algn="l" defTabSz="1088390">
              <a:spcBef>
                <a:spcPts val="0"/>
              </a:spcBef>
              <a:buFont typeface="Arial" panose="020B0604020202020204" pitchFamily="34" charset="0"/>
              <a:buChar char="•"/>
              <a:defRPr lang="en-US" sz="3800" kern="1">
                <a:solidFill>
                  <a:schemeClr val="tx1"/>
                </a:solidFill>
                <a:latin typeface="Calibri" panose="020F0502020204030204" charset="0"/>
                <a:ea typeface="Calibri" panose="020F0502020204030204" charset="0"/>
                <a:cs typeface="Calibri" panose="020F0502020204030204" charset="0"/>
              </a:defRPr>
            </a:lvl1pPr>
            <a:lvl2pPr marL="884555" indent="-340360" algn="l" defTabSz="1088390">
              <a:spcBef>
                <a:spcPts val="0"/>
              </a:spcBef>
              <a:buFont typeface="Arial" panose="020B0604020202020204" pitchFamily="34" charset="0"/>
              <a:buChar char="–"/>
              <a:defRPr lang="en-US" sz="3300" kern="1">
                <a:solidFill>
                  <a:schemeClr val="tx1"/>
                </a:solidFill>
                <a:latin typeface="Calibri" panose="020F0502020204030204" charset="0"/>
                <a:ea typeface="Calibri" panose="020F0502020204030204" charset="0"/>
                <a:cs typeface="Calibri" panose="020F0502020204030204" charset="0"/>
              </a:defRPr>
            </a:lvl2pPr>
            <a:lvl3pPr marL="1360805" indent="-272415" algn="l" defTabSz="1088390">
              <a:spcBef>
                <a:spcPts val="0"/>
              </a:spcBef>
              <a:buFont typeface="Arial" panose="020B0604020202020204" pitchFamily="34" charset="0"/>
              <a:buChar char="•"/>
              <a:defRPr lang="en-US" sz="2900" kern="1">
                <a:solidFill>
                  <a:schemeClr val="tx1"/>
                </a:solidFill>
                <a:latin typeface="Calibri" panose="020F0502020204030204" charset="0"/>
                <a:ea typeface="Calibri" panose="020F0502020204030204" charset="0"/>
                <a:cs typeface="Calibri" panose="020F0502020204030204" charset="0"/>
              </a:defRPr>
            </a:lvl3pPr>
            <a:lvl4pPr marL="190500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4pPr>
            <a:lvl5pPr marL="244919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5pPr>
            <a:lvl6pPr marL="299339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6pPr>
            <a:lvl7pPr marL="353758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7pPr>
            <a:lvl8pPr marL="4081780"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8pPr>
            <a:lvl9pPr marL="4625975" indent="-272415" algn="l" defTabSz="1088390">
              <a:spcBef>
                <a:spcPts val="0"/>
              </a:spcBef>
              <a:buFont typeface="Arial" panose="020B0604020202020204" pitchFamily="34" charset="0"/>
              <a:buChar char="•"/>
              <a:defRPr lang="en-US" sz="2400" kern="1">
                <a:solidFill>
                  <a:schemeClr val="tx1"/>
                </a:solidFill>
                <a:latin typeface="Calibri" panose="020F0502020204030204" charset="0"/>
                <a:ea typeface="Calibri" panose="020F0502020204030204" charset="0"/>
                <a:cs typeface="Calibri" panose="020F0502020204030204" charset="0"/>
              </a:defRPr>
            </a:lvl9pPr>
          </a:lstStyle>
          <a:p>
            <a:pPr marL="0" indent="0">
              <a:lnSpc>
                <a:spcPct val="150000"/>
              </a:lnSpc>
              <a:buNone/>
            </a:pPr>
            <a:r>
              <a:rPr sz="2000" dirty="0" err="1" smtClean="0">
                <a:sym typeface="+mn-ea"/>
              </a:rPr>
              <a:t>Tidak</a:t>
            </a:r>
            <a:r>
              <a:rPr sz="2000" dirty="0" smtClean="0">
                <a:sym typeface="+mn-ea"/>
              </a:rPr>
              <a:t> </a:t>
            </a:r>
            <a:r>
              <a:rPr sz="2000" dirty="0" err="1" smtClean="0">
                <a:sym typeface="+mn-ea"/>
              </a:rPr>
              <a:t>terkoneksinya</a:t>
            </a:r>
            <a:r>
              <a:rPr sz="2000" dirty="0" smtClean="0">
                <a:sym typeface="+mn-ea"/>
              </a:rPr>
              <a:t> </a:t>
            </a:r>
            <a:r>
              <a:rPr sz="2000" dirty="0" err="1" smtClean="0">
                <a:sym typeface="+mn-ea"/>
              </a:rPr>
              <a:t>aplikasi</a:t>
            </a:r>
            <a:r>
              <a:rPr sz="2000" dirty="0" smtClean="0">
                <a:sym typeface="+mn-ea"/>
              </a:rPr>
              <a:t> </a:t>
            </a:r>
            <a:r>
              <a:rPr lang="en-US" altLang="en-US" sz="2000" dirty="0" smtClean="0">
                <a:sym typeface="+mn-ea"/>
              </a:rPr>
              <a:t>ATKP</a:t>
            </a:r>
            <a:r>
              <a:rPr sz="2000" dirty="0" smtClean="0">
                <a:sym typeface="+mn-ea"/>
              </a:rPr>
              <a:t> Bank</a:t>
            </a:r>
            <a:r>
              <a:rPr sz="2000" dirty="0" err="1" smtClean="0">
                <a:sym typeface="+mn-ea"/>
              </a:rPr>
              <a:t>altim</a:t>
            </a:r>
            <a:r>
              <a:rPr lang="en-US" altLang="en-US" sz="2000" dirty="0" err="1" smtClean="0">
                <a:sym typeface="+mn-ea"/>
              </a:rPr>
              <a:t>tara</a:t>
            </a:r>
            <a:r>
              <a:rPr sz="2000" dirty="0" smtClean="0">
                <a:sym typeface="+mn-ea"/>
              </a:rPr>
              <a:t> </a:t>
            </a:r>
            <a:r>
              <a:rPr sz="2000" dirty="0" err="1" smtClean="0">
                <a:sym typeface="+mn-ea"/>
              </a:rPr>
              <a:t>dengan</a:t>
            </a:r>
            <a:r>
              <a:rPr sz="2000" dirty="0" smtClean="0">
                <a:sym typeface="+mn-ea"/>
              </a:rPr>
              <a:t> SIMDA  </a:t>
            </a:r>
            <a:r>
              <a:rPr sz="2000" dirty="0" err="1" smtClean="0">
                <a:sym typeface="+mn-ea"/>
              </a:rPr>
              <a:t>Keuangan</a:t>
            </a:r>
            <a:r>
              <a:rPr sz="2000" dirty="0" smtClean="0">
                <a:sym typeface="+mn-ea"/>
              </a:rPr>
              <a:t> :</a:t>
            </a:r>
            <a:endParaRPr lang="en-US" sz="2400" dirty="0" smtClean="0">
              <a:sym typeface="+mn-ea"/>
            </a:endParaRPr>
          </a:p>
          <a:p>
            <a:pPr marL="361950" indent="-361950">
              <a:lnSpc>
                <a:spcPct val="150000"/>
              </a:lnSpc>
              <a:buFont typeface="Arial" panose="020B0604020202020204" pitchFamily="34" charset="0"/>
              <a:buChar char="•"/>
            </a:pPr>
            <a:r>
              <a:rPr sz="2000" dirty="0" err="1" smtClean="0">
                <a:sym typeface="+mn-ea"/>
              </a:rPr>
              <a:t>Bendahara</a:t>
            </a:r>
            <a:r>
              <a:rPr sz="2000" dirty="0" smtClean="0">
                <a:sym typeface="+mn-ea"/>
              </a:rPr>
              <a:t> </a:t>
            </a:r>
            <a:r>
              <a:rPr sz="2000" dirty="0" err="1" smtClean="0">
                <a:sym typeface="+mn-ea"/>
              </a:rPr>
              <a:t>harus</a:t>
            </a:r>
            <a:r>
              <a:rPr sz="2000" dirty="0" smtClean="0">
                <a:sym typeface="+mn-ea"/>
              </a:rPr>
              <a:t> </a:t>
            </a:r>
            <a:r>
              <a:rPr sz="2000" dirty="0" err="1" smtClean="0">
                <a:sym typeface="+mn-ea"/>
              </a:rPr>
              <a:t>melakukan</a:t>
            </a:r>
            <a:r>
              <a:rPr sz="2000" dirty="0" smtClean="0">
                <a:sym typeface="+mn-ea"/>
              </a:rPr>
              <a:t> </a:t>
            </a:r>
            <a:r>
              <a:rPr sz="2000" dirty="0" err="1" smtClean="0">
                <a:sym typeface="+mn-ea"/>
              </a:rPr>
              <a:t>proses</a:t>
            </a:r>
            <a:r>
              <a:rPr sz="2000" dirty="0" smtClean="0">
                <a:sym typeface="+mn-ea"/>
              </a:rPr>
              <a:t>  </a:t>
            </a:r>
            <a:r>
              <a:rPr sz="2000" b="1" u="sng" dirty="0" smtClean="0">
                <a:sym typeface="+mn-ea"/>
              </a:rPr>
              <a:t>input data </a:t>
            </a:r>
            <a:r>
              <a:rPr sz="2000" b="1" u="sng" dirty="0" err="1" smtClean="0">
                <a:sym typeface="+mn-ea"/>
              </a:rPr>
              <a:t>secara</a:t>
            </a:r>
            <a:r>
              <a:rPr sz="2000" b="1" u="sng" dirty="0" smtClean="0">
                <a:sym typeface="+mn-ea"/>
              </a:rPr>
              <a:t> manual</a:t>
            </a:r>
            <a:r>
              <a:rPr sz="2000" dirty="0" smtClean="0">
                <a:sym typeface="+mn-ea"/>
              </a:rPr>
              <a:t> </a:t>
            </a:r>
            <a:r>
              <a:rPr sz="2000" dirty="0" err="1" smtClean="0">
                <a:sym typeface="+mn-ea"/>
              </a:rPr>
              <a:t>mengenai</a:t>
            </a:r>
            <a:r>
              <a:rPr sz="2000" dirty="0" smtClean="0">
                <a:sym typeface="+mn-ea"/>
              </a:rPr>
              <a:t> </a:t>
            </a:r>
            <a:r>
              <a:rPr sz="2000" dirty="0" err="1" smtClean="0">
                <a:sym typeface="+mn-ea"/>
              </a:rPr>
              <a:t>uraian</a:t>
            </a:r>
            <a:r>
              <a:rPr sz="2000" dirty="0" smtClean="0">
                <a:sym typeface="+mn-ea"/>
              </a:rPr>
              <a:t> </a:t>
            </a:r>
            <a:r>
              <a:rPr sz="2000" dirty="0" err="1" smtClean="0">
                <a:sym typeface="+mn-ea"/>
              </a:rPr>
              <a:t>bukti</a:t>
            </a:r>
            <a:r>
              <a:rPr sz="2000" dirty="0" smtClean="0">
                <a:sym typeface="+mn-ea"/>
              </a:rPr>
              <a:t> </a:t>
            </a:r>
            <a:r>
              <a:rPr sz="2000" dirty="0" err="1" smtClean="0">
                <a:sym typeface="+mn-ea"/>
              </a:rPr>
              <a:t>pengeluaran</a:t>
            </a:r>
            <a:r>
              <a:rPr sz="2000" dirty="0" smtClean="0">
                <a:sym typeface="+mn-ea"/>
              </a:rPr>
              <a:t> yang </a:t>
            </a:r>
            <a:r>
              <a:rPr sz="2000" dirty="0" err="1" smtClean="0">
                <a:sym typeface="+mn-ea"/>
              </a:rPr>
              <a:t>akan</a:t>
            </a:r>
            <a:r>
              <a:rPr sz="2000" dirty="0" smtClean="0">
                <a:sym typeface="+mn-ea"/>
              </a:rPr>
              <a:t> </a:t>
            </a:r>
            <a:r>
              <a:rPr sz="2000" dirty="0" err="1" smtClean="0">
                <a:sym typeface="+mn-ea"/>
              </a:rPr>
              <a:t>direalisasikan</a:t>
            </a:r>
            <a:r>
              <a:rPr sz="2000" dirty="0" smtClean="0">
                <a:sym typeface="+mn-ea"/>
              </a:rPr>
              <a:t> </a:t>
            </a:r>
            <a:r>
              <a:rPr sz="2000" dirty="0" err="1" smtClean="0">
                <a:sym typeface="+mn-ea"/>
              </a:rPr>
              <a:t>melalui</a:t>
            </a:r>
            <a:r>
              <a:rPr sz="2000" dirty="0" smtClean="0">
                <a:sym typeface="+mn-ea"/>
              </a:rPr>
              <a:t> </a:t>
            </a:r>
            <a:r>
              <a:rPr sz="2000" dirty="0" err="1" smtClean="0">
                <a:sym typeface="+mn-ea"/>
              </a:rPr>
              <a:t>proses</a:t>
            </a:r>
            <a:r>
              <a:rPr sz="2000" dirty="0" smtClean="0">
                <a:sym typeface="+mn-ea"/>
              </a:rPr>
              <a:t>  transfer. </a:t>
            </a:r>
            <a:r>
              <a:rPr sz="2000" dirty="0" err="1" smtClean="0">
                <a:sym typeface="+mn-ea"/>
              </a:rPr>
              <a:t>Aplikasi</a:t>
            </a:r>
            <a:r>
              <a:rPr sz="2000" dirty="0" smtClean="0">
                <a:sym typeface="+mn-ea"/>
              </a:rPr>
              <a:t> </a:t>
            </a:r>
            <a:r>
              <a:rPr sz="2000" dirty="0" err="1" smtClean="0">
                <a:sym typeface="+mn-ea"/>
              </a:rPr>
              <a:t>menyediakan</a:t>
            </a:r>
            <a:r>
              <a:rPr sz="2000" dirty="0" smtClean="0">
                <a:sym typeface="+mn-ea"/>
              </a:rPr>
              <a:t> menu </a:t>
            </a:r>
            <a:r>
              <a:rPr sz="2000" dirty="0" err="1" smtClean="0">
                <a:sym typeface="+mn-ea"/>
              </a:rPr>
              <a:t>untuk</a:t>
            </a:r>
            <a:r>
              <a:rPr sz="2000" dirty="0" smtClean="0">
                <a:sym typeface="+mn-ea"/>
              </a:rPr>
              <a:t> </a:t>
            </a:r>
            <a:r>
              <a:rPr sz="2000" dirty="0" err="1" smtClean="0">
                <a:sym typeface="+mn-ea"/>
              </a:rPr>
              <a:t>impor</a:t>
            </a:r>
            <a:r>
              <a:rPr sz="2000" dirty="0" smtClean="0">
                <a:sym typeface="+mn-ea"/>
              </a:rPr>
              <a:t> data </a:t>
            </a:r>
            <a:r>
              <a:rPr sz="2000" dirty="0" err="1" smtClean="0">
                <a:sym typeface="+mn-ea"/>
              </a:rPr>
              <a:t>dalam</a:t>
            </a:r>
            <a:r>
              <a:rPr sz="2000" dirty="0" smtClean="0">
                <a:sym typeface="+mn-ea"/>
              </a:rPr>
              <a:t> </a:t>
            </a:r>
            <a:r>
              <a:rPr sz="2000" dirty="0" err="1" smtClean="0">
                <a:sym typeface="+mn-ea"/>
              </a:rPr>
              <a:t>bentuk</a:t>
            </a:r>
            <a:r>
              <a:rPr sz="2000" dirty="0" smtClean="0">
                <a:sym typeface="+mn-ea"/>
              </a:rPr>
              <a:t> excel . (</a:t>
            </a:r>
            <a:r>
              <a:rPr sz="2000" dirty="0" err="1" smtClean="0">
                <a:sym typeface="+mn-ea"/>
              </a:rPr>
              <a:t>daftar</a:t>
            </a:r>
            <a:r>
              <a:rPr sz="2000" dirty="0" smtClean="0">
                <a:sym typeface="+mn-ea"/>
              </a:rPr>
              <a:t> transfer </a:t>
            </a:r>
            <a:r>
              <a:rPr sz="2000" dirty="0" err="1" smtClean="0">
                <a:sym typeface="+mn-ea"/>
              </a:rPr>
              <a:t>pembayaran</a:t>
            </a:r>
            <a:r>
              <a:rPr sz="2000" dirty="0" smtClean="0">
                <a:sym typeface="+mn-ea"/>
              </a:rPr>
              <a:t> yang </a:t>
            </a:r>
            <a:r>
              <a:rPr sz="2000" dirty="0" err="1" smtClean="0">
                <a:sym typeface="+mn-ea"/>
              </a:rPr>
              <a:t>akan</a:t>
            </a:r>
            <a:r>
              <a:rPr sz="2000" dirty="0" smtClean="0">
                <a:sym typeface="+mn-ea"/>
              </a:rPr>
              <a:t> </a:t>
            </a:r>
            <a:r>
              <a:rPr sz="2000" dirty="0" err="1" smtClean="0">
                <a:sym typeface="+mn-ea"/>
              </a:rPr>
              <a:t>dilakukan</a:t>
            </a:r>
            <a:r>
              <a:rPr sz="2000" dirty="0" smtClean="0">
                <a:sym typeface="+mn-ea"/>
              </a:rPr>
              <a:t>)</a:t>
            </a:r>
            <a:endParaRPr lang="en-US" sz="2400" dirty="0" smtClean="0">
              <a:sym typeface="+mn-ea"/>
            </a:endParaRPr>
          </a:p>
          <a:p>
            <a:pPr marL="361950" indent="-361950">
              <a:lnSpc>
                <a:spcPct val="150000"/>
              </a:lnSpc>
              <a:buFont typeface="Arial" panose="020B0604020202020204" pitchFamily="34" charset="0"/>
              <a:buChar char="•"/>
            </a:pPr>
            <a:r>
              <a:rPr sz="2000" dirty="0" err="1" smtClean="0">
                <a:sym typeface="+mn-ea"/>
              </a:rPr>
              <a:t>Pada</a:t>
            </a:r>
            <a:r>
              <a:rPr sz="2000" dirty="0" smtClean="0">
                <a:sym typeface="+mn-ea"/>
              </a:rPr>
              <a:t> </a:t>
            </a:r>
            <a:r>
              <a:rPr sz="2000" dirty="0" err="1" smtClean="0">
                <a:sym typeface="+mn-ea"/>
              </a:rPr>
              <a:t>prakteknya</a:t>
            </a:r>
            <a:r>
              <a:rPr sz="2000" dirty="0" smtClean="0">
                <a:sym typeface="+mn-ea"/>
              </a:rPr>
              <a:t>, </a:t>
            </a:r>
            <a:r>
              <a:rPr sz="2000" dirty="0" err="1" smtClean="0">
                <a:sym typeface="+mn-ea"/>
              </a:rPr>
              <a:t>akan</a:t>
            </a:r>
            <a:r>
              <a:rPr sz="2000" dirty="0" smtClean="0">
                <a:sym typeface="+mn-ea"/>
              </a:rPr>
              <a:t> </a:t>
            </a:r>
            <a:r>
              <a:rPr sz="2000" dirty="0" err="1" smtClean="0">
                <a:sym typeface="+mn-ea"/>
              </a:rPr>
              <a:t>berisiko</a:t>
            </a:r>
            <a:r>
              <a:rPr sz="2000" dirty="0" smtClean="0">
                <a:sym typeface="+mn-ea"/>
              </a:rPr>
              <a:t> </a:t>
            </a:r>
            <a:r>
              <a:rPr sz="2000" dirty="0" err="1" smtClean="0">
                <a:sym typeface="+mn-ea"/>
              </a:rPr>
              <a:t>terjadinya</a:t>
            </a:r>
            <a:r>
              <a:rPr sz="2000" dirty="0" smtClean="0">
                <a:sym typeface="+mn-ea"/>
              </a:rPr>
              <a:t> </a:t>
            </a:r>
            <a:r>
              <a:rPr sz="2000" b="1" u="sng" dirty="0" err="1" smtClean="0">
                <a:sym typeface="+mn-ea"/>
              </a:rPr>
              <a:t>proses</a:t>
            </a:r>
            <a:r>
              <a:rPr sz="2000" b="1" u="sng" dirty="0" smtClean="0">
                <a:sym typeface="+mn-ea"/>
              </a:rPr>
              <a:t> transfer </a:t>
            </a:r>
            <a:r>
              <a:rPr sz="2000" b="1" u="sng" dirty="0" err="1" smtClean="0">
                <a:sym typeface="+mn-ea"/>
              </a:rPr>
              <a:t>dilakukan</a:t>
            </a:r>
            <a:r>
              <a:rPr sz="2000" b="1" u="sng" dirty="0" smtClean="0">
                <a:sym typeface="+mn-ea"/>
              </a:rPr>
              <a:t> </a:t>
            </a:r>
            <a:r>
              <a:rPr sz="2000" b="1" u="sng" dirty="0" err="1" smtClean="0">
                <a:sym typeface="+mn-ea"/>
              </a:rPr>
              <a:t>mendahului</a:t>
            </a:r>
            <a:r>
              <a:rPr sz="2000" b="1" u="sng" dirty="0" smtClean="0">
                <a:sym typeface="+mn-ea"/>
              </a:rPr>
              <a:t> </a:t>
            </a:r>
            <a:r>
              <a:rPr sz="2000" b="1" u="sng" dirty="0" err="1" smtClean="0">
                <a:sym typeface="+mn-ea"/>
              </a:rPr>
              <a:t>proses</a:t>
            </a:r>
            <a:r>
              <a:rPr sz="2000" b="1" u="sng" dirty="0" smtClean="0">
                <a:sym typeface="+mn-ea"/>
              </a:rPr>
              <a:t> data entry </a:t>
            </a:r>
            <a:r>
              <a:rPr sz="2000" b="1" u="sng" dirty="0" err="1" smtClean="0">
                <a:sym typeface="+mn-ea"/>
              </a:rPr>
              <a:t>pada</a:t>
            </a:r>
            <a:r>
              <a:rPr sz="2000" b="1" u="sng" dirty="0" smtClean="0">
                <a:sym typeface="+mn-ea"/>
              </a:rPr>
              <a:t> </a:t>
            </a:r>
            <a:r>
              <a:rPr sz="2000" b="1" u="sng" dirty="0" err="1" smtClean="0">
                <a:sym typeface="+mn-ea"/>
              </a:rPr>
              <a:t>aplikasi</a:t>
            </a:r>
            <a:r>
              <a:rPr sz="2000" b="1" u="sng" dirty="0" smtClean="0">
                <a:sym typeface="+mn-ea"/>
              </a:rPr>
              <a:t> SIMDA </a:t>
            </a:r>
            <a:r>
              <a:rPr sz="2000" b="1" u="sng" dirty="0" err="1" smtClean="0">
                <a:sym typeface="+mn-ea"/>
              </a:rPr>
              <a:t>Keuangan</a:t>
            </a:r>
            <a:r>
              <a:rPr sz="2000" dirty="0" smtClean="0">
                <a:sym typeface="+mn-ea"/>
              </a:rPr>
              <a:t>. </a:t>
            </a:r>
            <a:r>
              <a:rPr sz="2000" dirty="0" err="1" smtClean="0">
                <a:sym typeface="+mn-ea"/>
              </a:rPr>
              <a:t>Jika</a:t>
            </a:r>
            <a:r>
              <a:rPr sz="2000" dirty="0" smtClean="0">
                <a:sym typeface="+mn-ea"/>
              </a:rPr>
              <a:t> </a:t>
            </a:r>
            <a:r>
              <a:rPr sz="2000" dirty="0" err="1" smtClean="0">
                <a:sym typeface="+mn-ea"/>
              </a:rPr>
              <a:t>hal</a:t>
            </a:r>
            <a:r>
              <a:rPr sz="2000" dirty="0" smtClean="0">
                <a:sym typeface="+mn-ea"/>
              </a:rPr>
              <a:t> </a:t>
            </a:r>
            <a:r>
              <a:rPr sz="2000" dirty="0" err="1" smtClean="0">
                <a:sym typeface="+mn-ea"/>
              </a:rPr>
              <a:t>ini</a:t>
            </a:r>
            <a:r>
              <a:rPr sz="2000" dirty="0" smtClean="0">
                <a:sym typeface="+mn-ea"/>
              </a:rPr>
              <a:t>  </a:t>
            </a:r>
            <a:r>
              <a:rPr sz="2000" dirty="0" err="1" smtClean="0">
                <a:sym typeface="+mn-ea"/>
              </a:rPr>
              <a:t>dilakukan</a:t>
            </a:r>
            <a:r>
              <a:rPr sz="2000" dirty="0" smtClean="0">
                <a:sym typeface="+mn-ea"/>
              </a:rPr>
              <a:t>, </a:t>
            </a:r>
            <a:r>
              <a:rPr sz="2000" dirty="0" err="1" smtClean="0">
                <a:sym typeface="+mn-ea"/>
              </a:rPr>
              <a:t>maka</a:t>
            </a:r>
            <a:r>
              <a:rPr sz="2000" dirty="0" smtClean="0">
                <a:sym typeface="+mn-ea"/>
              </a:rPr>
              <a:t>  </a:t>
            </a:r>
            <a:r>
              <a:rPr sz="2000" dirty="0" err="1" smtClean="0">
                <a:sym typeface="+mn-ea"/>
              </a:rPr>
              <a:t>akan</a:t>
            </a:r>
            <a:r>
              <a:rPr sz="2000" dirty="0" smtClean="0">
                <a:sym typeface="+mn-ea"/>
              </a:rPr>
              <a:t> </a:t>
            </a:r>
            <a:r>
              <a:rPr sz="2000" dirty="0" err="1" smtClean="0">
                <a:sym typeface="+mn-ea"/>
              </a:rPr>
              <a:t>sangat</a:t>
            </a:r>
            <a:r>
              <a:rPr sz="2000" dirty="0" smtClean="0">
                <a:sym typeface="+mn-ea"/>
              </a:rPr>
              <a:t> </a:t>
            </a:r>
            <a:r>
              <a:rPr sz="2000" dirty="0" err="1" smtClean="0">
                <a:sym typeface="+mn-ea"/>
              </a:rPr>
              <a:t>rentan</a:t>
            </a:r>
            <a:r>
              <a:rPr sz="2000" dirty="0" smtClean="0">
                <a:sym typeface="+mn-ea"/>
              </a:rPr>
              <a:t> </a:t>
            </a:r>
            <a:r>
              <a:rPr sz="2000" dirty="0" err="1" smtClean="0">
                <a:sym typeface="+mn-ea"/>
              </a:rPr>
              <a:t>untuk</a:t>
            </a:r>
            <a:r>
              <a:rPr sz="2000" dirty="0" smtClean="0">
                <a:sym typeface="+mn-ea"/>
              </a:rPr>
              <a:t> </a:t>
            </a:r>
            <a:r>
              <a:rPr sz="2000" dirty="0" err="1" smtClean="0">
                <a:sym typeface="+mn-ea"/>
              </a:rPr>
              <a:t>terjadinya</a:t>
            </a:r>
            <a:r>
              <a:rPr sz="2000" dirty="0" smtClean="0">
                <a:sym typeface="+mn-ea"/>
              </a:rPr>
              <a:t> </a:t>
            </a:r>
            <a:r>
              <a:rPr sz="2000" dirty="0" err="1" smtClean="0">
                <a:sym typeface="+mn-ea"/>
              </a:rPr>
              <a:t>realisasi</a:t>
            </a:r>
            <a:r>
              <a:rPr sz="2000" dirty="0" smtClean="0">
                <a:sym typeface="+mn-ea"/>
              </a:rPr>
              <a:t> </a:t>
            </a:r>
            <a:r>
              <a:rPr sz="2000" dirty="0" err="1" smtClean="0">
                <a:sym typeface="+mn-ea"/>
              </a:rPr>
              <a:t>pembayaran</a:t>
            </a:r>
            <a:r>
              <a:rPr sz="2000" dirty="0" smtClean="0">
                <a:sym typeface="+mn-ea"/>
              </a:rPr>
              <a:t>, </a:t>
            </a:r>
            <a:r>
              <a:rPr sz="2000" dirty="0" err="1" smtClean="0">
                <a:sym typeface="+mn-ea"/>
              </a:rPr>
              <a:t>sementara</a:t>
            </a:r>
            <a:r>
              <a:rPr sz="2000" dirty="0" smtClean="0">
                <a:sym typeface="+mn-ea"/>
              </a:rPr>
              <a:t> </a:t>
            </a:r>
            <a:r>
              <a:rPr sz="2000" dirty="0" err="1" smtClean="0">
                <a:sym typeface="+mn-ea"/>
              </a:rPr>
              <a:t>anggarannya</a:t>
            </a:r>
            <a:r>
              <a:rPr sz="2000" dirty="0" smtClean="0">
                <a:sym typeface="+mn-ea"/>
              </a:rPr>
              <a:t> </a:t>
            </a:r>
            <a:r>
              <a:rPr sz="2000" dirty="0" err="1" smtClean="0">
                <a:sym typeface="+mn-ea"/>
              </a:rPr>
              <a:t>tidak</a:t>
            </a:r>
            <a:r>
              <a:rPr sz="2000" dirty="0" smtClean="0">
                <a:sym typeface="+mn-ea"/>
              </a:rPr>
              <a:t> </a:t>
            </a:r>
            <a:r>
              <a:rPr sz="2000" dirty="0" err="1" smtClean="0">
                <a:sym typeface="+mn-ea"/>
              </a:rPr>
              <a:t>tersedia</a:t>
            </a:r>
            <a:r>
              <a:rPr sz="2000" dirty="0" smtClean="0">
                <a:sym typeface="+mn-ea"/>
              </a:rPr>
              <a:t>  </a:t>
            </a:r>
            <a:r>
              <a:rPr sz="2000" dirty="0" err="1" smtClean="0">
                <a:sym typeface="+mn-ea"/>
              </a:rPr>
              <a:t>atau</a:t>
            </a:r>
            <a:r>
              <a:rPr sz="2000" dirty="0" smtClean="0">
                <a:sym typeface="+mn-ea"/>
              </a:rPr>
              <a:t> </a:t>
            </a:r>
            <a:r>
              <a:rPr sz="2000" dirty="0" err="1" smtClean="0">
                <a:sym typeface="+mn-ea"/>
              </a:rPr>
              <a:t>tidak</a:t>
            </a:r>
            <a:r>
              <a:rPr sz="2000" dirty="0" smtClean="0">
                <a:sym typeface="+mn-ea"/>
              </a:rPr>
              <a:t> </a:t>
            </a:r>
            <a:r>
              <a:rPr sz="2000" dirty="0" err="1" smtClean="0">
                <a:sym typeface="+mn-ea"/>
              </a:rPr>
              <a:t>cukup</a:t>
            </a:r>
            <a:r>
              <a:rPr sz="2000" dirty="0" smtClean="0">
                <a:sym typeface="+mn-ea"/>
              </a:rPr>
              <a:t> </a:t>
            </a:r>
            <a:r>
              <a:rPr sz="2000" dirty="0" err="1" smtClean="0">
                <a:sym typeface="+mn-ea"/>
              </a:rPr>
              <a:t>tersedia</a:t>
            </a:r>
            <a:r>
              <a:rPr sz="2000" dirty="0" smtClean="0">
                <a:sym typeface="+mn-ea"/>
              </a:rPr>
              <a:t>.</a:t>
            </a:r>
            <a:endParaRPr lang="en-US" sz="2400" dirty="0" smtClean="0">
              <a:sym typeface="+mn-ea"/>
            </a:endParaRPr>
          </a:p>
          <a:p>
            <a:pPr marL="361950" indent="-361950">
              <a:lnSpc>
                <a:spcPct val="150000"/>
              </a:lnSpc>
              <a:buFont typeface="Arial" panose="020B0604020202020204" pitchFamily="34" charset="0"/>
              <a:buChar char="•"/>
            </a:pPr>
            <a:r>
              <a:rPr sz="2000" dirty="0" err="1" smtClean="0">
                <a:sym typeface="+mn-ea"/>
              </a:rPr>
              <a:t>Untuk</a:t>
            </a:r>
            <a:r>
              <a:rPr sz="2000" dirty="0" smtClean="0">
                <a:sym typeface="+mn-ea"/>
              </a:rPr>
              <a:t> </a:t>
            </a:r>
            <a:r>
              <a:rPr sz="2000" dirty="0" err="1" smtClean="0">
                <a:sym typeface="+mn-ea"/>
              </a:rPr>
              <a:t>itu</a:t>
            </a:r>
            <a:r>
              <a:rPr sz="2000" dirty="0" smtClean="0">
                <a:sym typeface="+mn-ea"/>
              </a:rPr>
              <a:t> </a:t>
            </a:r>
            <a:r>
              <a:rPr sz="2000" dirty="0" err="1" smtClean="0">
                <a:sym typeface="+mn-ea"/>
              </a:rPr>
              <a:t>perlu</a:t>
            </a:r>
            <a:r>
              <a:rPr sz="2000" dirty="0" smtClean="0">
                <a:sym typeface="+mn-ea"/>
              </a:rPr>
              <a:t> </a:t>
            </a:r>
            <a:r>
              <a:rPr sz="2000" dirty="0" err="1" smtClean="0">
                <a:sym typeface="+mn-ea"/>
              </a:rPr>
              <a:t>ditekankan</a:t>
            </a:r>
            <a:r>
              <a:rPr sz="2000" dirty="0" smtClean="0">
                <a:sym typeface="+mn-ea"/>
              </a:rPr>
              <a:t> </a:t>
            </a:r>
            <a:r>
              <a:rPr sz="2000" dirty="0" err="1" smtClean="0">
                <a:sym typeface="+mn-ea"/>
              </a:rPr>
              <a:t>kepada</a:t>
            </a:r>
            <a:r>
              <a:rPr sz="2000" dirty="0" smtClean="0">
                <a:sym typeface="+mn-ea"/>
              </a:rPr>
              <a:t> </a:t>
            </a:r>
            <a:r>
              <a:rPr sz="2000" dirty="0" err="1" smtClean="0">
                <a:sym typeface="+mn-ea"/>
              </a:rPr>
              <a:t>bendaha</a:t>
            </a:r>
            <a:r>
              <a:rPr lang="en-US" altLang="en-US" sz="2000" dirty="0" err="1" smtClean="0">
                <a:sym typeface="+mn-ea"/>
              </a:rPr>
              <a:t>r</a:t>
            </a:r>
            <a:r>
              <a:rPr sz="2000" dirty="0" err="1" smtClean="0">
                <a:sym typeface="+mn-ea"/>
              </a:rPr>
              <a:t>a</a:t>
            </a:r>
            <a:r>
              <a:rPr sz="2000" dirty="0" smtClean="0">
                <a:sym typeface="+mn-ea"/>
              </a:rPr>
              <a:t> </a:t>
            </a:r>
            <a:r>
              <a:rPr sz="2000" dirty="0" err="1" smtClean="0">
                <a:sym typeface="+mn-ea"/>
              </a:rPr>
              <a:t>pengeluaran</a:t>
            </a:r>
            <a:r>
              <a:rPr sz="2000" dirty="0" smtClean="0">
                <a:sym typeface="+mn-ea"/>
              </a:rPr>
              <a:t> </a:t>
            </a:r>
            <a:r>
              <a:rPr sz="2000" dirty="0" err="1" smtClean="0">
                <a:sym typeface="+mn-ea"/>
              </a:rPr>
              <a:t>bahwa</a:t>
            </a:r>
            <a:r>
              <a:rPr sz="2000" dirty="0" smtClean="0">
                <a:sym typeface="+mn-ea"/>
              </a:rPr>
              <a:t> </a:t>
            </a:r>
            <a:r>
              <a:rPr sz="2000" b="1" u="sng" dirty="0" err="1" smtClean="0">
                <a:sym typeface="+mn-ea"/>
              </a:rPr>
              <a:t>proses</a:t>
            </a:r>
            <a:r>
              <a:rPr sz="2000" b="1" u="sng" dirty="0" smtClean="0">
                <a:sym typeface="+mn-ea"/>
              </a:rPr>
              <a:t> </a:t>
            </a:r>
            <a:r>
              <a:rPr sz="2000" b="1" u="sng" dirty="0" err="1" smtClean="0">
                <a:sym typeface="+mn-ea"/>
              </a:rPr>
              <a:t>di</a:t>
            </a:r>
            <a:r>
              <a:rPr sz="2000" b="1" u="sng" dirty="0" smtClean="0">
                <a:sym typeface="+mn-ea"/>
              </a:rPr>
              <a:t> </a:t>
            </a:r>
            <a:r>
              <a:rPr lang="en-US" altLang="en-US" sz="2000" b="1" u="sng" dirty="0" smtClean="0">
                <a:sym typeface="+mn-ea"/>
              </a:rPr>
              <a:t>ATKP</a:t>
            </a:r>
            <a:r>
              <a:rPr sz="2000" b="1" u="sng" dirty="0" smtClean="0">
                <a:sym typeface="+mn-ea"/>
              </a:rPr>
              <a:t> </a:t>
            </a:r>
            <a:r>
              <a:rPr sz="2000" b="1" u="sng" dirty="0" err="1" smtClean="0">
                <a:sym typeface="+mn-ea"/>
              </a:rPr>
              <a:t>baru</a:t>
            </a:r>
            <a:r>
              <a:rPr sz="2000" b="1" u="sng" dirty="0" smtClean="0">
                <a:sym typeface="+mn-ea"/>
              </a:rPr>
              <a:t> </a:t>
            </a:r>
            <a:r>
              <a:rPr sz="2000" b="1" u="sng" dirty="0" err="1" smtClean="0">
                <a:sym typeface="+mn-ea"/>
              </a:rPr>
              <a:t>boleh</a:t>
            </a:r>
            <a:r>
              <a:rPr sz="2000" b="1" u="sng" dirty="0" smtClean="0">
                <a:sym typeface="+mn-ea"/>
              </a:rPr>
              <a:t> </a:t>
            </a:r>
            <a:r>
              <a:rPr sz="2000" b="1" u="sng" dirty="0" err="1" smtClean="0">
                <a:sym typeface="+mn-ea"/>
              </a:rPr>
              <a:t>dilakukan</a:t>
            </a:r>
            <a:r>
              <a:rPr sz="2000" b="1" u="sng" dirty="0" smtClean="0">
                <a:sym typeface="+mn-ea"/>
              </a:rPr>
              <a:t> </a:t>
            </a:r>
            <a:r>
              <a:rPr sz="2000" b="1" u="sng" dirty="0" err="1" smtClean="0">
                <a:sym typeface="+mn-ea"/>
              </a:rPr>
              <a:t>setelah</a:t>
            </a:r>
            <a:r>
              <a:rPr sz="2000" b="1" u="sng" dirty="0" smtClean="0">
                <a:sym typeface="+mn-ea"/>
              </a:rPr>
              <a:t> </a:t>
            </a:r>
            <a:r>
              <a:rPr sz="2000" b="1" u="sng" dirty="0" err="1" smtClean="0">
                <a:sym typeface="+mn-ea"/>
              </a:rPr>
              <a:t>bukti</a:t>
            </a:r>
            <a:r>
              <a:rPr sz="2000" b="1" u="sng" dirty="0" smtClean="0">
                <a:sym typeface="+mn-ea"/>
              </a:rPr>
              <a:t> </a:t>
            </a:r>
            <a:r>
              <a:rPr sz="2000" b="1" u="sng" dirty="0" err="1" smtClean="0">
                <a:sym typeface="+mn-ea"/>
              </a:rPr>
              <a:t>pengeluaran</a:t>
            </a:r>
            <a:r>
              <a:rPr sz="2000" b="1" u="sng" dirty="0" smtClean="0">
                <a:sym typeface="+mn-ea"/>
              </a:rPr>
              <a:t> </a:t>
            </a:r>
            <a:r>
              <a:rPr sz="2000" b="1" u="sng" dirty="0" err="1" smtClean="0">
                <a:sym typeface="+mn-ea"/>
              </a:rPr>
              <a:t>dientry</a:t>
            </a:r>
            <a:r>
              <a:rPr sz="2000" b="1" u="sng" dirty="0" smtClean="0">
                <a:sym typeface="+mn-ea"/>
              </a:rPr>
              <a:t> </a:t>
            </a:r>
            <a:r>
              <a:rPr sz="2000" b="1" u="sng" dirty="0" err="1" smtClean="0">
                <a:sym typeface="+mn-ea"/>
              </a:rPr>
              <a:t>ke</a:t>
            </a:r>
            <a:r>
              <a:rPr sz="2000" b="1" u="sng" dirty="0" smtClean="0">
                <a:sym typeface="+mn-ea"/>
              </a:rPr>
              <a:t> </a:t>
            </a:r>
            <a:r>
              <a:rPr sz="2000" b="1" u="sng" dirty="0" err="1" smtClean="0">
                <a:sym typeface="+mn-ea"/>
              </a:rPr>
              <a:t>dalam</a:t>
            </a:r>
            <a:r>
              <a:rPr sz="2000" b="1" u="sng" dirty="0" smtClean="0">
                <a:sym typeface="+mn-ea"/>
              </a:rPr>
              <a:t> </a:t>
            </a:r>
            <a:r>
              <a:rPr sz="2000" b="1" u="sng" dirty="0" err="1" smtClean="0">
                <a:sym typeface="+mn-ea"/>
              </a:rPr>
              <a:t>aplikasi</a:t>
            </a:r>
            <a:r>
              <a:rPr sz="2000" b="1" u="sng" dirty="0" smtClean="0">
                <a:sym typeface="+mn-ea"/>
              </a:rPr>
              <a:t> SIMDA </a:t>
            </a:r>
            <a:r>
              <a:rPr sz="2000" b="1" u="sng" dirty="0" err="1" smtClean="0">
                <a:sym typeface="+mn-ea"/>
              </a:rPr>
              <a:t>Keuangan</a:t>
            </a:r>
            <a:r>
              <a:rPr sz="2000" dirty="0" smtClean="0">
                <a:sym typeface="+mn-ea"/>
              </a:rPr>
              <a:t> </a:t>
            </a:r>
            <a:r>
              <a:rPr sz="2000" dirty="0" err="1" smtClean="0">
                <a:sym typeface="+mn-ea"/>
              </a:rPr>
              <a:t>dan</a:t>
            </a:r>
            <a:r>
              <a:rPr sz="2000" dirty="0" smtClean="0">
                <a:sym typeface="+mn-ea"/>
              </a:rPr>
              <a:t> </a:t>
            </a:r>
            <a:r>
              <a:rPr sz="2000" dirty="0" err="1" smtClean="0">
                <a:sym typeface="+mn-ea"/>
              </a:rPr>
              <a:t>dicetak</a:t>
            </a:r>
            <a:r>
              <a:rPr sz="2000" dirty="0" smtClean="0">
                <a:sym typeface="+mn-ea"/>
              </a:rPr>
              <a:t>, </a:t>
            </a:r>
            <a:r>
              <a:rPr sz="2000" dirty="0" err="1" smtClean="0">
                <a:sym typeface="+mn-ea"/>
              </a:rPr>
              <a:t>serta</a:t>
            </a:r>
            <a:r>
              <a:rPr sz="2000" dirty="0" smtClean="0">
                <a:sym typeface="+mn-ea"/>
              </a:rPr>
              <a:t> </a:t>
            </a:r>
            <a:r>
              <a:rPr sz="2000" b="1" u="sng" dirty="0" err="1" smtClean="0">
                <a:sym typeface="+mn-ea"/>
              </a:rPr>
              <a:t>ditanda</a:t>
            </a:r>
            <a:r>
              <a:rPr sz="2000" b="1" u="sng" dirty="0" smtClean="0">
                <a:sym typeface="+mn-ea"/>
              </a:rPr>
              <a:t> </a:t>
            </a:r>
            <a:r>
              <a:rPr sz="2000" b="1" u="sng" dirty="0" err="1" smtClean="0">
                <a:sym typeface="+mn-ea"/>
              </a:rPr>
              <a:t>tangani</a:t>
            </a:r>
            <a:r>
              <a:rPr sz="2000" b="1" u="sng" dirty="0" smtClean="0">
                <a:sym typeface="+mn-ea"/>
              </a:rPr>
              <a:t> </a:t>
            </a:r>
            <a:r>
              <a:rPr sz="2000" b="1" u="sng" dirty="0" err="1" smtClean="0">
                <a:sym typeface="+mn-ea"/>
              </a:rPr>
              <a:t>oleh</a:t>
            </a:r>
            <a:r>
              <a:rPr sz="2000" b="1" u="sng" dirty="0" smtClean="0">
                <a:sym typeface="+mn-ea"/>
              </a:rPr>
              <a:t> </a:t>
            </a:r>
            <a:r>
              <a:rPr sz="2000" b="1" u="sng" dirty="0" err="1" smtClean="0">
                <a:sym typeface="+mn-ea"/>
              </a:rPr>
              <a:t>pejabat</a:t>
            </a:r>
            <a:r>
              <a:rPr sz="2000" b="1" u="sng" dirty="0" smtClean="0">
                <a:sym typeface="+mn-ea"/>
              </a:rPr>
              <a:t> yang </a:t>
            </a:r>
            <a:r>
              <a:rPr sz="2000" b="1" u="sng" dirty="0" err="1" smtClean="0">
                <a:sym typeface="+mn-ea"/>
              </a:rPr>
              <a:t>berwenang</a:t>
            </a:r>
            <a:r>
              <a:rPr sz="2000" b="1" u="sng" dirty="0" smtClean="0">
                <a:sym typeface="+mn-ea"/>
              </a:rPr>
              <a:t>.</a:t>
            </a:r>
            <a:endParaRPr sz="2000" b="1" u="sng" noProof="1" dirty="0" smtClean="0">
              <a:sym typeface="+mn-ea"/>
            </a:endParaRPr>
          </a:p>
        </p:txBody>
      </p:sp>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Hal-Hal yang perlu diperhatikan</a:t>
            </a:r>
            <a:endParaRPr lang="x-none" altLang="en-US" sz="2800" b="1" kern="1200" noProof="1" smtClean="0">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en-US" altLang="x-none" sz="2800" b="1" kern="1200" noProof="1" smtClean="0">
                <a:latin typeface="+mj-lt"/>
                <a:ea typeface="+mj-ea"/>
                <a:cs typeface="+mj-cs"/>
              </a:rPr>
              <a:t>ATKP</a:t>
            </a:r>
            <a:r>
              <a:rPr lang="x-none" altLang="en-US" sz="2800" b="1" kern="1200" noProof="1" smtClean="0">
                <a:latin typeface="+mj-lt"/>
                <a:ea typeface="+mj-ea"/>
                <a:cs typeface="+mj-cs"/>
              </a:rPr>
              <a:t> Terintegrasi dengan Simda</a:t>
            </a:r>
            <a:endParaRPr lang="x-none" altLang="en-US" sz="2800" b="1" kern="1200" noProof="1" smtClean="0">
              <a:latin typeface="+mj-lt"/>
              <a:ea typeface="+mj-ea"/>
              <a:cs typeface="+mj-cs"/>
            </a:endParaRPr>
          </a:p>
        </p:txBody>
      </p:sp>
      <p:sp>
        <p:nvSpPr>
          <p:cNvPr id="5" name="Can 4"/>
          <p:cNvSpPr/>
          <p:nvPr/>
        </p:nvSpPr>
        <p:spPr>
          <a:xfrm>
            <a:off x="2364079" y="3426464"/>
            <a:ext cx="2643206" cy="1071570"/>
          </a:xfrm>
          <a:prstGeom prst="can">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Arial" panose="020B0604020202020204" pitchFamily="34" charset="0"/>
              </a:rPr>
              <a:t>Database</a:t>
            </a:r>
            <a:endParaRPr lang="en-US" sz="2000" b="1" dirty="0" smtClean="0">
              <a:solidFill>
                <a:schemeClr val="tx1"/>
              </a:solidFill>
              <a:latin typeface="Arial" panose="020B0604020202020204" pitchFamily="34" charset="0"/>
            </a:endParaRPr>
          </a:p>
          <a:p>
            <a:pPr algn="ctr"/>
            <a:r>
              <a:rPr lang="en-US" sz="2000" b="1" dirty="0" smtClean="0">
                <a:solidFill>
                  <a:schemeClr val="tx1"/>
                </a:solidFill>
                <a:latin typeface="Arial" panose="020B0604020202020204" pitchFamily="34" charset="0"/>
              </a:rPr>
              <a:t>SIMDA </a:t>
            </a:r>
            <a:r>
              <a:rPr lang="en-US" sz="2000" b="1" dirty="0" err="1" smtClean="0">
                <a:solidFill>
                  <a:schemeClr val="tx1"/>
                </a:solidFill>
                <a:latin typeface="Arial" panose="020B0604020202020204" pitchFamily="34" charset="0"/>
              </a:rPr>
              <a:t>Keuangan</a:t>
            </a:r>
            <a:endParaRPr lang="id-ID" sz="2000" b="1" dirty="0">
              <a:solidFill>
                <a:schemeClr val="tx1"/>
              </a:solidFill>
              <a:latin typeface="Arial" panose="020B0604020202020204" pitchFamily="34" charset="0"/>
            </a:endParaRPr>
          </a:p>
        </p:txBody>
      </p:sp>
      <p:sp>
        <p:nvSpPr>
          <p:cNvPr id="10" name="Rectangle 9"/>
          <p:cNvSpPr/>
          <p:nvPr/>
        </p:nvSpPr>
        <p:spPr>
          <a:xfrm>
            <a:off x="1935451" y="1211886"/>
            <a:ext cx="3500462" cy="4572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6721797" y="1211886"/>
            <a:ext cx="3500462" cy="4572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lowchart: Preparation 18"/>
          <p:cNvSpPr/>
          <p:nvPr/>
        </p:nvSpPr>
        <p:spPr>
          <a:xfrm>
            <a:off x="2506955" y="1711952"/>
            <a:ext cx="2500330" cy="1285884"/>
          </a:xfrm>
          <a:prstGeom prst="flowChartPreparation">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SIMDA </a:t>
            </a:r>
            <a:r>
              <a:rPr lang="en-US" sz="2000" b="1" dirty="0" err="1" smtClean="0">
                <a:solidFill>
                  <a:schemeClr val="tx1"/>
                </a:solidFill>
              </a:rPr>
              <a:t>Keuangan</a:t>
            </a:r>
            <a:endParaRPr lang="id-ID" sz="2000" b="1" dirty="0">
              <a:solidFill>
                <a:schemeClr val="tx1"/>
              </a:solidFill>
            </a:endParaRPr>
          </a:p>
        </p:txBody>
      </p:sp>
      <p:sp>
        <p:nvSpPr>
          <p:cNvPr id="22" name="TextBox 21"/>
          <p:cNvSpPr txBox="1"/>
          <p:nvPr/>
        </p:nvSpPr>
        <p:spPr>
          <a:xfrm>
            <a:off x="6936111" y="3712216"/>
            <a:ext cx="3143272" cy="829945"/>
          </a:xfrm>
          <a:prstGeom prst="rect">
            <a:avLst/>
          </a:prstGeom>
          <a:noFill/>
        </p:spPr>
        <p:txBody>
          <a:bodyPr wrap="square" rtlCol="0">
            <a:spAutoFit/>
          </a:bodyPr>
          <a:lstStyle/>
          <a:p>
            <a:r>
              <a:rPr lang="en-US" sz="1200" dirty="0" err="1" smtClean="0"/>
              <a:t>Pada</a:t>
            </a:r>
            <a:r>
              <a:rPr lang="en-US" sz="1200" dirty="0" smtClean="0"/>
              <a:t> </a:t>
            </a:r>
            <a:r>
              <a:rPr lang="en-US" sz="1200" dirty="0" err="1" smtClean="0"/>
              <a:t>aplikasi</a:t>
            </a:r>
            <a:r>
              <a:rPr lang="en-US" sz="1200" dirty="0" smtClean="0"/>
              <a:t> </a:t>
            </a:r>
            <a:r>
              <a:rPr lang="en-US" altLang="en-US" sz="1200" dirty="0" smtClean="0"/>
              <a:t>ATKP</a:t>
            </a:r>
            <a:r>
              <a:rPr lang="en-US" sz="1200" dirty="0" smtClean="0"/>
              <a:t> </a:t>
            </a:r>
            <a:r>
              <a:rPr lang="en-US" sz="1200" dirty="0" err="1" smtClean="0"/>
              <a:t>diberikan</a:t>
            </a:r>
            <a:r>
              <a:rPr lang="en-US" sz="1200" dirty="0" smtClean="0"/>
              <a:t> </a:t>
            </a:r>
            <a:r>
              <a:rPr lang="en-US" sz="1200" dirty="0" err="1" smtClean="0"/>
              <a:t>fitur</a:t>
            </a:r>
            <a:r>
              <a:rPr lang="en-US" sz="1200" dirty="0" smtClean="0"/>
              <a:t> yang </a:t>
            </a:r>
            <a:r>
              <a:rPr lang="en-US" sz="1200" dirty="0" err="1" smtClean="0"/>
              <a:t>akan</a:t>
            </a:r>
            <a:r>
              <a:rPr lang="en-US" sz="1200" dirty="0" smtClean="0"/>
              <a:t> </a:t>
            </a:r>
            <a:r>
              <a:rPr lang="en-US" sz="1200" dirty="0" err="1" smtClean="0"/>
              <a:t>menghasilkan</a:t>
            </a:r>
            <a:r>
              <a:rPr lang="en-US" sz="1200" dirty="0" smtClean="0"/>
              <a:t> </a:t>
            </a:r>
            <a:r>
              <a:rPr lang="en-US" sz="1200" dirty="0" err="1" smtClean="0"/>
              <a:t>informasi</a:t>
            </a:r>
            <a:r>
              <a:rPr lang="en-US" sz="1200" dirty="0" smtClean="0"/>
              <a:t> yang </a:t>
            </a:r>
            <a:r>
              <a:rPr lang="en-US" sz="1200" dirty="0" err="1" smtClean="0"/>
              <a:t>berguna</a:t>
            </a:r>
            <a:r>
              <a:rPr lang="en-US" sz="1200" dirty="0" smtClean="0"/>
              <a:t> </a:t>
            </a:r>
            <a:r>
              <a:rPr lang="en-US" sz="1200" dirty="0" err="1" smtClean="0"/>
              <a:t>bagi</a:t>
            </a:r>
            <a:r>
              <a:rPr lang="en-US" sz="1200" dirty="0" smtClean="0"/>
              <a:t> stakeholder (</a:t>
            </a:r>
            <a:r>
              <a:rPr lang="en-US" sz="1200" dirty="0" err="1" smtClean="0"/>
              <a:t>Bendahara</a:t>
            </a:r>
            <a:r>
              <a:rPr lang="en-US" sz="1200" dirty="0" smtClean="0"/>
              <a:t>/PA/KPA) </a:t>
            </a:r>
            <a:r>
              <a:rPr lang="en-US" sz="1200" dirty="0" err="1" smtClean="0"/>
              <a:t>terkait</a:t>
            </a:r>
            <a:r>
              <a:rPr lang="en-US" sz="1200" dirty="0" smtClean="0"/>
              <a:t> </a:t>
            </a:r>
            <a:r>
              <a:rPr lang="en-US" sz="1200" dirty="0" err="1" smtClean="0"/>
              <a:t>realisasi</a:t>
            </a:r>
            <a:r>
              <a:rPr lang="en-US" sz="1200" dirty="0" smtClean="0"/>
              <a:t> </a:t>
            </a:r>
            <a:r>
              <a:rPr lang="en-US" sz="1200" dirty="0" err="1" smtClean="0"/>
              <a:t>transaksi</a:t>
            </a:r>
            <a:r>
              <a:rPr lang="en-US" sz="1200" dirty="0" smtClean="0"/>
              <a:t> </a:t>
            </a:r>
            <a:r>
              <a:rPr lang="en-US" sz="1200" dirty="0" err="1" smtClean="0"/>
              <a:t>pembayaran</a:t>
            </a:r>
            <a:r>
              <a:rPr lang="en-US" sz="1200" dirty="0" smtClean="0"/>
              <a:t> via </a:t>
            </a:r>
            <a:r>
              <a:rPr lang="en-US" altLang="en-US" sz="1200" dirty="0" smtClean="0"/>
              <a:t>ATKP</a:t>
            </a:r>
            <a:r>
              <a:rPr lang="en-US" sz="1200" dirty="0" smtClean="0"/>
              <a:t>.</a:t>
            </a:r>
            <a:endParaRPr lang="id-ID" sz="1200" dirty="0"/>
          </a:p>
        </p:txBody>
      </p:sp>
      <p:sp>
        <p:nvSpPr>
          <p:cNvPr id="25" name="TextBox 24"/>
          <p:cNvSpPr txBox="1"/>
          <p:nvPr/>
        </p:nvSpPr>
        <p:spPr>
          <a:xfrm>
            <a:off x="2006889" y="4630885"/>
            <a:ext cx="3286148" cy="937260"/>
          </a:xfrm>
          <a:prstGeom prst="rect">
            <a:avLst/>
          </a:prstGeom>
          <a:noFill/>
          <a:ln>
            <a:solidFill>
              <a:schemeClr val="tx1"/>
            </a:solidFill>
          </a:ln>
        </p:spPr>
        <p:txBody>
          <a:bodyPr wrap="square" rtlCol="0">
            <a:spAutoFit/>
          </a:bodyPr>
          <a:lstStyle/>
          <a:p>
            <a:pPr>
              <a:lnSpc>
                <a:spcPct val="125000"/>
              </a:lnSpc>
            </a:pPr>
            <a:r>
              <a:rPr lang="en-US" sz="1100" b="1" dirty="0" smtClean="0">
                <a:solidFill>
                  <a:schemeClr val="tx1"/>
                </a:solidFill>
              </a:rPr>
              <a:t>Database SIMDA </a:t>
            </a:r>
            <a:r>
              <a:rPr lang="en-US" sz="1100" b="1" dirty="0" err="1" smtClean="0">
                <a:solidFill>
                  <a:schemeClr val="tx1"/>
                </a:solidFill>
              </a:rPr>
              <a:t>Keuangan</a:t>
            </a:r>
            <a:r>
              <a:rPr lang="en-US" sz="1100" b="1" dirty="0" smtClean="0">
                <a:solidFill>
                  <a:schemeClr val="tx1"/>
                </a:solidFill>
              </a:rPr>
              <a:t>  </a:t>
            </a:r>
            <a:r>
              <a:rPr lang="en-US" sz="1100" b="1" dirty="0" err="1" smtClean="0">
                <a:solidFill>
                  <a:schemeClr val="tx1"/>
                </a:solidFill>
              </a:rPr>
              <a:t>dibuat</a:t>
            </a:r>
            <a:r>
              <a:rPr lang="en-US" sz="1100" b="1" dirty="0" smtClean="0">
                <a:solidFill>
                  <a:schemeClr val="tx1"/>
                </a:solidFill>
              </a:rPr>
              <a:t>  </a:t>
            </a:r>
            <a:r>
              <a:rPr lang="en-US" sz="1100" b="1" dirty="0" err="1" smtClean="0">
                <a:solidFill>
                  <a:schemeClr val="tx1"/>
                </a:solidFill>
              </a:rPr>
              <a:t>Tabel</a:t>
            </a:r>
            <a:r>
              <a:rPr lang="en-US" sz="1100" b="1" dirty="0" smtClean="0">
                <a:solidFill>
                  <a:schemeClr val="tx1"/>
                </a:solidFill>
              </a:rPr>
              <a:t> </a:t>
            </a:r>
            <a:r>
              <a:rPr lang="en-US" sz="1100" b="1" dirty="0" err="1" smtClean="0">
                <a:solidFill>
                  <a:schemeClr val="tx1"/>
                </a:solidFill>
              </a:rPr>
              <a:t>baru</a:t>
            </a:r>
            <a:r>
              <a:rPr lang="en-US" sz="1100" b="1" dirty="0" smtClean="0">
                <a:solidFill>
                  <a:schemeClr val="tx1"/>
                </a:solidFill>
              </a:rPr>
              <a:t> :</a:t>
            </a:r>
            <a:endParaRPr lang="en-US" sz="1100" b="1" dirty="0" smtClean="0">
              <a:solidFill>
                <a:schemeClr val="tx1"/>
              </a:solidFill>
            </a:endParaRPr>
          </a:p>
          <a:p>
            <a:pPr marL="228600" indent="-228600">
              <a:lnSpc>
                <a:spcPct val="125000"/>
              </a:lnSpc>
              <a:buAutoNum type="arabicParenR"/>
            </a:pPr>
            <a:r>
              <a:rPr lang="en-US" sz="1100" b="1" dirty="0" err="1" smtClean="0">
                <a:solidFill>
                  <a:schemeClr val="tx1"/>
                </a:solidFill>
              </a:rPr>
              <a:t>Tabel</a:t>
            </a:r>
            <a:r>
              <a:rPr lang="en-US" sz="1100" b="1" dirty="0" smtClean="0">
                <a:solidFill>
                  <a:schemeClr val="tx1"/>
                </a:solidFill>
              </a:rPr>
              <a:t> </a:t>
            </a:r>
            <a:r>
              <a:rPr lang="en-US" sz="1100" b="1" dirty="0" err="1" smtClean="0">
                <a:solidFill>
                  <a:schemeClr val="tx1"/>
                </a:solidFill>
              </a:rPr>
              <a:t>bukti</a:t>
            </a:r>
            <a:r>
              <a:rPr lang="en-US" sz="1100" b="1" dirty="0" smtClean="0">
                <a:solidFill>
                  <a:schemeClr val="tx1"/>
                </a:solidFill>
              </a:rPr>
              <a:t> </a:t>
            </a:r>
            <a:r>
              <a:rPr lang="en-US" sz="1100" b="1" dirty="0" err="1" smtClean="0">
                <a:solidFill>
                  <a:schemeClr val="tx1"/>
                </a:solidFill>
              </a:rPr>
              <a:t>peng</a:t>
            </a:r>
            <a:r>
              <a:rPr lang="en-US" altLang="en-US" sz="1100" b="1" dirty="0" err="1" smtClean="0">
                <a:solidFill>
                  <a:schemeClr val="tx1"/>
                </a:solidFill>
              </a:rPr>
              <a:t>e</a:t>
            </a:r>
            <a:r>
              <a:rPr lang="en-US" sz="1100" b="1" dirty="0" err="1" smtClean="0">
                <a:solidFill>
                  <a:schemeClr val="tx1"/>
                </a:solidFill>
              </a:rPr>
              <a:t>luaran</a:t>
            </a:r>
            <a:r>
              <a:rPr lang="en-US" sz="1100" b="1" dirty="0" smtClean="0">
                <a:solidFill>
                  <a:schemeClr val="tx1"/>
                </a:solidFill>
              </a:rPr>
              <a:t> </a:t>
            </a:r>
            <a:r>
              <a:rPr lang="en-US" altLang="en-US" sz="1100" b="1" dirty="0" err="1" smtClean="0"/>
              <a:t>yang berisi</a:t>
            </a:r>
            <a:r>
              <a:rPr lang="en-US" sz="1100" b="1" dirty="0" smtClean="0"/>
              <a:t> data </a:t>
            </a:r>
            <a:r>
              <a:rPr lang="en-US" altLang="en-US" sz="1100" b="1" dirty="0" err="1" smtClean="0"/>
              <a:t>transaksi bendahara pengeluaran</a:t>
            </a:r>
            <a:r>
              <a:rPr lang="en-US" sz="1100" b="1" dirty="0" smtClean="0"/>
              <a:t>.</a:t>
            </a:r>
            <a:endParaRPr lang="en-US" sz="1100" b="1" dirty="0" smtClean="0"/>
          </a:p>
          <a:p>
            <a:pPr marL="228600" indent="-228600">
              <a:lnSpc>
                <a:spcPct val="125000"/>
              </a:lnSpc>
              <a:buAutoNum type="arabicParenR"/>
            </a:pPr>
            <a:r>
              <a:rPr lang="en-US" sz="1100" b="1" i="1" dirty="0" err="1" smtClean="0"/>
              <a:t>Tabel</a:t>
            </a:r>
            <a:r>
              <a:rPr lang="en-US" sz="1100" b="1" i="1" dirty="0" smtClean="0"/>
              <a:t> </a:t>
            </a:r>
            <a:r>
              <a:rPr lang="en-US" altLang="en-US" sz="1100" b="1" i="1" dirty="0" smtClean="0"/>
              <a:t>bukti potongan</a:t>
            </a:r>
            <a:endParaRPr lang="en-US" altLang="en-US" sz="1100" b="1" i="1" dirty="0" smtClean="0"/>
          </a:p>
        </p:txBody>
      </p:sp>
      <p:sp>
        <p:nvSpPr>
          <p:cNvPr id="15" name="Left Arrow 14"/>
          <p:cNvSpPr/>
          <p:nvPr/>
        </p:nvSpPr>
        <p:spPr>
          <a:xfrm rot="20462322">
            <a:off x="5160524" y="2941778"/>
            <a:ext cx="3326822" cy="1107654"/>
          </a:xfrm>
          <a:prstGeom prst="lef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err="1" smtClean="0">
                <a:solidFill>
                  <a:schemeClr val="tx1"/>
                </a:solidFill>
              </a:rPr>
              <a:t>Aplikasi</a:t>
            </a:r>
            <a:r>
              <a:rPr lang="en-US" sz="1050" b="1" dirty="0" smtClean="0">
                <a:solidFill>
                  <a:schemeClr val="tx1"/>
                </a:solidFill>
              </a:rPr>
              <a:t> </a:t>
            </a:r>
            <a:r>
              <a:rPr lang="en-US" altLang="en-US" sz="1050" b="1" dirty="0" smtClean="0">
                <a:solidFill>
                  <a:schemeClr val="tx1"/>
                </a:solidFill>
              </a:rPr>
              <a:t>ATKP</a:t>
            </a:r>
            <a:r>
              <a:rPr lang="en-US" sz="1050" b="1" dirty="0" smtClean="0">
                <a:solidFill>
                  <a:schemeClr val="tx1"/>
                </a:solidFill>
              </a:rPr>
              <a:t> </a:t>
            </a:r>
            <a:r>
              <a:rPr lang="en-US" sz="1050" b="1" dirty="0" err="1" smtClean="0">
                <a:solidFill>
                  <a:schemeClr val="tx1"/>
                </a:solidFill>
              </a:rPr>
              <a:t>mengirim</a:t>
            </a:r>
            <a:r>
              <a:rPr lang="en-US" sz="1050" b="1" dirty="0" smtClean="0">
                <a:solidFill>
                  <a:schemeClr val="tx1"/>
                </a:solidFill>
              </a:rPr>
              <a:t> </a:t>
            </a:r>
            <a:r>
              <a:rPr lang="en-US" altLang="en-US" sz="1050" b="1" dirty="0" smtClean="0">
                <a:solidFill>
                  <a:schemeClr val="tx1"/>
                </a:solidFill>
              </a:rPr>
              <a:t>flag pencairan</a:t>
            </a:r>
            <a:r>
              <a:rPr lang="en-US" sz="1050" b="1" dirty="0" smtClean="0">
                <a:solidFill>
                  <a:schemeClr val="tx1"/>
                </a:solidFill>
              </a:rPr>
              <a:t> </a:t>
            </a:r>
            <a:r>
              <a:rPr lang="en-US" altLang="en-US" sz="1050" b="1" dirty="0" smtClean="0">
                <a:solidFill>
                  <a:schemeClr val="tx1"/>
                </a:solidFill>
              </a:rPr>
              <a:t>dan NTPN </a:t>
            </a:r>
            <a:r>
              <a:rPr lang="en-US" sz="1050" b="1" dirty="0" smtClean="0">
                <a:solidFill>
                  <a:schemeClr val="tx1"/>
                </a:solidFill>
              </a:rPr>
              <a:t>yang </a:t>
            </a:r>
            <a:r>
              <a:rPr lang="en-US" sz="1050" b="1" dirty="0" err="1" smtClean="0">
                <a:solidFill>
                  <a:schemeClr val="tx1"/>
                </a:solidFill>
              </a:rPr>
              <a:t>telah</a:t>
            </a:r>
            <a:r>
              <a:rPr lang="en-US" sz="1050" b="1" dirty="0" smtClean="0">
                <a:solidFill>
                  <a:schemeClr val="tx1"/>
                </a:solidFill>
              </a:rPr>
              <a:t> </a:t>
            </a:r>
            <a:r>
              <a:rPr lang="en-US" sz="1050" b="1" dirty="0" err="1" smtClean="0">
                <a:solidFill>
                  <a:schemeClr val="tx1"/>
                </a:solidFill>
              </a:rPr>
              <a:t>dilakukan</a:t>
            </a:r>
            <a:r>
              <a:rPr lang="en-US" sz="1050" b="1" dirty="0" smtClean="0">
                <a:solidFill>
                  <a:schemeClr val="tx1"/>
                </a:solidFill>
              </a:rPr>
              <a:t> </a:t>
            </a:r>
            <a:r>
              <a:rPr lang="en-US" sz="1050" b="1" dirty="0" err="1" smtClean="0">
                <a:solidFill>
                  <a:schemeClr val="tx1"/>
                </a:solidFill>
              </a:rPr>
              <a:t>ke</a:t>
            </a:r>
            <a:r>
              <a:rPr lang="en-US" sz="1050" b="1" dirty="0" smtClean="0">
                <a:solidFill>
                  <a:schemeClr val="tx1"/>
                </a:solidFill>
              </a:rPr>
              <a:t> </a:t>
            </a:r>
            <a:r>
              <a:rPr lang="en-US" altLang="en-US" sz="1050" b="1" dirty="0" err="1" smtClean="0">
                <a:solidFill>
                  <a:schemeClr val="tx1"/>
                </a:solidFill>
              </a:rPr>
              <a:t>field cair pada Table Bukti </a:t>
            </a:r>
            <a:endParaRPr lang="en-US" altLang="en-US" sz="1050" b="1" dirty="0">
              <a:solidFill>
                <a:schemeClr val="tx1"/>
              </a:solidFill>
            </a:endParaRPr>
          </a:p>
        </p:txBody>
      </p:sp>
      <p:sp>
        <p:nvSpPr>
          <p:cNvPr id="18" name="Right Arrow 17"/>
          <p:cNvSpPr/>
          <p:nvPr/>
        </p:nvSpPr>
        <p:spPr>
          <a:xfrm rot="20491439">
            <a:off x="4835620" y="2284528"/>
            <a:ext cx="2421737" cy="107157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err="1" smtClean="0">
                <a:solidFill>
                  <a:schemeClr val="tx1"/>
                </a:solidFill>
              </a:rPr>
              <a:t>Aplikasi</a:t>
            </a:r>
            <a:r>
              <a:rPr lang="en-US" sz="1050" b="1" dirty="0" smtClean="0">
                <a:solidFill>
                  <a:schemeClr val="tx1"/>
                </a:solidFill>
              </a:rPr>
              <a:t> </a:t>
            </a:r>
            <a:r>
              <a:rPr lang="en-US" altLang="en-US" sz="1050" b="1" dirty="0" smtClean="0">
                <a:solidFill>
                  <a:schemeClr val="tx1"/>
                </a:solidFill>
              </a:rPr>
              <a:t>ATKP </a:t>
            </a:r>
            <a:r>
              <a:rPr lang="en-US" sz="1050" u="sng" dirty="0" err="1" smtClean="0">
                <a:solidFill>
                  <a:schemeClr val="tx1"/>
                </a:solidFill>
              </a:rPr>
              <a:t>membaca</a:t>
            </a:r>
            <a:r>
              <a:rPr lang="en-US" sz="1050" b="1" dirty="0" smtClean="0">
                <a:solidFill>
                  <a:schemeClr val="tx1"/>
                </a:solidFill>
              </a:rPr>
              <a:t> data </a:t>
            </a:r>
            <a:r>
              <a:rPr lang="en-US" sz="1050" b="1" dirty="0" err="1" smtClean="0">
                <a:solidFill>
                  <a:schemeClr val="tx1"/>
                </a:solidFill>
              </a:rPr>
              <a:t>bukti</a:t>
            </a:r>
            <a:r>
              <a:rPr lang="en-US" sz="1050" b="1" dirty="0" smtClean="0">
                <a:solidFill>
                  <a:schemeClr val="tx1"/>
                </a:solidFill>
              </a:rPr>
              <a:t> </a:t>
            </a:r>
            <a:r>
              <a:rPr lang="en-US" sz="1050" b="1" dirty="0" err="1" smtClean="0">
                <a:solidFill>
                  <a:schemeClr val="tx1"/>
                </a:solidFill>
              </a:rPr>
              <a:t>pengeluaran</a:t>
            </a:r>
            <a:endParaRPr lang="id-ID" sz="1050" b="1" dirty="0" smtClean="0">
              <a:solidFill>
                <a:schemeClr val="tx1"/>
              </a:solidFill>
            </a:endParaRPr>
          </a:p>
        </p:txBody>
      </p:sp>
      <p:sp>
        <p:nvSpPr>
          <p:cNvPr id="16" name="Frame 15"/>
          <p:cNvSpPr/>
          <p:nvPr/>
        </p:nvSpPr>
        <p:spPr>
          <a:xfrm>
            <a:off x="7293301" y="1426200"/>
            <a:ext cx="2500330" cy="928694"/>
          </a:xfrm>
          <a:prstGeom prst="frame">
            <a:avLst/>
          </a:prstGeom>
          <a:solidFill>
            <a:srgbClr val="FFC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b="1" dirty="0" smtClean="0">
                <a:solidFill>
                  <a:schemeClr val="tx1"/>
                </a:solidFill>
              </a:rPr>
              <a:t>ATKP</a:t>
            </a:r>
            <a:r>
              <a:rPr lang="en-US" b="1" dirty="0" smtClean="0">
                <a:solidFill>
                  <a:schemeClr val="tx1"/>
                </a:solidFill>
              </a:rPr>
              <a:t> Bank</a:t>
            </a:r>
            <a:r>
              <a:rPr lang="en-US" b="1" dirty="0" err="1" smtClean="0">
                <a:solidFill>
                  <a:schemeClr val="tx1"/>
                </a:solidFill>
              </a:rPr>
              <a:t>altim</a:t>
            </a:r>
            <a:r>
              <a:rPr lang="en-US" altLang="en-US" b="1" dirty="0" err="1" smtClean="0">
                <a:solidFill>
                  <a:schemeClr val="tx1"/>
                </a:solidFill>
              </a:rPr>
              <a:t>tara</a:t>
            </a:r>
            <a:endParaRPr lang="en-US" altLang="en-US" b="1" dirty="0" err="1"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oshiba\Pictures\4445Vlogo-bankaltimtara2.png"/>
          <p:cNvPicPr>
            <a:picLocks noChangeAspect="1"/>
          </p:cNvPicPr>
          <p:nvPr/>
        </p:nvPicPr>
        <p:blipFill>
          <a:blip r:embed="rId1"/>
          <a:stretch>
            <a:fillRect/>
          </a:stretch>
        </p:blipFill>
        <p:spPr>
          <a:xfrm>
            <a:off x="276225" y="15240"/>
            <a:ext cx="2207895" cy="692785"/>
          </a:xfrm>
          <a:prstGeom prst="rect">
            <a:avLst/>
          </a:prstGeom>
          <a:noFill/>
          <a:ln>
            <a:noFill/>
          </a:ln>
          <a:effectLst/>
        </p:spPr>
      </p:pic>
      <p:sp>
        <p:nvSpPr>
          <p:cNvPr id="4" name="Title 1"/>
          <p:cNvSpPr/>
          <p:nvPr/>
        </p:nvSpPr>
        <p:spPr>
          <a:xfrm>
            <a:off x="2286000" y="-635"/>
            <a:ext cx="9906000" cy="739140"/>
          </a:xfrm>
          <a:prstGeom prst="rect">
            <a:avLst/>
          </a:prstGeom>
          <a:noFill/>
          <a:ln>
            <a:noFill/>
          </a:ln>
          <a:effectLst/>
        </p:spPr>
        <p:txBody>
          <a:bodyPr vert="horz" wrap="square" lIns="91440" tIns="45720" rIns="91440" bIns="45720" numCol="1" anchor="ctr"/>
          <a:lstStyle>
            <a:lvl1pPr algn="l">
              <a:spcBef>
                <a:spcPts val="0"/>
              </a:spcBef>
              <a:spcAft>
                <a:spcPts val="0"/>
              </a:spcAft>
              <a:defRPr lang="en-US" sz="3600" kern="1">
                <a:solidFill>
                  <a:schemeClr val="tx1"/>
                </a:solidFill>
                <a:latin typeface="Calibri" panose="020F0502020204030204" charset="0"/>
                <a:ea typeface="Calibri" panose="020F0502020204030204" charset="0"/>
                <a:cs typeface="Calibri" panose="020F0502020204030204" charset="0"/>
              </a:defRPr>
            </a:lvl1pPr>
            <a:lvl2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2pPr>
            <a:lvl3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3pPr>
            <a:lvl4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4pPr>
            <a:lvl5pPr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5pPr>
            <a:lvl6pPr marL="4572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6pPr>
            <a:lvl7pPr marL="9144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7pPr>
            <a:lvl8pPr marL="13716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8pPr>
            <a:lvl9pPr marL="1828800" algn="l">
              <a:spcBef>
                <a:spcPts val="0"/>
              </a:spcBef>
              <a:spcAft>
                <a:spcPts val="0"/>
              </a:spcAft>
              <a:defRPr lang="en-US" sz="3600">
                <a:solidFill>
                  <a:schemeClr val="tx1"/>
                </a:solidFill>
                <a:latin typeface="Arial" panose="020B0604020202020204" pitchFamily="34" charset="0"/>
                <a:ea typeface="Calibri" panose="020F0502020204030204" charset="0"/>
                <a:cs typeface="Calibri" panose="020F0502020204030204" charset="0"/>
              </a:defRPr>
            </a:lvl9pPr>
          </a:lstStyle>
          <a:p>
            <a:pPr algn="r">
              <a:defRPr lang="en-US"/>
            </a:pPr>
            <a:r>
              <a:rPr lang="x-none" altLang="en-US" sz="2800" b="1" kern="1200" noProof="1" smtClean="0">
                <a:latin typeface="+mj-lt"/>
                <a:ea typeface="+mj-ea"/>
                <a:cs typeface="+mj-cs"/>
              </a:rPr>
              <a:t>Flow </a:t>
            </a:r>
            <a:r>
              <a:rPr lang="en-US" altLang="x-none" sz="2800" b="1" kern="1200" noProof="1" smtClean="0">
                <a:latin typeface="+mj-lt"/>
                <a:ea typeface="+mj-ea"/>
                <a:cs typeface="+mj-cs"/>
              </a:rPr>
              <a:t>ATKP</a:t>
            </a:r>
            <a:r>
              <a:rPr lang="x-none" altLang="en-US" sz="2800" b="1" kern="1200" noProof="1" smtClean="0">
                <a:latin typeface="+mj-lt"/>
                <a:ea typeface="+mj-ea"/>
                <a:cs typeface="+mj-cs"/>
              </a:rPr>
              <a:t> Terintegrasi Simda</a:t>
            </a:r>
            <a:endParaRPr lang="x-none" altLang="en-US" sz="2800" b="1" kern="1200" noProof="1" smtClean="0">
              <a:latin typeface="+mj-lt"/>
              <a:ea typeface="+mj-ea"/>
              <a:cs typeface="+mj-cs"/>
            </a:endParaRPr>
          </a:p>
        </p:txBody>
      </p:sp>
      <p:sp>
        <p:nvSpPr>
          <p:cNvPr id="13" name="Rectangle 12"/>
          <p:cNvSpPr/>
          <p:nvPr/>
        </p:nvSpPr>
        <p:spPr>
          <a:xfrm>
            <a:off x="1638173" y="975552"/>
            <a:ext cx="8429156" cy="211581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a:p>
            <a:pPr algn="ctr"/>
            <a:endParaRPr lang="id-ID" dirty="0"/>
          </a:p>
          <a:p>
            <a:pPr algn="ctr"/>
            <a:endParaRPr lang="id-ID" dirty="0"/>
          </a:p>
          <a:p>
            <a:pPr algn="ctr"/>
            <a:endParaRPr lang="id-ID" dirty="0"/>
          </a:p>
          <a:p>
            <a:pPr algn="ctr"/>
            <a:endParaRPr lang="id-ID" dirty="0"/>
          </a:p>
        </p:txBody>
      </p:sp>
      <p:sp>
        <p:nvSpPr>
          <p:cNvPr id="6" name="Rectangle 5"/>
          <p:cNvSpPr/>
          <p:nvPr/>
        </p:nvSpPr>
        <p:spPr>
          <a:xfrm>
            <a:off x="6754961" y="5030894"/>
            <a:ext cx="3312368" cy="93610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APLIKASI </a:t>
            </a:r>
            <a:r>
              <a:rPr lang="en-US" altLang="id-ID" dirty="0"/>
              <a:t>ATKP</a:t>
            </a:r>
            <a:r>
              <a:rPr lang="id-ID" dirty="0"/>
              <a:t> BE</a:t>
            </a:r>
            <a:r>
              <a:rPr lang="en-ID" dirty="0"/>
              <a:t>NDAHARA</a:t>
            </a:r>
            <a:endParaRPr lang="id-ID" dirty="0"/>
          </a:p>
        </p:txBody>
      </p:sp>
      <p:sp>
        <p:nvSpPr>
          <p:cNvPr id="14" name="Rectangle 13"/>
          <p:cNvSpPr/>
          <p:nvPr/>
        </p:nvSpPr>
        <p:spPr>
          <a:xfrm>
            <a:off x="2495347" y="5030894"/>
            <a:ext cx="1656184" cy="93610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REKENING</a:t>
            </a:r>
            <a:endParaRPr lang="id-ID" dirty="0">
              <a:solidFill>
                <a:schemeClr val="tx1"/>
              </a:solidFill>
            </a:endParaRPr>
          </a:p>
          <a:p>
            <a:pPr algn="ctr"/>
            <a:r>
              <a:rPr lang="id-ID" dirty="0">
                <a:solidFill>
                  <a:schemeClr val="tx1"/>
                </a:solidFill>
              </a:rPr>
              <a:t>PENERIMA</a:t>
            </a:r>
            <a:endParaRPr lang="id-ID" dirty="0">
              <a:solidFill>
                <a:schemeClr val="tx1"/>
              </a:solidFill>
            </a:endParaRPr>
          </a:p>
        </p:txBody>
      </p:sp>
      <p:sp>
        <p:nvSpPr>
          <p:cNvPr id="15" name="Left Arrow 14"/>
          <p:cNvSpPr/>
          <p:nvPr/>
        </p:nvSpPr>
        <p:spPr>
          <a:xfrm>
            <a:off x="4386556" y="5057674"/>
            <a:ext cx="1942771" cy="7932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t>pemindahbukuan</a:t>
            </a:r>
            <a:endParaRPr lang="id-ID" sz="1400" dirty="0"/>
          </a:p>
        </p:txBody>
      </p:sp>
      <p:sp>
        <p:nvSpPr>
          <p:cNvPr id="17" name="Flowchart: Magnetic Disk 16"/>
          <p:cNvSpPr/>
          <p:nvPr/>
        </p:nvSpPr>
        <p:spPr>
          <a:xfrm>
            <a:off x="7247875" y="3407386"/>
            <a:ext cx="2124236" cy="1106900"/>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tx1"/>
                </a:solidFill>
              </a:rPr>
              <a:t>DATABASE</a:t>
            </a:r>
            <a:endParaRPr lang="id-ID" dirty="0">
              <a:solidFill>
                <a:schemeClr val="tx1"/>
              </a:solidFill>
            </a:endParaRPr>
          </a:p>
          <a:p>
            <a:pPr algn="ctr"/>
            <a:r>
              <a:rPr lang="id-ID" dirty="0">
                <a:solidFill>
                  <a:schemeClr val="tx1"/>
                </a:solidFill>
              </a:rPr>
              <a:t>ANTARA</a:t>
            </a:r>
            <a:r>
              <a:rPr lang="en-US" dirty="0">
                <a:solidFill>
                  <a:schemeClr val="tx1"/>
                </a:solidFill>
              </a:rPr>
              <a:t> </a:t>
            </a:r>
            <a:endParaRPr lang="id-ID" dirty="0">
              <a:solidFill>
                <a:schemeClr val="tx1"/>
              </a:solidFill>
            </a:endParaRPr>
          </a:p>
        </p:txBody>
      </p:sp>
      <p:sp>
        <p:nvSpPr>
          <p:cNvPr id="5" name="Arrow: Up-Down 2"/>
          <p:cNvSpPr/>
          <p:nvPr/>
        </p:nvSpPr>
        <p:spPr>
          <a:xfrm>
            <a:off x="8067677" y="4390079"/>
            <a:ext cx="484632" cy="720080"/>
          </a:xfrm>
          <a:prstGeom prst="up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753325" y="1115279"/>
            <a:ext cx="2831288" cy="369332"/>
          </a:xfrm>
          <a:prstGeom prst="rect">
            <a:avLst/>
          </a:prstGeom>
          <a:noFill/>
        </p:spPr>
        <p:txBody>
          <a:bodyPr wrap="none" rtlCol="0">
            <a:spAutoFit/>
          </a:bodyPr>
          <a:lstStyle/>
          <a:p>
            <a:r>
              <a:rPr lang="id-ID" dirty="0"/>
              <a:t>APLIKAS SIMDA KEUANGAN</a:t>
            </a:r>
            <a:endParaRPr lang="id-ID" dirty="0"/>
          </a:p>
        </p:txBody>
      </p:sp>
      <p:sp>
        <p:nvSpPr>
          <p:cNvPr id="7" name="TextBox 4"/>
          <p:cNvSpPr txBox="1"/>
          <p:nvPr/>
        </p:nvSpPr>
        <p:spPr>
          <a:xfrm>
            <a:off x="4713329" y="3976822"/>
            <a:ext cx="2605612" cy="646331"/>
          </a:xfrm>
          <a:prstGeom prst="rect">
            <a:avLst/>
          </a:prstGeom>
          <a:noFill/>
        </p:spPr>
        <p:txBody>
          <a:bodyPr wrap="square" rtlCol="0">
            <a:spAutoFit/>
          </a:bodyPr>
          <a:lstStyle/>
          <a:p>
            <a:pPr marL="171450" indent="-171450">
              <a:buFont typeface="Arial" panose="020B0604020202020204" pitchFamily="34" charset="0"/>
              <a:buChar char="•"/>
            </a:pPr>
            <a:r>
              <a:rPr lang="en-ID" sz="1200" b="1" dirty="0"/>
              <a:t>Nama </a:t>
            </a:r>
            <a:r>
              <a:rPr lang="en-ID" sz="1200" b="1" dirty="0" err="1"/>
              <a:t>Penerima</a:t>
            </a:r>
            <a:r>
              <a:rPr lang="en-ID" sz="1200" b="1" dirty="0"/>
              <a:t> dan </a:t>
            </a:r>
            <a:r>
              <a:rPr lang="en-ID" sz="1200" b="1" dirty="0" err="1"/>
              <a:t>Nomor</a:t>
            </a:r>
            <a:r>
              <a:rPr lang="en-ID" sz="1200" b="1" dirty="0"/>
              <a:t> </a:t>
            </a:r>
            <a:r>
              <a:rPr lang="en-ID" sz="1200" b="1" dirty="0" err="1"/>
              <a:t>Rekening</a:t>
            </a:r>
            <a:r>
              <a:rPr lang="en-ID" sz="1200" b="1" dirty="0"/>
              <a:t> </a:t>
            </a:r>
            <a:r>
              <a:rPr lang="en-ID" sz="1200" b="1" dirty="0" err="1"/>
              <a:t>Penerima</a:t>
            </a:r>
            <a:r>
              <a:rPr lang="en-ID" sz="1200" b="1" dirty="0"/>
              <a:t> </a:t>
            </a:r>
            <a:r>
              <a:rPr lang="en-ID" sz="1200" b="1" dirty="0" err="1"/>
              <a:t>diverifikasi</a:t>
            </a:r>
            <a:r>
              <a:rPr lang="en-ID" sz="1200" b="1" dirty="0"/>
              <a:t> oleh Bank</a:t>
            </a:r>
            <a:endParaRPr lang="en-ID" sz="1200" b="1" dirty="0"/>
          </a:p>
        </p:txBody>
      </p:sp>
      <p:pic>
        <p:nvPicPr>
          <p:cNvPr id="10" name="Picture 9"/>
          <p:cNvPicPr>
            <a:picLocks noChangeAspect="1"/>
          </p:cNvPicPr>
          <p:nvPr/>
        </p:nvPicPr>
        <p:blipFill>
          <a:blip r:embed="rId2"/>
          <a:stretch>
            <a:fillRect/>
          </a:stretch>
        </p:blipFill>
        <p:spPr>
          <a:xfrm>
            <a:off x="1638171" y="1518186"/>
            <a:ext cx="8429155" cy="1496503"/>
          </a:xfrm>
          <a:prstGeom prst="rect">
            <a:avLst/>
          </a:prstGeom>
        </p:spPr>
      </p:pic>
      <p:sp>
        <p:nvSpPr>
          <p:cNvPr id="9" name="Down Arrow 8"/>
          <p:cNvSpPr/>
          <p:nvPr/>
        </p:nvSpPr>
        <p:spPr>
          <a:xfrm>
            <a:off x="7683964" y="2467762"/>
            <a:ext cx="506457" cy="954667"/>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Down Arrow 8"/>
          <p:cNvSpPr/>
          <p:nvPr/>
        </p:nvSpPr>
        <p:spPr>
          <a:xfrm rot="10800000">
            <a:off x="8438786" y="2672832"/>
            <a:ext cx="506457" cy="603934"/>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p:cNvSpPr/>
          <p:nvPr/>
        </p:nvSpPr>
        <p:spPr>
          <a:xfrm>
            <a:off x="7361019" y="2149999"/>
            <a:ext cx="1035468" cy="272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a:t>Status Final</a:t>
            </a:r>
            <a:endParaRPr lang="en-ID" sz="1100" dirty="0"/>
          </a:p>
        </p:txBody>
      </p:sp>
      <p:sp>
        <p:nvSpPr>
          <p:cNvPr id="20" name="TextBox 19"/>
          <p:cNvSpPr txBox="1"/>
          <p:nvPr/>
        </p:nvSpPr>
        <p:spPr>
          <a:xfrm>
            <a:off x="9029496" y="2673686"/>
            <a:ext cx="1691836" cy="646331"/>
          </a:xfrm>
          <a:prstGeom prst="rect">
            <a:avLst/>
          </a:prstGeom>
          <a:noFill/>
        </p:spPr>
        <p:txBody>
          <a:bodyPr wrap="square" rtlCol="0">
            <a:spAutoFit/>
          </a:bodyPr>
          <a:lstStyle/>
          <a:p>
            <a:r>
              <a:rPr lang="en-ID" sz="1200" b="1" dirty="0" err="1"/>
              <a:t>Tanggal</a:t>
            </a:r>
            <a:r>
              <a:rPr lang="en-ID" sz="1200" b="1" dirty="0"/>
              <a:t> Transfer dan NTPN </a:t>
            </a:r>
            <a:r>
              <a:rPr lang="en-ID" sz="1200" b="1" dirty="0" err="1"/>
              <a:t>masuk</a:t>
            </a:r>
            <a:r>
              <a:rPr lang="en-ID" sz="1200" b="1" dirty="0"/>
              <a:t> </a:t>
            </a:r>
            <a:r>
              <a:rPr lang="en-ID" sz="1200" b="1" dirty="0" err="1"/>
              <a:t>ke</a:t>
            </a:r>
            <a:r>
              <a:rPr lang="en-ID" sz="1200" b="1" dirty="0"/>
              <a:t> </a:t>
            </a:r>
            <a:r>
              <a:rPr lang="en-ID" sz="1200" b="1" dirty="0" err="1"/>
              <a:t>Aplikasi</a:t>
            </a:r>
            <a:r>
              <a:rPr lang="en-ID" sz="1200" b="1" dirty="0"/>
              <a:t> SIMDA Keu</a:t>
            </a:r>
            <a:endParaRPr lang="en-ID" sz="1200" b="1" dirty="0"/>
          </a:p>
        </p:txBody>
      </p:sp>
      <p:sp>
        <p:nvSpPr>
          <p:cNvPr id="26" name="Rectangle 25"/>
          <p:cNvSpPr/>
          <p:nvPr/>
        </p:nvSpPr>
        <p:spPr>
          <a:xfrm>
            <a:off x="3929861" y="2125549"/>
            <a:ext cx="908915" cy="175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a:t>Bank</a:t>
            </a:r>
            <a:endParaRPr lang="en-ID" sz="1100" dirty="0"/>
          </a:p>
        </p:txBody>
      </p:sp>
      <p:sp>
        <p:nvSpPr>
          <p:cNvPr id="27" name="Rectangle 26"/>
          <p:cNvSpPr/>
          <p:nvPr/>
        </p:nvSpPr>
        <p:spPr>
          <a:xfrm>
            <a:off x="3929861" y="2401869"/>
            <a:ext cx="908915" cy="1317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err="1"/>
              <a:t>Tunai</a:t>
            </a:r>
            <a:endParaRPr lang="en-ID" sz="1100" dirty="0"/>
          </a:p>
        </p:txBody>
      </p:sp>
      <p:sp>
        <p:nvSpPr>
          <p:cNvPr id="28" name="Rectangle 27"/>
          <p:cNvSpPr/>
          <p:nvPr/>
        </p:nvSpPr>
        <p:spPr>
          <a:xfrm>
            <a:off x="3929861" y="2639693"/>
            <a:ext cx="908915" cy="175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a:t>Bank</a:t>
            </a:r>
            <a:endParaRPr lang="en-ID" sz="1100" dirty="0"/>
          </a:p>
        </p:txBody>
      </p:sp>
      <p:sp>
        <p:nvSpPr>
          <p:cNvPr id="29" name="Rectangle 28"/>
          <p:cNvSpPr/>
          <p:nvPr/>
        </p:nvSpPr>
        <p:spPr>
          <a:xfrm>
            <a:off x="3929860" y="2905337"/>
            <a:ext cx="908915" cy="1317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err="1"/>
              <a:t>Tunai</a:t>
            </a:r>
            <a:endParaRPr lang="en-ID" sz="1100" dirty="0"/>
          </a:p>
        </p:txBody>
      </p:sp>
      <p:cxnSp>
        <p:nvCxnSpPr>
          <p:cNvPr id="19" name="Straight Arrow Connector 18"/>
          <p:cNvCxnSpPr/>
          <p:nvPr/>
        </p:nvCxnSpPr>
        <p:spPr>
          <a:xfrm flipV="1">
            <a:off x="3591132" y="2213201"/>
            <a:ext cx="338728" cy="232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591132" y="2467763"/>
            <a:ext cx="3387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3421011" y="2727344"/>
            <a:ext cx="425302" cy="87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3421011" y="2814996"/>
            <a:ext cx="425302" cy="903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38775" y="2239450"/>
            <a:ext cx="22997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28" idx="3"/>
          </p:cNvCxnSpPr>
          <p:nvPr/>
        </p:nvCxnSpPr>
        <p:spPr>
          <a:xfrm flipV="1">
            <a:off x="4767021" y="2300853"/>
            <a:ext cx="2299701" cy="426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713329" y="3318446"/>
            <a:ext cx="2407993" cy="641985"/>
          </a:xfrm>
          <a:prstGeom prst="rect">
            <a:avLst/>
          </a:prstGeom>
          <a:noFill/>
        </p:spPr>
        <p:txBody>
          <a:bodyPr wrap="square" rtlCol="0">
            <a:spAutoFit/>
          </a:bodyPr>
          <a:lstStyle/>
          <a:p>
            <a:pPr marL="171450" indent="-171450">
              <a:buFont typeface="Arial" panose="020B0604020202020204" pitchFamily="34" charset="0"/>
              <a:buChar char="•"/>
            </a:pPr>
            <a:r>
              <a:rPr lang="en-ID" sz="1200" b="1" dirty="0" err="1"/>
              <a:t>Nama Bank, N</a:t>
            </a:r>
            <a:r>
              <a:rPr lang="en-ID" sz="1200" b="1" dirty="0"/>
              <a:t>ama </a:t>
            </a:r>
            <a:r>
              <a:rPr lang="en-ID" sz="1200" b="1" dirty="0" err="1"/>
              <a:t>Penerima</a:t>
            </a:r>
            <a:r>
              <a:rPr lang="en-ID" sz="1200" b="1" dirty="0"/>
              <a:t>, </a:t>
            </a:r>
            <a:r>
              <a:rPr lang="en-ID" sz="1200" b="1" dirty="0" err="1"/>
              <a:t>Nomer</a:t>
            </a:r>
            <a:r>
              <a:rPr lang="en-ID" sz="1200" b="1" dirty="0"/>
              <a:t> </a:t>
            </a:r>
            <a:r>
              <a:rPr lang="en-ID" sz="1200" b="1" dirty="0" err="1"/>
              <a:t>Rekening</a:t>
            </a:r>
            <a:r>
              <a:rPr lang="en-ID" sz="1200" b="1" dirty="0"/>
              <a:t> </a:t>
            </a:r>
            <a:r>
              <a:rPr lang="en-ID" sz="1200" b="1" dirty="0" err="1"/>
              <a:t>Penerima</a:t>
            </a:r>
            <a:r>
              <a:rPr lang="en-ID" sz="1200" b="1" dirty="0"/>
              <a:t>, Nilai, </a:t>
            </a:r>
            <a:r>
              <a:rPr lang="en-ID" sz="1200" b="1" dirty="0" err="1"/>
              <a:t>Pajak</a:t>
            </a:r>
            <a:r>
              <a:rPr lang="en-ID" sz="1200" b="1" dirty="0"/>
              <a:t> dan </a:t>
            </a:r>
            <a:r>
              <a:rPr lang="en-ID" sz="1200" b="1" dirty="0" err="1"/>
              <a:t>Kode</a:t>
            </a:r>
            <a:r>
              <a:rPr lang="en-ID" sz="1200" b="1" dirty="0"/>
              <a:t> Billing</a:t>
            </a:r>
            <a:endParaRPr lang="en-ID" sz="1200" b="1" dirty="0"/>
          </a:p>
        </p:txBody>
      </p:sp>
      <p:sp>
        <p:nvSpPr>
          <p:cNvPr id="34" name="Rectangle 33"/>
          <p:cNvSpPr/>
          <p:nvPr/>
        </p:nvSpPr>
        <p:spPr>
          <a:xfrm>
            <a:off x="9454878" y="3688469"/>
            <a:ext cx="1486256" cy="5767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1100" dirty="0"/>
              <a:t>1 database </a:t>
            </a:r>
            <a:r>
              <a:rPr lang="en-ID" sz="1100" dirty="0" err="1"/>
              <a:t>dengan</a:t>
            </a:r>
            <a:r>
              <a:rPr lang="en-ID" sz="1100" dirty="0"/>
              <a:t> </a:t>
            </a:r>
            <a:r>
              <a:rPr lang="en-ID" sz="1100" dirty="0" err="1"/>
              <a:t>Aplikasi</a:t>
            </a:r>
            <a:r>
              <a:rPr lang="en-ID" sz="1100" dirty="0"/>
              <a:t> SP2D Online</a:t>
            </a:r>
            <a:endParaRPr lang="en-ID" sz="1100" dirty="0"/>
          </a:p>
        </p:txBody>
      </p:sp>
      <p:sp>
        <p:nvSpPr>
          <p:cNvPr id="12" name="Rectangle 11"/>
          <p:cNvSpPr/>
          <p:nvPr/>
        </p:nvSpPr>
        <p:spPr>
          <a:xfrm>
            <a:off x="693852" y="5013114"/>
            <a:ext cx="1656184" cy="93610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id-ID" dirty="0">
                <a:solidFill>
                  <a:schemeClr val="tx1"/>
                </a:solidFill>
              </a:rPr>
              <a:t>REKENING</a:t>
            </a:r>
            <a:endParaRPr lang="id-ID" dirty="0">
              <a:solidFill>
                <a:schemeClr val="tx1"/>
              </a:solidFill>
            </a:endParaRPr>
          </a:p>
          <a:p>
            <a:pPr algn="ctr"/>
            <a:r>
              <a:rPr lang="id-ID" dirty="0">
                <a:solidFill>
                  <a:schemeClr val="tx1"/>
                </a:solidFill>
              </a:rPr>
              <a:t>MPN</a:t>
            </a:r>
            <a:endParaRPr lang="id-ID"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0</TotalTime>
  <Words>7553</Words>
  <Application>WPS Presentation</Application>
  <PresentationFormat>Custom</PresentationFormat>
  <Paragraphs>171</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vt:lpstr>
      <vt:lpstr>SimSun</vt:lpstr>
      <vt:lpstr>Wingdings</vt:lpstr>
      <vt:lpstr>Calibri</vt:lpstr>
      <vt:lpstr>Microsoft YaHei</vt:lpstr>
      <vt:lpstr/>
      <vt:lpstr>Arial Unicode MS</vt:lpstr>
      <vt:lpstr>Gubbi</vt:lpstr>
      <vt:lpstr>Theme1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dc:creator>
  <cp:lastModifiedBy>bankaltimtara</cp:lastModifiedBy>
  <cp:revision>249</cp:revision>
  <dcterms:created xsi:type="dcterms:W3CDTF">2020-03-12T02:03:35Z</dcterms:created>
  <dcterms:modified xsi:type="dcterms:W3CDTF">2020-03-12T02:03:35Z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1033-10.1.0.6757</vt:lpwstr>
  </property>
</Properties>
</file>