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 id="2147483808" r:id="rId2"/>
    <p:sldMasterId id="2147483825" r:id="rId3"/>
  </p:sldMasterIdLst>
  <p:notesMasterIdLst>
    <p:notesMasterId r:id="rId47"/>
  </p:notesMasterIdLst>
  <p:sldIdLst>
    <p:sldId id="347" r:id="rId4"/>
    <p:sldId id="399" r:id="rId5"/>
    <p:sldId id="434" r:id="rId6"/>
    <p:sldId id="439" r:id="rId7"/>
    <p:sldId id="308" r:id="rId8"/>
    <p:sldId id="305" r:id="rId9"/>
    <p:sldId id="394" r:id="rId10"/>
    <p:sldId id="400" r:id="rId11"/>
    <p:sldId id="403" r:id="rId12"/>
    <p:sldId id="407" r:id="rId13"/>
    <p:sldId id="408" r:id="rId14"/>
    <p:sldId id="409" r:id="rId15"/>
    <p:sldId id="404" r:id="rId16"/>
    <p:sldId id="411" r:id="rId17"/>
    <p:sldId id="412" r:id="rId18"/>
    <p:sldId id="413" r:id="rId19"/>
    <p:sldId id="414" r:id="rId20"/>
    <p:sldId id="405" r:id="rId21"/>
    <p:sldId id="430" r:id="rId22"/>
    <p:sldId id="431" r:id="rId23"/>
    <p:sldId id="442" r:id="rId24"/>
    <p:sldId id="432" r:id="rId25"/>
    <p:sldId id="415" r:id="rId26"/>
    <p:sldId id="416" r:id="rId27"/>
    <p:sldId id="422" r:id="rId28"/>
    <p:sldId id="443" r:id="rId29"/>
    <p:sldId id="421" r:id="rId30"/>
    <p:sldId id="417" r:id="rId31"/>
    <p:sldId id="423" r:id="rId32"/>
    <p:sldId id="418" r:id="rId33"/>
    <p:sldId id="419" r:id="rId34"/>
    <p:sldId id="420" r:id="rId35"/>
    <p:sldId id="424" r:id="rId36"/>
    <p:sldId id="425" r:id="rId37"/>
    <p:sldId id="406" r:id="rId38"/>
    <p:sldId id="440" r:id="rId39"/>
    <p:sldId id="429" r:id="rId40"/>
    <p:sldId id="438" r:id="rId41"/>
    <p:sldId id="433" r:id="rId42"/>
    <p:sldId id="435" r:id="rId43"/>
    <p:sldId id="441" r:id="rId44"/>
    <p:sldId id="436" r:id="rId45"/>
    <p:sldId id="437"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163C"/>
    <a:srgbClr val="0B1337"/>
    <a:srgbClr val="0B1539"/>
    <a:srgbClr val="31C0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2" autoAdjust="0"/>
    <p:restoredTop sz="87296" autoAdjust="0"/>
  </p:normalViewPr>
  <p:slideViewPr>
    <p:cSldViewPr snapToGrid="0">
      <p:cViewPr varScale="1">
        <p:scale>
          <a:sx n="80" d="100"/>
          <a:sy n="80" d="100"/>
        </p:scale>
        <p:origin x="714"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C678B1-2884-440A-87A3-CADDBAD02A3C}" type="datetimeFigureOut">
              <a:rPr lang="en-US" smtClean="0"/>
              <a:t>9/30/2019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222CB6-5286-4EFE-A400-E97302CBC493}" type="slidenum">
              <a:rPr lang="en-US" smtClean="0"/>
              <a:t>‹#›</a:t>
            </a:fld>
            <a:endParaRPr lang="en-US"/>
          </a:p>
        </p:txBody>
      </p:sp>
    </p:spTree>
    <p:extLst>
      <p:ext uri="{BB962C8B-B14F-4D97-AF65-F5344CB8AC3E}">
        <p14:creationId xmlns:p14="http://schemas.microsoft.com/office/powerpoint/2010/main" val="13888817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smtClean="0"/>
              <a:t>PERINGATAN:</a:t>
            </a:r>
          </a:p>
          <a:p>
            <a:pPr marL="171450" indent="-171450">
              <a:buFont typeface="Arial" panose="020B0604020202020204" pitchFamily="34" charset="0"/>
              <a:buChar char="•"/>
            </a:pPr>
            <a:r>
              <a:rPr lang="en-US" i="1" dirty="0" smtClean="0"/>
              <a:t>Slide</a:t>
            </a:r>
            <a:r>
              <a:rPr lang="en-US" dirty="0" smtClean="0"/>
              <a:t> </a:t>
            </a:r>
            <a:r>
              <a:rPr lang="en-US" dirty="0" err="1" smtClean="0"/>
              <a:t>ini</a:t>
            </a:r>
            <a:r>
              <a:rPr lang="en-US" dirty="0" smtClean="0"/>
              <a:t> </a:t>
            </a:r>
            <a:r>
              <a:rPr lang="en-US" dirty="0" err="1" smtClean="0"/>
              <a:t>merupakan</a:t>
            </a:r>
            <a:r>
              <a:rPr lang="en-US" dirty="0" smtClean="0"/>
              <a:t> </a:t>
            </a:r>
            <a:r>
              <a:rPr lang="en-US" dirty="0" err="1" smtClean="0"/>
              <a:t>materi</a:t>
            </a:r>
            <a:r>
              <a:rPr lang="en-US" dirty="0" smtClean="0"/>
              <a:t> </a:t>
            </a:r>
            <a:r>
              <a:rPr lang="en-US" dirty="0" err="1" smtClean="0"/>
              <a:t>penyuluhan</a:t>
            </a:r>
            <a:r>
              <a:rPr lang="en-US" dirty="0" smtClean="0"/>
              <a:t> yang </a:t>
            </a:r>
            <a:r>
              <a:rPr lang="en-US" dirty="0" err="1" smtClean="0"/>
              <a:t>dipersiapkan</a:t>
            </a:r>
            <a:r>
              <a:rPr lang="en-US" dirty="0" smtClean="0"/>
              <a:t> </a:t>
            </a:r>
            <a:r>
              <a:rPr lang="en-US" dirty="0" err="1" smtClean="0"/>
              <a:t>oleh</a:t>
            </a:r>
            <a:r>
              <a:rPr lang="en-US" dirty="0" smtClean="0"/>
              <a:t> </a:t>
            </a:r>
            <a:r>
              <a:rPr lang="en-US" dirty="0" err="1" smtClean="0"/>
              <a:t>Direktorat</a:t>
            </a:r>
            <a:r>
              <a:rPr lang="en-US" dirty="0" smtClean="0"/>
              <a:t> </a:t>
            </a:r>
            <a:r>
              <a:rPr lang="en-US" smtClean="0"/>
              <a:t>P2Humas </a:t>
            </a:r>
            <a:r>
              <a:rPr lang="en-US" b="1" smtClean="0"/>
              <a:t>untuk </a:t>
            </a:r>
            <a:r>
              <a:rPr lang="en-US" b="1" dirty="0" err="1" smtClean="0"/>
              <a:t>kepentingan</a:t>
            </a:r>
            <a:r>
              <a:rPr lang="en-US" b="1" dirty="0" smtClean="0"/>
              <a:t> </a:t>
            </a:r>
            <a:r>
              <a:rPr lang="en-US" b="1" dirty="0" err="1" smtClean="0"/>
              <a:t>dinas</a:t>
            </a:r>
            <a:r>
              <a:rPr lang="en-US" dirty="0" smtClean="0"/>
              <a:t>. </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S</a:t>
            </a:r>
            <a:r>
              <a:rPr kumimoji="0" lang="en-US" sz="1200" b="0" i="1" u="none" strike="noStrike" kern="1200" cap="none" spc="0" normalizeH="0" baseline="0" noProof="0" dirty="0" smtClean="0">
                <a:ln>
                  <a:noFill/>
                </a:ln>
                <a:solidFill>
                  <a:prstClr val="black"/>
                </a:solidFill>
                <a:effectLst/>
                <a:uLnTx/>
                <a:uFillTx/>
                <a:latin typeface="Calibri Light" panose="020F0302020204030204"/>
                <a:ea typeface="+mn-ea"/>
                <a:cs typeface="+mn-cs"/>
              </a:rPr>
              <a:t>oftcopy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materi</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dapat</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dibagikan</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kepada</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Wajib</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Pajak</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1"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hanya</a:t>
            </a:r>
            <a:r>
              <a:rPr kumimoji="0" lang="en-US" sz="1200" b="1"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1"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dalam</a:t>
            </a:r>
            <a:r>
              <a:rPr kumimoji="0" lang="en-US" sz="1200" b="1" i="0" u="none" strike="noStrike" kern="1200" cap="none" spc="0" normalizeH="0" baseline="0" noProof="0" dirty="0" smtClean="0">
                <a:ln>
                  <a:noFill/>
                </a:ln>
                <a:solidFill>
                  <a:prstClr val="black"/>
                </a:solidFill>
                <a:effectLst/>
                <a:uLnTx/>
                <a:uFillTx/>
                <a:latin typeface="Calibri Light" panose="020F0302020204030204"/>
                <a:ea typeface="+mn-ea"/>
                <a:cs typeface="+mn-cs"/>
              </a:rPr>
              <a:t> format </a:t>
            </a:r>
            <a:r>
              <a:rPr kumimoji="0" lang="en-US" sz="1200" b="1"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pdf</a:t>
            </a:r>
            <a:r>
              <a:rPr kumimoji="0" lang="en-US" sz="1200" b="1" i="0" u="none" strike="noStrike" kern="1200" cap="none" spc="0" normalizeH="0" baseline="0" noProof="0" dirty="0" smtClean="0">
                <a:ln>
                  <a:noFill/>
                </a:ln>
                <a:solidFill>
                  <a:prstClr val="black"/>
                </a:solidFill>
                <a:effectLst/>
                <a:uLnTx/>
                <a:uFillTx/>
                <a:latin typeface="Calibri Light" panose="020F0302020204030204"/>
                <a:ea typeface="+mn-ea"/>
                <a:cs typeface="+mn-cs"/>
              </a:rPr>
              <a:t>.</a:t>
            </a:r>
            <a:endParaRPr lang="en-US" dirty="0" smtClean="0"/>
          </a:p>
          <a:p>
            <a:pPr marL="171450" indent="-171450">
              <a:buFont typeface="Arial" panose="020B0604020202020204" pitchFamily="34" charset="0"/>
              <a:buChar char="•"/>
            </a:pPr>
            <a:r>
              <a:rPr lang="en-US" dirty="0" err="1" smtClean="0"/>
              <a:t>Dalam</a:t>
            </a:r>
            <a:r>
              <a:rPr lang="en-US" dirty="0" smtClean="0"/>
              <a:t> </a:t>
            </a:r>
            <a:r>
              <a:rPr lang="en-US" dirty="0" err="1" smtClean="0"/>
              <a:t>hal</a:t>
            </a:r>
            <a:r>
              <a:rPr lang="en-US" dirty="0" smtClean="0"/>
              <a:t> </a:t>
            </a:r>
            <a:r>
              <a:rPr lang="en-US" dirty="0" err="1" smtClean="0"/>
              <a:t>terdapat</a:t>
            </a:r>
            <a:r>
              <a:rPr lang="en-US" dirty="0" smtClean="0"/>
              <a:t> </a:t>
            </a:r>
            <a:r>
              <a:rPr lang="en-US" dirty="0" err="1" smtClean="0"/>
              <a:t>ketidaksesuaian</a:t>
            </a:r>
            <a:r>
              <a:rPr lang="en-US" dirty="0" smtClean="0"/>
              <a:t> </a:t>
            </a:r>
            <a:r>
              <a:rPr lang="en-US" dirty="0" err="1" smtClean="0"/>
              <a:t>antara</a:t>
            </a:r>
            <a:r>
              <a:rPr lang="en-US" dirty="0" smtClean="0"/>
              <a:t> </a:t>
            </a:r>
            <a:r>
              <a:rPr lang="en-US" dirty="0" err="1" smtClean="0"/>
              <a:t>materi</a:t>
            </a:r>
            <a:r>
              <a:rPr lang="en-US" dirty="0" smtClean="0"/>
              <a:t> </a:t>
            </a:r>
            <a:r>
              <a:rPr lang="en-US" dirty="0" err="1" smtClean="0"/>
              <a:t>dalam</a:t>
            </a:r>
            <a:r>
              <a:rPr lang="en-US" dirty="0" smtClean="0"/>
              <a:t> </a:t>
            </a:r>
            <a:r>
              <a:rPr lang="en-US" i="1" dirty="0" smtClean="0"/>
              <a:t>slide</a:t>
            </a:r>
            <a:r>
              <a:rPr lang="en-US" dirty="0" smtClean="0"/>
              <a:t> </a:t>
            </a:r>
            <a:r>
              <a:rPr lang="en-US" dirty="0" err="1" smtClean="0"/>
              <a:t>ini</a:t>
            </a:r>
            <a:r>
              <a:rPr lang="en-US" dirty="0" smtClean="0"/>
              <a:t> </a:t>
            </a:r>
            <a:r>
              <a:rPr lang="en-US" dirty="0" err="1" smtClean="0"/>
              <a:t>dengan</a:t>
            </a:r>
            <a:r>
              <a:rPr lang="en-US" dirty="0" smtClean="0"/>
              <a:t> </a:t>
            </a:r>
            <a:r>
              <a:rPr lang="en-US" dirty="0" err="1" smtClean="0"/>
              <a:t>peraturan</a:t>
            </a:r>
            <a:r>
              <a:rPr lang="en-US" dirty="0" smtClean="0"/>
              <a:t> </a:t>
            </a:r>
            <a:r>
              <a:rPr lang="en-US" dirty="0" err="1" smtClean="0"/>
              <a:t>perpajakan</a:t>
            </a:r>
            <a:r>
              <a:rPr lang="en-US" dirty="0" smtClean="0"/>
              <a:t>, </a:t>
            </a:r>
            <a:r>
              <a:rPr lang="en-US" dirty="0" err="1" smtClean="0"/>
              <a:t>maka</a:t>
            </a:r>
            <a:r>
              <a:rPr lang="en-US" dirty="0" smtClean="0"/>
              <a:t> </a:t>
            </a:r>
            <a:r>
              <a:rPr lang="en-US" dirty="0" err="1" smtClean="0"/>
              <a:t>pelaksanaannya</a:t>
            </a:r>
            <a:r>
              <a:rPr lang="en-US" dirty="0" smtClean="0"/>
              <a:t> </a:t>
            </a:r>
            <a:r>
              <a:rPr lang="en-US" dirty="0" err="1" smtClean="0"/>
              <a:t>mengacu</a:t>
            </a:r>
            <a:r>
              <a:rPr lang="en-US" dirty="0" smtClean="0"/>
              <a:t> </a:t>
            </a:r>
            <a:r>
              <a:rPr lang="en-US" dirty="0" err="1" smtClean="0"/>
              <a:t>pada</a:t>
            </a:r>
            <a:r>
              <a:rPr lang="en-US" dirty="0" smtClean="0"/>
              <a:t> </a:t>
            </a:r>
            <a:r>
              <a:rPr lang="en-US" b="1" dirty="0" err="1" smtClean="0"/>
              <a:t>peraturan</a:t>
            </a:r>
            <a:r>
              <a:rPr lang="en-US" b="1" dirty="0" smtClean="0"/>
              <a:t> </a:t>
            </a:r>
            <a:r>
              <a:rPr lang="en-US" b="1" dirty="0" err="1" smtClean="0"/>
              <a:t>perpajakan</a:t>
            </a:r>
            <a:r>
              <a:rPr lang="en-US" b="1" dirty="0" smtClean="0"/>
              <a:t> yang </a:t>
            </a:r>
            <a:r>
              <a:rPr lang="en-US" b="1" dirty="0" err="1" smtClean="0"/>
              <a:t>berlaku</a:t>
            </a:r>
            <a:r>
              <a:rPr lang="en-US" dirty="0" smtClean="0"/>
              <a:t>.</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C2B7D-1F6C-4E3C-9167-C154E5D4542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929285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Kebutuhan Sistem</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5944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Langkah-langkah Instalasi e-SPT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10950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Ekstrak file “SingleInstallerE-SPT2126_V2.4.zip”</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Jalankan file “setup.exe” yang ada dalam folder “Debug”</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623637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schemeClr val="tx1"/>
                </a:solidFill>
                <a:latin typeface="Arial Black" panose="020B0A04020102020204" pitchFamily="34" charset="0"/>
                <a:cs typeface="Arial" panose="020B0604020202020204" pitchFamily="34" charset="0"/>
              </a:rPr>
              <a:t>SETTING AWAL e-SPT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46784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mtClean="0">
                <a:effectLst/>
              </a:rPr>
              <a:t>Aplikasi e-SPT membuat koneksi langsung ke database .mdb/.accdb dengan memilih file-nya. Aplikasi otomatis menampilkan daftar file database yang ada di folder: &lt;PathAplikasi&gt;\db. </a:t>
            </a:r>
          </a:p>
          <a:p>
            <a:r>
              <a:rPr lang="id-ID" smtClean="0">
                <a:effectLst/>
              </a:rPr>
              <a:t>User bisa mengganti folder database dengan mengklik pada tombol </a:t>
            </a:r>
            <a:r>
              <a:rPr lang="id-ID" b="1" smtClean="0">
                <a:effectLst/>
              </a:rPr>
              <a:t>Ganti Folder</a:t>
            </a:r>
            <a:r>
              <a:rPr lang="id-ID" smtClean="0">
                <a:effectLst/>
              </a:rPr>
              <a:t>.</a:t>
            </a:r>
          </a:p>
          <a:p>
            <a:r>
              <a:rPr lang="id-ID" smtClean="0">
                <a:effectLst/>
              </a:rPr>
              <a:t> </a:t>
            </a:r>
          </a:p>
          <a:p>
            <a:r>
              <a:rPr lang="id-ID" b="1" smtClean="0">
                <a:effectLst/>
              </a:rPr>
              <a:t>Database Kosong</a:t>
            </a:r>
            <a:endParaRPr lang="id-ID" smtClean="0">
              <a:effectLst/>
            </a:endParaRPr>
          </a:p>
          <a:p>
            <a:r>
              <a:rPr lang="id-ID" smtClean="0">
                <a:effectLst/>
              </a:rPr>
              <a:t>Aplikasi menyediakan 2 database kosong masing-masing bertipe .mdb dan .accdb pada folder: &lt;PathAplikasi&gt;\db\empty.</a:t>
            </a:r>
          </a:p>
          <a:p>
            <a:r>
              <a:rPr lang="id-ID" smtClean="0">
                <a:effectLst/>
              </a:rPr>
              <a:t> </a:t>
            </a:r>
          </a:p>
          <a:p>
            <a:r>
              <a:rPr lang="id-ID" b="1" smtClean="0">
                <a:effectLst/>
              </a:rPr>
              <a:t>Penamaan Database</a:t>
            </a:r>
            <a:endParaRPr lang="id-ID" smtClean="0">
              <a:effectLst/>
            </a:endParaRPr>
          </a:p>
          <a:p>
            <a:r>
              <a:rPr lang="id-ID" smtClean="0">
                <a:effectLst/>
              </a:rPr>
              <a:t>Nama file database default adalah </a:t>
            </a:r>
            <a:r>
              <a:rPr lang="id-ID" b="1" smtClean="0">
                <a:effectLst/>
              </a:rPr>
              <a:t>db2113</a:t>
            </a:r>
            <a:r>
              <a:rPr lang="id-ID" smtClean="0">
                <a:effectLst/>
              </a:rPr>
              <a:t>. User bebas mengganti nama file selama ekstensi (.mdb/.accdb) tidak diubah.</a:t>
            </a:r>
          </a:p>
          <a:p>
            <a:r>
              <a:rPr lang="id-ID" smtClean="0">
                <a:effectLst/>
              </a:rPr>
              <a:t> </a:t>
            </a:r>
          </a:p>
          <a:p>
            <a:r>
              <a:rPr lang="id-ID" b="1" smtClean="0">
                <a:effectLst/>
              </a:rPr>
              <a:t>Gagal membaca Database</a:t>
            </a:r>
            <a:endParaRPr lang="id-ID" smtClean="0">
              <a:effectLst/>
            </a:endParaRPr>
          </a:p>
          <a:p>
            <a:r>
              <a:rPr lang="id-ID" smtClean="0">
                <a:effectLst/>
              </a:rPr>
              <a:t>Bila gagal membaca Database, perlu meng-install Database Access Engine.</a:t>
            </a:r>
          </a:p>
          <a:p>
            <a:r>
              <a:rPr lang="id-ID" sz="1200" kern="1200" smtClean="0">
                <a:solidFill>
                  <a:schemeClr val="tx1"/>
                </a:solidFill>
                <a:effectLst/>
                <a:latin typeface="+mn-lt"/>
                <a:ea typeface="+mn-ea"/>
                <a:cs typeface="+mn-cs"/>
              </a:rPr>
              <a:t>http://www.microsoft.com/en-us/download/details.aspx?id=13255</a:t>
            </a:r>
            <a:endParaRPr lang="id-ID" smtClean="0">
              <a:effectLst/>
            </a:endParaRP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68267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mtClean="0">
                <a:effectLst/>
              </a:rPr>
              <a:t>User harus memasukkan username dan password sebelum dapat menggunakan database. Username dan password default adalah </a:t>
            </a:r>
            <a:r>
              <a:rPr lang="id-ID" b="1" smtClean="0">
                <a:effectLst/>
              </a:rPr>
              <a:t>administrator </a:t>
            </a:r>
            <a:r>
              <a:rPr lang="id-ID" smtClean="0">
                <a:effectLst/>
              </a:rPr>
              <a:t>dan </a:t>
            </a:r>
            <a:r>
              <a:rPr lang="id-ID" b="1" smtClean="0">
                <a:effectLst/>
              </a:rPr>
              <a:t>123</a:t>
            </a:r>
            <a:r>
              <a:rPr lang="en-US" b="1" smtClean="0">
                <a:effectLst/>
              </a:rPr>
              <a:t>. </a:t>
            </a:r>
            <a:r>
              <a:rPr lang="id-ID" smtClean="0">
                <a:effectLst/>
              </a:rPr>
              <a:t>Username dan password</a:t>
            </a:r>
            <a:r>
              <a:rPr lang="en-US" smtClean="0">
                <a:effectLst/>
              </a:rPr>
              <a:t> bisa diubah sesuai kebutuhan.</a:t>
            </a:r>
            <a:endParaRPr lang="id-ID">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47623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mtClean="0">
                <a:effectLst/>
              </a:rPr>
              <a:t>Saat database pertama kali dibuka, user harus memasukkan NPWP sebagai identitas. NPWP yang dimasukkan harus valid dan tidak bisa diubah.</a:t>
            </a:r>
            <a:endParaRPr lang="id-ID">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90777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mtClean="0">
                <a:effectLst/>
              </a:rPr>
              <a:t>Saat database pertama kali dibuka, user harus memasukkan </a:t>
            </a:r>
            <a:r>
              <a:rPr lang="en-US" smtClean="0">
                <a:effectLst/>
              </a:rPr>
              <a:t>Profil </a:t>
            </a:r>
            <a:r>
              <a:rPr lang="id-ID" smtClean="0">
                <a:effectLst/>
              </a:rPr>
              <a:t>WP sebagai identitas.</a:t>
            </a:r>
            <a:r>
              <a:rPr lang="en-US" smtClean="0">
                <a:effectLst/>
              </a:rPr>
              <a:t> Data Profil WP bisa di-</a:t>
            </a:r>
            <a:r>
              <a:rPr lang="en-US" i="1" smtClean="0">
                <a:effectLst/>
              </a:rPr>
              <a:t>update</a:t>
            </a:r>
            <a:r>
              <a:rPr lang="en-US" smtClean="0">
                <a:effectLst/>
              </a:rPr>
              <a:t> kecuali untuk bagian NPWP. Khusus Bendahara jangan lupa menandai dan mengisi bagian Bendahara Pemerintah.</a:t>
            </a:r>
            <a:endParaRPr lang="id-ID">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30061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schemeClr val="tx1"/>
                </a:solidFill>
                <a:latin typeface="Arial Black" panose="020B0A04020102020204" pitchFamily="34" charset="0"/>
                <a:cs typeface="Arial" panose="020B0604020202020204" pitchFamily="34" charset="0"/>
              </a:rPr>
              <a:t>INPUT DATA e-SPT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647452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Jenis data yang di-</a:t>
            </a:r>
            <a:r>
              <a:rPr kumimoji="0" lang="en-US" sz="1200" b="0" i="1"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input</a:t>
            </a: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pada e-SPT:</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formulir SPT</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bukti potong</a:t>
            </a:r>
            <a:endPar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93141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mtClean="0"/>
              <a:t>Pasal 1 angka 2 PER-16/PJ/2016</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18078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Jenis data yang di-</a:t>
            </a:r>
            <a:r>
              <a:rPr kumimoji="0" lang="en-US" sz="1200" b="0" i="1"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input</a:t>
            </a: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pada e-SPT:</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formulir SPT</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bukti potong</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87140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Jenis data yang di-</a:t>
            </a:r>
            <a:r>
              <a:rPr kumimoji="0" lang="en-US" sz="1200" b="0" i="1"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input</a:t>
            </a: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pada e-SPT:</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formulir SPT</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bukti potong</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97431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Jenis data yang di-</a:t>
            </a:r>
            <a:r>
              <a:rPr kumimoji="0" lang="en-US" sz="1200" b="0" i="1"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input</a:t>
            </a: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pada e-SPT:</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formulir SPT</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bukti potong</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33038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effectLst/>
              </a:rPr>
              <a:t>Alur e-SPT setiap Masa Pajak.</a:t>
            </a:r>
            <a:endParaRPr lang="id-ID">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50044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mtClean="0">
                <a:effectLst/>
              </a:rPr>
              <a:t>Buat SPT Baru &amp; Buka SPT</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745825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mtClean="0">
                <a:effectLst/>
              </a:rPr>
              <a:t>Isi Pemotongan Pajak Bulanan</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053297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mtClean="0">
                <a:effectLst/>
              </a:rPr>
              <a:t>Isi Pemotongan Pajak Bulanan</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43569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Seperti Perusahaan Besar atau Satker dengan pegawai puluhan/ratusan orang?</a:t>
            </a:r>
            <a:endParaRPr lang="en-US"/>
          </a:p>
        </p:txBody>
      </p:sp>
      <p:sp>
        <p:nvSpPr>
          <p:cNvPr id="4" name="Slide Number Placeholder 3"/>
          <p:cNvSpPr>
            <a:spLocks noGrp="1"/>
          </p:cNvSpPr>
          <p:nvPr>
            <p:ph type="sldNum" sz="quarter" idx="10"/>
          </p:nvPr>
        </p:nvSpPr>
        <p:spPr/>
        <p:txBody>
          <a:bodyPr/>
          <a:lstStyle/>
          <a:p>
            <a:fld id="{BE222CB6-5286-4EFE-A400-E97302CBC493}" type="slidenum">
              <a:rPr lang="en-US" smtClean="0"/>
              <a:t>27</a:t>
            </a:fld>
            <a:endParaRPr lang="en-US"/>
          </a:p>
        </p:txBody>
      </p:sp>
    </p:spTree>
    <p:extLst>
      <p:ext uri="{BB962C8B-B14F-4D97-AF65-F5344CB8AC3E}">
        <p14:creationId xmlns:p14="http://schemas.microsoft.com/office/powerpoint/2010/main" val="24648885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mtClean="0">
                <a:effectLst/>
              </a:rPr>
              <a:t>Beberapa penjelasan untuk membuat csv impor/ekspor:</a:t>
            </a:r>
          </a:p>
          <a:p>
            <a:pPr marL="228600" indent="-228600">
              <a:buFont typeface="+mj-lt"/>
              <a:buAutoNum type="arabicPeriod"/>
            </a:pPr>
            <a:r>
              <a:rPr lang="id-ID" smtClean="0">
                <a:effectLst/>
              </a:rPr>
              <a:t>Penjelasan mengenai CSV beserta contoh tersedia di lokasi: {Folder Instalasi}\dokumentasi\csv format.</a:t>
            </a:r>
          </a:p>
          <a:p>
            <a:pPr marL="228600" indent="-228600">
              <a:buFont typeface="+mj-lt"/>
              <a:buAutoNum type="arabicPeriod"/>
            </a:pPr>
            <a:r>
              <a:rPr lang="id-ID" smtClean="0">
                <a:effectLst/>
              </a:rPr>
              <a:t>Bila melakukan edit CSV dengan Microsoft Excel, hindari scientific notation pada field yang bertipe teks (contoh: 1e+29) dengan menuliskan simbol single apostrophe (‘) di awal teks. Untuk scientific notation pada field yang bertipe angka, cukup perlebar cell hingga cukup menampilkan angka tersebut secara penuh.</a:t>
            </a:r>
          </a:p>
          <a:p>
            <a:pPr marL="228600" indent="-228600">
              <a:buFont typeface="+mj-lt"/>
              <a:buAutoNum type="arabicPeriod"/>
            </a:pPr>
            <a:r>
              <a:rPr lang="id-ID" smtClean="0">
                <a:effectLst/>
              </a:rPr>
              <a:t>Karakter-karakter berikut ini tidak boleh ada dalam input field di CSV: single apostrophe (‘) dan semicolon (;)</a:t>
            </a:r>
          </a:p>
          <a:p>
            <a:pPr marL="228600" indent="-228600">
              <a:buFont typeface="+mj-lt"/>
              <a:buAutoNum type="arabicPeriod"/>
            </a:pPr>
            <a:r>
              <a:rPr lang="id-ID" smtClean="0">
                <a:effectLst/>
              </a:rPr>
              <a:t>Saat menyimpan format CSV di Microsoft Excel, akan muncul pertanyaan “...Do you want to keep the workbook in this format?” jawab dengan “Yes.” Jangan simpan CSV bila masih ada scientific notation pada worksheet Excel.</a:t>
            </a:r>
          </a:p>
          <a:p>
            <a:pPr marL="228600" indent="-228600">
              <a:buFont typeface="+mj-lt"/>
              <a:buAutoNum type="arabicPeriod"/>
            </a:pPr>
            <a:r>
              <a:rPr lang="id-ID" smtClean="0">
                <a:effectLst/>
              </a:rPr>
              <a:t>Setelah menyimpan CSV, saat menutup Microsft Excel akan muncul pertanyaan “Do you want to save the changes...” jawab dengan “No.”</a:t>
            </a:r>
          </a:p>
          <a:p>
            <a:pPr marL="228600" indent="-228600">
              <a:buFont typeface="+mj-lt"/>
              <a:buAutoNum type="arabicPeriod"/>
            </a:pPr>
            <a:r>
              <a:rPr lang="id-ID" smtClean="0">
                <a:effectLst/>
              </a:rPr>
              <a:t>CSV yang akan di-impor harus memiliki header pada baris pertama. Header bisa dilihat pada contoh2 CSV yang tersedia di lokasi {Folder Instalasi}\dokumentasi\csv format\contoh csv.</a:t>
            </a:r>
          </a:p>
          <a:p>
            <a:pPr marL="228600" indent="-228600">
              <a:buFont typeface="+mj-lt"/>
              <a:buAutoNum type="arabicPeriod"/>
            </a:pPr>
            <a:r>
              <a:rPr lang="id-ID" smtClean="0">
                <a:effectLst/>
              </a:rPr>
              <a:t>Ekspor/Impor CSV Referensi dapat dilakukan tanpa harus membuka SPT pada aplikasi e-SPT, tetapi Ekspor/Impor CSV Bukti Potong hanya dapat dilakukan setelah membuka SPT terlebih dahulu. </a:t>
            </a:r>
          </a:p>
          <a:p>
            <a:pPr marL="228600" indent="-228600">
              <a:buFont typeface="+mj-lt"/>
              <a:buAutoNum type="arabicPeriod"/>
            </a:pPr>
            <a:r>
              <a:rPr lang="id-ID" smtClean="0">
                <a:effectLst/>
              </a:rPr>
              <a:t>Untuk Impor CSV Bukti Potong, pastikan Masa Pajak, Tahun Pajak dan Pembetulan pada CSV sesuai dengan Masa Pajak, Tahun Pajak dan Pembetulan SPT yang sedang dibuka.</a:t>
            </a:r>
          </a:p>
          <a:p>
            <a:pPr marL="228600" indent="-228600">
              <a:buFont typeface="+mj-lt"/>
              <a:buAutoNum type="arabicPeriod"/>
            </a:pPr>
            <a:r>
              <a:rPr lang="id-ID" smtClean="0">
                <a:effectLst/>
              </a:rPr>
              <a:t>Bila terdapat masalah dalam melakukan Impor CSV (CSV tidak dikenali), cobalah membuat 1 record secara manual di aplikasi, kemudian ekspor record tersebut menjadi CSV. CSV hasil ekspor kemudian di-edit tanpa mengganti header nya di baris pertama sebelum di impor lagi.</a:t>
            </a:r>
          </a:p>
          <a:p>
            <a:pPr marL="228600" indent="-228600">
              <a:buFont typeface="+mj-lt"/>
              <a:buAutoNum type="arabicPeriod"/>
            </a:pPr>
            <a:r>
              <a:rPr lang="id-ID" smtClean="0">
                <a:effectLst/>
              </a:rPr>
              <a:t>Errorlog saat Impor CSV bisa dilihat di lokasi: {Folder Instalasi}\errorlog.</a:t>
            </a:r>
            <a:endParaRPr lang="id-ID">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52115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mtClean="0">
                <a:effectLst/>
              </a:rPr>
              <a:t>Beberapa penjelasan untuk membuat csv impor/ekspor:</a:t>
            </a:r>
          </a:p>
          <a:p>
            <a:pPr marL="228600" indent="-228600">
              <a:buFont typeface="+mj-lt"/>
              <a:buAutoNum type="arabicPeriod"/>
            </a:pPr>
            <a:r>
              <a:rPr lang="id-ID" smtClean="0">
                <a:effectLst/>
              </a:rPr>
              <a:t>Penjelasan mengenai CSV beserta contoh tersedia di lokasi: {Folder Instalasi}\dokumentasi\csv format.</a:t>
            </a:r>
          </a:p>
          <a:p>
            <a:pPr marL="228600" indent="-228600">
              <a:buFont typeface="+mj-lt"/>
              <a:buAutoNum type="arabicPeriod"/>
            </a:pPr>
            <a:r>
              <a:rPr lang="id-ID" smtClean="0">
                <a:effectLst/>
              </a:rPr>
              <a:t>Bila melakukan edit CSV dengan Microsoft Excel, hindari scientific notation pada field yang bertipe teks (contoh: 1e+29) dengan menuliskan simbol single apostrophe (‘) di awal teks. Untuk scientific notation pada field yang bertipe angka, cukup perlebar cell hingga cukup menampilkan angka tersebut secara penuh.</a:t>
            </a:r>
          </a:p>
          <a:p>
            <a:pPr marL="228600" indent="-228600">
              <a:buFont typeface="+mj-lt"/>
              <a:buAutoNum type="arabicPeriod"/>
            </a:pPr>
            <a:r>
              <a:rPr lang="id-ID" smtClean="0">
                <a:effectLst/>
              </a:rPr>
              <a:t>Karakter-karakter berikut ini tidak boleh ada dalam input field di CSV: single apostrophe (‘) dan semicolon (;)</a:t>
            </a:r>
          </a:p>
          <a:p>
            <a:pPr marL="228600" indent="-228600">
              <a:buFont typeface="+mj-lt"/>
              <a:buAutoNum type="arabicPeriod"/>
            </a:pPr>
            <a:r>
              <a:rPr lang="id-ID" smtClean="0">
                <a:effectLst/>
              </a:rPr>
              <a:t>Saat menyimpan format CSV di Microsoft Excel, akan muncul pertanyaan “...Do you want to keep the workbook in this format?” jawab dengan “Yes.” Jangan simpan CSV bila masih ada scientific notation pada worksheet Excel.</a:t>
            </a:r>
          </a:p>
          <a:p>
            <a:pPr marL="228600" indent="-228600">
              <a:buFont typeface="+mj-lt"/>
              <a:buAutoNum type="arabicPeriod"/>
            </a:pPr>
            <a:r>
              <a:rPr lang="id-ID" smtClean="0">
                <a:effectLst/>
              </a:rPr>
              <a:t>Setelah menyimpan CSV, saat menutup Microsft Excel akan muncul pertanyaan “Do you want to save the changes...” jawab dengan “No.”</a:t>
            </a:r>
          </a:p>
          <a:p>
            <a:pPr marL="228600" indent="-228600">
              <a:buFont typeface="+mj-lt"/>
              <a:buAutoNum type="arabicPeriod"/>
            </a:pPr>
            <a:r>
              <a:rPr lang="id-ID" smtClean="0">
                <a:effectLst/>
              </a:rPr>
              <a:t>CSV yang akan di-impor harus memiliki header pada baris pertama. Header bisa dilihat pada contoh2 CSV yang tersedia di lokasi {Folder Instalasi}\dokumentasi\csv format\contoh csv.</a:t>
            </a:r>
          </a:p>
          <a:p>
            <a:pPr marL="228600" indent="-228600">
              <a:buFont typeface="+mj-lt"/>
              <a:buAutoNum type="arabicPeriod"/>
            </a:pPr>
            <a:r>
              <a:rPr lang="id-ID" smtClean="0">
                <a:effectLst/>
              </a:rPr>
              <a:t>Ekspor/Impor CSV Referensi dapat dilakukan tanpa harus membuka SPT pada aplikasi e-SPT, tetapi Ekspor/Impor CSV Bukti Potong hanya dapat dilakukan setelah membuka SPT terlebih dahulu. </a:t>
            </a:r>
          </a:p>
          <a:p>
            <a:pPr marL="228600" indent="-228600">
              <a:buFont typeface="+mj-lt"/>
              <a:buAutoNum type="arabicPeriod"/>
            </a:pPr>
            <a:r>
              <a:rPr lang="id-ID" smtClean="0">
                <a:effectLst/>
              </a:rPr>
              <a:t>Untuk Impor CSV Bukti Potong, pastikan Masa Pajak, Tahun Pajak dan Pembetulan pada CSV sesuai dengan Masa Pajak, Tahun Pajak dan Pembetulan SPT yang sedang dibuka.</a:t>
            </a:r>
          </a:p>
          <a:p>
            <a:pPr marL="228600" indent="-228600">
              <a:buFont typeface="+mj-lt"/>
              <a:buAutoNum type="arabicPeriod"/>
            </a:pPr>
            <a:r>
              <a:rPr lang="id-ID" smtClean="0">
                <a:effectLst/>
              </a:rPr>
              <a:t>Bila terdapat masalah dalam melakukan Impor CSV (CSV tidak dikenali), cobalah membuat 1 record secara manual di aplikasi, kemudian ekspor record tersebut menjadi CSV. CSV hasil ekspor kemudian di-edit tanpa mengganti header nya di baris pertama sebelum di impor lagi.</a:t>
            </a:r>
          </a:p>
          <a:p>
            <a:pPr marL="228600" indent="-228600">
              <a:buFont typeface="+mj-lt"/>
              <a:buAutoNum type="arabicPeriod"/>
            </a:pPr>
            <a:r>
              <a:rPr lang="id-ID" smtClean="0">
                <a:effectLst/>
              </a:rPr>
              <a:t>Errorlog saat Impor CSV bisa dilihat di lokasi: {Folder Instalasi}\errorlog.</a:t>
            </a:r>
            <a:endParaRPr lang="id-ID">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57374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mtClean="0"/>
              <a:t>Pasal 22 ayat (4) PER-16/PJ/2016</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5444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mtClean="0">
                <a:effectLst/>
              </a:rPr>
              <a:t>Beberapa penjelasan untuk membuat csv impor/ekspor:</a:t>
            </a:r>
          </a:p>
          <a:p>
            <a:pPr marL="228600" indent="-228600">
              <a:buFont typeface="+mj-lt"/>
              <a:buAutoNum type="arabicPeriod"/>
            </a:pPr>
            <a:r>
              <a:rPr lang="id-ID" smtClean="0">
                <a:effectLst/>
              </a:rPr>
              <a:t>Penjelasan mengenai CSV beserta contoh tersedia di lokasi: {Folder Instalasi}\dokumentasi\csv format.</a:t>
            </a:r>
          </a:p>
          <a:p>
            <a:pPr marL="228600" indent="-228600">
              <a:buFont typeface="+mj-lt"/>
              <a:buAutoNum type="arabicPeriod"/>
            </a:pPr>
            <a:r>
              <a:rPr lang="id-ID" smtClean="0">
                <a:effectLst/>
              </a:rPr>
              <a:t>Bila melakukan edit CSV dengan Microsoft Excel, hindari scientific notation pada field yang bertipe teks (contoh: 1e+29) dengan menuliskan simbol single apostrophe (‘) di awal teks. Untuk scientific notation pada field yang bertipe angka, cukup perlebar cell hingga cukup menampilkan angka tersebut secara penuh.</a:t>
            </a:r>
          </a:p>
          <a:p>
            <a:pPr marL="228600" indent="-228600">
              <a:buFont typeface="+mj-lt"/>
              <a:buAutoNum type="arabicPeriod"/>
            </a:pPr>
            <a:r>
              <a:rPr lang="id-ID" smtClean="0">
                <a:effectLst/>
              </a:rPr>
              <a:t>Karakter-karakter berikut ini tidak boleh ada dalam input field di CSV: single apostrophe (‘) dan semicolon (;)</a:t>
            </a:r>
          </a:p>
          <a:p>
            <a:pPr marL="228600" indent="-228600">
              <a:buFont typeface="+mj-lt"/>
              <a:buAutoNum type="arabicPeriod"/>
            </a:pPr>
            <a:r>
              <a:rPr lang="id-ID" smtClean="0">
                <a:effectLst/>
              </a:rPr>
              <a:t>Saat menyimpan format CSV di Microsoft Excel, akan muncul pertanyaan “...Do you want to keep the workbook in this format?” jawab dengan “Yes.” Jangan simpan CSV bila masih ada scientific notation pada worksheet Excel.</a:t>
            </a:r>
          </a:p>
          <a:p>
            <a:pPr marL="228600" indent="-228600">
              <a:buFont typeface="+mj-lt"/>
              <a:buAutoNum type="arabicPeriod"/>
            </a:pPr>
            <a:r>
              <a:rPr lang="id-ID" smtClean="0">
                <a:effectLst/>
              </a:rPr>
              <a:t>Setelah menyimpan CSV, saat menutup Microsft Excel akan muncul pertanyaan “Do you want to save the changes...” jawab dengan “No.”</a:t>
            </a:r>
          </a:p>
          <a:p>
            <a:pPr marL="228600" indent="-228600">
              <a:buFont typeface="+mj-lt"/>
              <a:buAutoNum type="arabicPeriod"/>
            </a:pPr>
            <a:r>
              <a:rPr lang="id-ID" smtClean="0">
                <a:effectLst/>
              </a:rPr>
              <a:t>CSV yang akan di-impor harus memiliki header pada baris pertama. Header bisa dilihat pada contoh2 CSV yang tersedia di lokasi {Folder Instalasi}\dokumentasi\csv format\contoh csv.</a:t>
            </a:r>
          </a:p>
          <a:p>
            <a:pPr marL="228600" indent="-228600">
              <a:buFont typeface="+mj-lt"/>
              <a:buAutoNum type="arabicPeriod"/>
            </a:pPr>
            <a:r>
              <a:rPr lang="id-ID" smtClean="0">
                <a:effectLst/>
              </a:rPr>
              <a:t>Ekspor/Impor CSV Referensi dapat dilakukan tanpa harus membuka SPT pada aplikasi e-SPT, tetapi Ekspor/Impor CSV Bukti Potong hanya dapat dilakukan setelah membuka SPT terlebih dahulu. </a:t>
            </a:r>
          </a:p>
          <a:p>
            <a:pPr marL="228600" indent="-228600">
              <a:buFont typeface="+mj-lt"/>
              <a:buAutoNum type="arabicPeriod"/>
            </a:pPr>
            <a:r>
              <a:rPr lang="id-ID" smtClean="0">
                <a:effectLst/>
              </a:rPr>
              <a:t>Untuk Impor CSV Bukti Potong, pastikan Masa Pajak, Tahun Pajak dan Pembetulan pada CSV sesuai dengan Masa Pajak, Tahun Pajak dan Pembetulan SPT yang sedang dibuka.</a:t>
            </a:r>
          </a:p>
          <a:p>
            <a:pPr marL="228600" indent="-228600">
              <a:buFont typeface="+mj-lt"/>
              <a:buAutoNum type="arabicPeriod"/>
            </a:pPr>
            <a:r>
              <a:rPr lang="id-ID" smtClean="0">
                <a:effectLst/>
              </a:rPr>
              <a:t>Bila terdapat masalah dalam melakukan Impor CSV (CSV tidak dikenali), cobalah membuat 1 record secara manual di aplikasi, kemudian ekspor record tersebut menjadi CSV. CSV hasil ekspor kemudian di-edit tanpa mengganti header nya di baris pertama sebelum di impor lagi.</a:t>
            </a:r>
          </a:p>
          <a:p>
            <a:pPr marL="228600" indent="-228600">
              <a:buFont typeface="+mj-lt"/>
              <a:buAutoNum type="arabicPeriod"/>
            </a:pPr>
            <a:r>
              <a:rPr lang="id-ID" smtClean="0">
                <a:effectLst/>
              </a:rPr>
              <a:t>Errorlog saat Impor CSV bisa dilihat di lokasi: {Folder Instalasi}\errorlog.</a:t>
            </a:r>
            <a:endParaRPr lang="id-ID">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76451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mtClean="0">
                <a:effectLst/>
              </a:rPr>
              <a:t>Beberapa penjelasan untuk membuat csv impor/ekspor:</a:t>
            </a:r>
          </a:p>
          <a:p>
            <a:pPr marL="228600" indent="-228600">
              <a:buFont typeface="+mj-lt"/>
              <a:buAutoNum type="arabicPeriod"/>
            </a:pPr>
            <a:r>
              <a:rPr lang="id-ID" smtClean="0">
                <a:effectLst/>
              </a:rPr>
              <a:t>Penjelasan mengenai CSV beserta contoh tersedia di lokasi: {Folder Instalasi}\dokumentasi\csv format.</a:t>
            </a:r>
          </a:p>
          <a:p>
            <a:pPr marL="228600" indent="-228600">
              <a:buFont typeface="+mj-lt"/>
              <a:buAutoNum type="arabicPeriod"/>
            </a:pPr>
            <a:r>
              <a:rPr lang="id-ID" smtClean="0">
                <a:effectLst/>
              </a:rPr>
              <a:t>Bila melakukan edit CSV dengan Microsoft Excel, hindari scientific notation pada field yang bertipe teks (contoh: 1e+29) dengan menuliskan simbol single apostrophe (‘) di awal teks. Untuk scientific notation pada field yang bertipe angka, cukup perlebar cell hingga cukup menampilkan angka tersebut secara penuh.</a:t>
            </a:r>
          </a:p>
          <a:p>
            <a:pPr marL="228600" indent="-228600">
              <a:buFont typeface="+mj-lt"/>
              <a:buAutoNum type="arabicPeriod"/>
            </a:pPr>
            <a:r>
              <a:rPr lang="id-ID" smtClean="0">
                <a:effectLst/>
              </a:rPr>
              <a:t>Karakter-karakter berikut ini tidak boleh ada dalam input field di CSV: single apostrophe (‘) dan semicolon (;)</a:t>
            </a:r>
          </a:p>
          <a:p>
            <a:pPr marL="228600" indent="-228600">
              <a:buFont typeface="+mj-lt"/>
              <a:buAutoNum type="arabicPeriod"/>
            </a:pPr>
            <a:r>
              <a:rPr lang="id-ID" smtClean="0">
                <a:effectLst/>
              </a:rPr>
              <a:t>Saat menyimpan format CSV di Microsoft Excel, akan muncul pertanyaan “...Do you want to keep the workbook in this format?” jawab dengan “Yes.” Jangan simpan CSV bila masih ada scientific notation pada worksheet Excel.</a:t>
            </a:r>
          </a:p>
          <a:p>
            <a:pPr marL="228600" indent="-228600">
              <a:buFont typeface="+mj-lt"/>
              <a:buAutoNum type="arabicPeriod"/>
            </a:pPr>
            <a:r>
              <a:rPr lang="id-ID" smtClean="0">
                <a:effectLst/>
              </a:rPr>
              <a:t>Setelah menyimpan CSV, saat menutup Microsft Excel akan muncul pertanyaan “Do you want to save the changes...” jawab dengan “No.”</a:t>
            </a:r>
          </a:p>
          <a:p>
            <a:pPr marL="228600" indent="-228600">
              <a:buFont typeface="+mj-lt"/>
              <a:buAutoNum type="arabicPeriod"/>
            </a:pPr>
            <a:r>
              <a:rPr lang="id-ID" smtClean="0">
                <a:effectLst/>
              </a:rPr>
              <a:t>CSV yang akan di-impor harus memiliki header pada baris pertama. Header bisa dilihat pada contoh2 CSV yang tersedia di lokasi {Folder Instalasi}\dokumentasi\csv format\contoh csv.</a:t>
            </a:r>
          </a:p>
          <a:p>
            <a:pPr marL="228600" indent="-228600">
              <a:buFont typeface="+mj-lt"/>
              <a:buAutoNum type="arabicPeriod"/>
            </a:pPr>
            <a:r>
              <a:rPr lang="id-ID" smtClean="0">
                <a:effectLst/>
              </a:rPr>
              <a:t>Ekspor/Impor CSV Referensi dapat dilakukan tanpa harus membuka SPT pada aplikasi e-SPT, tetapi Ekspor/Impor CSV Bukti Potong hanya dapat dilakukan setelah membuka SPT terlebih dahulu. </a:t>
            </a:r>
          </a:p>
          <a:p>
            <a:pPr marL="228600" indent="-228600">
              <a:buFont typeface="+mj-lt"/>
              <a:buAutoNum type="arabicPeriod"/>
            </a:pPr>
            <a:r>
              <a:rPr lang="id-ID" smtClean="0">
                <a:effectLst/>
              </a:rPr>
              <a:t>Untuk Impor CSV Bukti Potong, pastikan Masa Pajak, Tahun Pajak dan Pembetulan pada CSV sesuai dengan Masa Pajak, Tahun Pajak dan Pembetulan SPT yang sedang dibuka.</a:t>
            </a:r>
          </a:p>
          <a:p>
            <a:pPr marL="228600" indent="-228600">
              <a:buFont typeface="+mj-lt"/>
              <a:buAutoNum type="arabicPeriod"/>
            </a:pPr>
            <a:r>
              <a:rPr lang="id-ID" smtClean="0">
                <a:effectLst/>
              </a:rPr>
              <a:t>Bila terdapat masalah dalam melakukan Impor CSV (CSV tidak dikenali), cobalah membuat 1 record secara manual di aplikasi, kemudian ekspor record tersebut menjadi CSV. CSV hasil ekspor kemudian di-edit tanpa mengganti header nya di baris pertama sebelum di impor lagi.</a:t>
            </a:r>
          </a:p>
          <a:p>
            <a:pPr marL="228600" indent="-228600">
              <a:buFont typeface="+mj-lt"/>
              <a:buAutoNum type="arabicPeriod"/>
            </a:pPr>
            <a:r>
              <a:rPr lang="id-ID" smtClean="0">
                <a:effectLst/>
              </a:rPr>
              <a:t>Errorlog saat Impor CSV bisa dilihat di lokasi: {Folder Instalasi}\errorlog.</a:t>
            </a:r>
            <a:endParaRPr lang="id-ID">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87603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mtClean="0">
                <a:effectLst/>
              </a:rPr>
              <a:t>Beberapa penjelasan untuk membuat csv impor/ekspor:</a:t>
            </a:r>
          </a:p>
          <a:p>
            <a:pPr marL="228600" indent="-228600">
              <a:buFont typeface="+mj-lt"/>
              <a:buAutoNum type="arabicPeriod"/>
            </a:pPr>
            <a:r>
              <a:rPr lang="id-ID" smtClean="0">
                <a:effectLst/>
              </a:rPr>
              <a:t>Penjelasan mengenai CSV beserta contoh tersedia di lokasi: {Folder Instalasi}\dokumentasi\csv format.</a:t>
            </a:r>
          </a:p>
          <a:p>
            <a:pPr marL="228600" indent="-228600">
              <a:buFont typeface="+mj-lt"/>
              <a:buAutoNum type="arabicPeriod"/>
            </a:pPr>
            <a:r>
              <a:rPr lang="id-ID" smtClean="0">
                <a:effectLst/>
              </a:rPr>
              <a:t>Bila melakukan edit CSV dengan Microsoft Excel, hindari scientific notation pada field yang bertipe teks (contoh: 1e+29) dengan menuliskan simbol single apostrophe (‘) di awal teks. Untuk scientific notation pada field yang bertipe angka, cukup perlebar cell hingga cukup menampilkan angka tersebut secara penuh.</a:t>
            </a:r>
          </a:p>
          <a:p>
            <a:pPr marL="228600" indent="-228600">
              <a:buFont typeface="+mj-lt"/>
              <a:buAutoNum type="arabicPeriod"/>
            </a:pPr>
            <a:r>
              <a:rPr lang="id-ID" smtClean="0">
                <a:effectLst/>
              </a:rPr>
              <a:t>Karakter-karakter berikut ini tidak boleh ada dalam input field di CSV: single apostrophe (‘) dan semicolon (;)</a:t>
            </a:r>
          </a:p>
          <a:p>
            <a:pPr marL="228600" indent="-228600">
              <a:buFont typeface="+mj-lt"/>
              <a:buAutoNum type="arabicPeriod"/>
            </a:pPr>
            <a:r>
              <a:rPr lang="id-ID" smtClean="0">
                <a:effectLst/>
              </a:rPr>
              <a:t>Saat menyimpan format CSV di Microsoft Excel, akan muncul pertanyaan “...Do you want to keep the workbook in this format?” jawab dengan “Yes.” Jangan simpan CSV bila masih ada scientific notation pada worksheet Excel.</a:t>
            </a:r>
          </a:p>
          <a:p>
            <a:pPr marL="228600" indent="-228600">
              <a:buFont typeface="+mj-lt"/>
              <a:buAutoNum type="arabicPeriod"/>
            </a:pPr>
            <a:r>
              <a:rPr lang="id-ID" smtClean="0">
                <a:effectLst/>
              </a:rPr>
              <a:t>Setelah menyimpan CSV, saat menutup Microsft Excel akan muncul pertanyaan “Do you want to save the changes...” jawab dengan “No.”</a:t>
            </a:r>
          </a:p>
          <a:p>
            <a:pPr marL="228600" indent="-228600">
              <a:buFont typeface="+mj-lt"/>
              <a:buAutoNum type="arabicPeriod"/>
            </a:pPr>
            <a:r>
              <a:rPr lang="id-ID" smtClean="0">
                <a:effectLst/>
              </a:rPr>
              <a:t>CSV yang akan di-impor harus memiliki header pada baris pertama. Header bisa dilihat pada contoh2 CSV yang tersedia di lokasi {Folder Instalasi}\dokumentasi\csv format\contoh csv.</a:t>
            </a:r>
          </a:p>
          <a:p>
            <a:pPr marL="228600" indent="-228600">
              <a:buFont typeface="+mj-lt"/>
              <a:buAutoNum type="arabicPeriod"/>
            </a:pPr>
            <a:r>
              <a:rPr lang="id-ID" smtClean="0">
                <a:effectLst/>
              </a:rPr>
              <a:t>Ekspor/Impor CSV Referensi dapat dilakukan tanpa harus membuka SPT pada aplikasi e-SPT, tetapi Ekspor/Impor CSV Bukti Potong hanya dapat dilakukan setelah membuka SPT terlebih dahulu. </a:t>
            </a:r>
          </a:p>
          <a:p>
            <a:pPr marL="228600" indent="-228600">
              <a:buFont typeface="+mj-lt"/>
              <a:buAutoNum type="arabicPeriod"/>
            </a:pPr>
            <a:r>
              <a:rPr lang="id-ID" smtClean="0">
                <a:effectLst/>
              </a:rPr>
              <a:t>Untuk Impor CSV Bukti Potong, pastikan Masa Pajak, Tahun Pajak dan Pembetulan pada CSV sesuai dengan Masa Pajak, Tahun Pajak dan Pembetulan SPT yang sedang dibuka.</a:t>
            </a:r>
          </a:p>
          <a:p>
            <a:pPr marL="228600" indent="-228600">
              <a:buFont typeface="+mj-lt"/>
              <a:buAutoNum type="arabicPeriod"/>
            </a:pPr>
            <a:r>
              <a:rPr lang="id-ID" smtClean="0">
                <a:effectLst/>
              </a:rPr>
              <a:t>Bila terdapat masalah dalam melakukan Impor CSV (CSV tidak dikenali), cobalah membuat 1 record secara manual di aplikasi, kemudian ekspor record tersebut menjadi CSV. CSV hasil ekspor kemudian di-edit tanpa mengganti header nya di baris pertama sebelum di impor lagi.</a:t>
            </a:r>
          </a:p>
          <a:p>
            <a:pPr marL="228600" indent="-228600">
              <a:buFont typeface="+mj-lt"/>
              <a:buAutoNum type="arabicPeriod"/>
            </a:pPr>
            <a:r>
              <a:rPr lang="id-ID" smtClean="0">
                <a:effectLst/>
              </a:rPr>
              <a:t>Errorlog saat Impor CSV bisa dilihat di lokasi: {Folder Instalasi}\errorlog.</a:t>
            </a:r>
            <a:endParaRPr lang="id-ID">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40786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mtClean="0">
                <a:effectLst/>
              </a:rPr>
              <a:t>Isi Daftar SSP</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213403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mtClean="0">
                <a:effectLst/>
              </a:rPr>
              <a:t>Isi Daftar SSP</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62323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schemeClr val="tx1"/>
                </a:solidFill>
                <a:latin typeface="Arial Black" panose="020B0A04020102020204" pitchFamily="34" charset="0"/>
                <a:cs typeface="Arial" panose="020B0604020202020204" pitchFamily="34" charset="0"/>
              </a:rPr>
              <a:t>LAPOR e-SPT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5085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err="1" smtClean="0"/>
              <a:t>Pasal</a:t>
            </a:r>
            <a:r>
              <a:rPr lang="en-US" smtClean="0"/>
              <a:t> 8 </a:t>
            </a:r>
            <a:r>
              <a:rPr lang="en-US" err="1" smtClean="0"/>
              <a:t>ayat</a:t>
            </a:r>
            <a:r>
              <a:rPr lang="en-US" smtClean="0"/>
              <a:t> (2) PER-02/PJ/2019</a:t>
            </a:r>
            <a:endParaRPr lang="en-US" dirty="0" smtClean="0"/>
          </a:p>
        </p:txBody>
      </p:sp>
      <p:sp>
        <p:nvSpPr>
          <p:cNvPr id="4" name="Slide Number Placeholder 3"/>
          <p:cNvSpPr>
            <a:spLocks noGrp="1"/>
          </p:cNvSpPr>
          <p:nvPr>
            <p:ph type="sldNum" sz="quarter" idx="10"/>
          </p:nvPr>
        </p:nvSpPr>
        <p:spPr/>
        <p:txBody>
          <a:bodyPr/>
          <a:lstStyle/>
          <a:p>
            <a:fld id="{BE222CB6-5286-4EFE-A400-E97302CBC493}" type="slidenum">
              <a:rPr lang="en-US" smtClean="0"/>
              <a:t>36</a:t>
            </a:fld>
            <a:endParaRPr lang="en-US"/>
          </a:p>
        </p:txBody>
      </p:sp>
    </p:spTree>
    <p:extLst>
      <p:ext uri="{BB962C8B-B14F-4D97-AF65-F5344CB8AC3E}">
        <p14:creationId xmlns:p14="http://schemas.microsoft.com/office/powerpoint/2010/main" val="42144666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mtClean="0">
                <a:effectLst/>
              </a:rPr>
              <a:t>Beberapa penjelasan untuk membuat csv impor/ekspor:</a:t>
            </a:r>
          </a:p>
          <a:p>
            <a:pPr marL="228600" indent="-228600">
              <a:buFont typeface="+mj-lt"/>
              <a:buAutoNum type="arabicPeriod"/>
            </a:pPr>
            <a:r>
              <a:rPr lang="id-ID" smtClean="0">
                <a:effectLst/>
              </a:rPr>
              <a:t>Penjelasan mengenai CSV beserta contoh tersedia di lokasi: {Folder Instalasi}\dokumentasi\csv format.</a:t>
            </a:r>
          </a:p>
          <a:p>
            <a:pPr marL="228600" indent="-228600">
              <a:buFont typeface="+mj-lt"/>
              <a:buAutoNum type="arabicPeriod"/>
            </a:pPr>
            <a:r>
              <a:rPr lang="id-ID" smtClean="0">
                <a:effectLst/>
              </a:rPr>
              <a:t>Bila melakukan edit CSV dengan Microsoft Excel, hindari scientific notation pada field yang bertipe teks (contoh: 1e+29) dengan menuliskan simbol single apostrophe (‘) di awal teks. Untuk scientific notation pada field yang bertipe angka, cukup perlebar cell hingga cukup menampilkan angka tersebut secara penuh.</a:t>
            </a:r>
          </a:p>
          <a:p>
            <a:pPr marL="228600" indent="-228600">
              <a:buFont typeface="+mj-lt"/>
              <a:buAutoNum type="arabicPeriod"/>
            </a:pPr>
            <a:r>
              <a:rPr lang="id-ID" smtClean="0">
                <a:effectLst/>
              </a:rPr>
              <a:t>Karakter-karakter berikut ini tidak boleh ada dalam input field di CSV: single apostrophe (‘) dan semicolon (;)</a:t>
            </a:r>
          </a:p>
          <a:p>
            <a:pPr marL="228600" indent="-228600">
              <a:buFont typeface="+mj-lt"/>
              <a:buAutoNum type="arabicPeriod"/>
            </a:pPr>
            <a:r>
              <a:rPr lang="id-ID" smtClean="0">
                <a:effectLst/>
              </a:rPr>
              <a:t>Saat menyimpan format CSV di Microsoft Excel, akan muncul pertanyaan “...Do you want to keep the workbook in this format?” jawab dengan “Yes.” Jangan simpan CSV bila masih ada scientific notation pada worksheet Excel.</a:t>
            </a:r>
          </a:p>
          <a:p>
            <a:pPr marL="228600" indent="-228600">
              <a:buFont typeface="+mj-lt"/>
              <a:buAutoNum type="arabicPeriod"/>
            </a:pPr>
            <a:r>
              <a:rPr lang="id-ID" smtClean="0">
                <a:effectLst/>
              </a:rPr>
              <a:t>Setelah menyimpan CSV, saat menutup Microsft Excel akan muncul pertanyaan “Do you want to save the changes...” jawab dengan “No.”</a:t>
            </a:r>
          </a:p>
          <a:p>
            <a:pPr marL="228600" indent="-228600">
              <a:buFont typeface="+mj-lt"/>
              <a:buAutoNum type="arabicPeriod"/>
            </a:pPr>
            <a:r>
              <a:rPr lang="id-ID" smtClean="0">
                <a:effectLst/>
              </a:rPr>
              <a:t>CSV yang akan di-impor harus memiliki header pada baris pertama. Header bisa dilihat pada contoh2 CSV yang tersedia di lokasi {Folder Instalasi}\dokumentasi\csv format\contoh csv.</a:t>
            </a:r>
          </a:p>
          <a:p>
            <a:pPr marL="228600" indent="-228600">
              <a:buFont typeface="+mj-lt"/>
              <a:buAutoNum type="arabicPeriod"/>
            </a:pPr>
            <a:r>
              <a:rPr lang="id-ID" smtClean="0">
                <a:effectLst/>
              </a:rPr>
              <a:t>Ekspor/Impor CSV Referensi dapat dilakukan tanpa harus membuka SPT pada aplikasi e-SPT, tetapi Ekspor/Impor CSV Bukti Potong hanya dapat dilakukan setelah membuka SPT terlebih dahulu. </a:t>
            </a:r>
          </a:p>
          <a:p>
            <a:pPr marL="228600" indent="-228600">
              <a:buFont typeface="+mj-lt"/>
              <a:buAutoNum type="arabicPeriod"/>
            </a:pPr>
            <a:r>
              <a:rPr lang="id-ID" smtClean="0">
                <a:effectLst/>
              </a:rPr>
              <a:t>Untuk Impor CSV Bukti Potong, pastikan Masa Pajak, Tahun Pajak dan Pembetulan pada CSV sesuai dengan Masa Pajak, Tahun Pajak dan Pembetulan SPT yang sedang dibuka.</a:t>
            </a:r>
          </a:p>
          <a:p>
            <a:pPr marL="228600" indent="-228600">
              <a:buFont typeface="+mj-lt"/>
              <a:buAutoNum type="arabicPeriod"/>
            </a:pPr>
            <a:r>
              <a:rPr lang="id-ID" smtClean="0">
                <a:effectLst/>
              </a:rPr>
              <a:t>Bila terdapat masalah dalam melakukan Impor CSV (CSV tidak dikenali), cobalah membuat 1 record secara manual di aplikasi, kemudian ekspor record tersebut menjadi CSV. CSV hasil ekspor kemudian di-edit tanpa mengganti header nya di baris pertama sebelum di impor lagi.</a:t>
            </a:r>
          </a:p>
          <a:p>
            <a:pPr marL="228600" indent="-228600">
              <a:buFont typeface="+mj-lt"/>
              <a:buAutoNum type="arabicPeriod"/>
            </a:pPr>
            <a:r>
              <a:rPr lang="id-ID" smtClean="0">
                <a:effectLst/>
              </a:rPr>
              <a:t>Errorlog saat Impor CSV bisa dilihat di lokasi: {Folder Instalasi}\errorlog.</a:t>
            </a:r>
            <a:endParaRPr lang="id-ID">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78905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smtClean="0">
                <a:solidFill>
                  <a:schemeClr val="tx1"/>
                </a:solidFill>
                <a:effectLst/>
                <a:latin typeface="+mn-lt"/>
                <a:ea typeface="+mn-ea"/>
                <a:cs typeface="+mn-cs"/>
              </a:rPr>
              <a:t>3 langkah mudah menggunakan </a:t>
            </a:r>
            <a:r>
              <a:rPr lang="en-US" sz="1200" i="1" kern="1200" smtClean="0">
                <a:solidFill>
                  <a:schemeClr val="tx1"/>
                </a:solidFill>
                <a:effectLst/>
                <a:latin typeface="+mn-lt"/>
                <a:ea typeface="+mn-ea"/>
                <a:cs typeface="+mn-cs"/>
              </a:rPr>
              <a:t>e-filing:</a:t>
            </a:r>
          </a:p>
          <a:p>
            <a:pPr marL="228600" indent="-228600">
              <a:buFont typeface="+mj-lt"/>
              <a:buAutoNum type="arabicPeriod"/>
            </a:pPr>
            <a:r>
              <a:rPr lang="en-US" sz="1200" i="0" kern="1200" smtClean="0">
                <a:solidFill>
                  <a:schemeClr val="tx1"/>
                </a:solidFill>
                <a:effectLst/>
                <a:latin typeface="+mn-lt"/>
                <a:ea typeface="+mn-ea"/>
                <a:cs typeface="+mn-cs"/>
              </a:rPr>
              <a:t>Mengajukan permohonan Aktivasi EFIN ke KPP atau KP2KP.</a:t>
            </a:r>
          </a:p>
          <a:p>
            <a:pPr marL="228600" indent="-228600">
              <a:buFont typeface="+mj-lt"/>
              <a:buAutoNum type="arabicPeriod"/>
            </a:pPr>
            <a:r>
              <a:rPr lang="en-US" sz="1200" i="0" kern="1200" smtClean="0">
                <a:solidFill>
                  <a:schemeClr val="tx1"/>
                </a:solidFill>
                <a:effectLst/>
                <a:latin typeface="+mn-lt"/>
                <a:ea typeface="+mn-ea"/>
                <a:cs typeface="+mn-cs"/>
              </a:rPr>
              <a:t>Setelah memperoleh nomor EFIN, Anda dapat mendaftarkan diri pada Layanan Online Pajak pada website DJP Online atau website Penyedia Layanan SPT Elektronik.</a:t>
            </a:r>
          </a:p>
          <a:p>
            <a:pPr marL="228600" indent="-228600">
              <a:buFont typeface="+mj-lt"/>
              <a:buAutoNum type="arabicPeriod"/>
            </a:pPr>
            <a:r>
              <a:rPr lang="en-US" sz="1200" i="0" kern="1200" smtClean="0">
                <a:solidFill>
                  <a:schemeClr val="tx1"/>
                </a:solidFill>
                <a:effectLst/>
                <a:latin typeface="+mn-lt"/>
                <a:ea typeface="+mn-ea"/>
                <a:cs typeface="+mn-cs"/>
              </a:rPr>
              <a:t>Setelah memiliki akun DJP Online /Akun Penyedia Layanan SPT Elektronik, Anda sudah dapat menyampaikan SPT Anda melalui menu e-Filing.</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29257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smtClean="0"/>
              <a:t>Reminder</a:t>
            </a:r>
            <a:endParaRPr lang="en-US" i="1"/>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75789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Pasal 3 ayat (2) PER-02/PJ/2019</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87500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Pasal</a:t>
            </a:r>
            <a:r>
              <a:rPr lang="en-US" dirty="0" smtClean="0"/>
              <a:t> 23 </a:t>
            </a:r>
            <a:r>
              <a:rPr lang="en-US" dirty="0" err="1" smtClean="0"/>
              <a:t>ayat</a:t>
            </a:r>
            <a:r>
              <a:rPr lang="en-US" dirty="0" smtClean="0"/>
              <a:t> (1) PER-16/PJ/2016</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Pemberi</a:t>
            </a:r>
            <a:r>
              <a:rPr lang="en-US" dirty="0" smtClean="0"/>
              <a:t> </a:t>
            </a:r>
            <a:r>
              <a:rPr lang="en-US" dirty="0" err="1" smtClean="0"/>
              <a:t>Kerja</a:t>
            </a:r>
            <a:r>
              <a:rPr lang="en-US" dirty="0" smtClean="0"/>
              <a:t>/</a:t>
            </a:r>
            <a:r>
              <a:rPr lang="en-US" dirty="0" err="1" smtClean="0"/>
              <a:t>Bendahara</a:t>
            </a:r>
            <a:r>
              <a:rPr lang="en-US" baseline="0" dirty="0" smtClean="0"/>
              <a:t> </a:t>
            </a:r>
            <a:r>
              <a:rPr lang="en-US" baseline="0" dirty="0" err="1" smtClean="0"/>
              <a:t>diharapkan</a:t>
            </a:r>
            <a:r>
              <a:rPr lang="en-US" baseline="0" dirty="0" smtClean="0"/>
              <a:t> </a:t>
            </a:r>
            <a:r>
              <a:rPr lang="en-US" baseline="0" dirty="0" err="1" smtClean="0"/>
              <a:t>melaporkan</a:t>
            </a:r>
            <a:r>
              <a:rPr lang="en-US" baseline="0" dirty="0" smtClean="0"/>
              <a:t> e-SPT </a:t>
            </a:r>
            <a:r>
              <a:rPr lang="en-US" baseline="0" dirty="0" err="1" smtClean="0"/>
              <a:t>Masa</a:t>
            </a:r>
            <a:r>
              <a:rPr lang="en-US" baseline="0" dirty="0" smtClean="0"/>
              <a:t> </a:t>
            </a:r>
            <a:r>
              <a:rPr lang="en-US" baseline="0" dirty="0" err="1" smtClean="0"/>
              <a:t>Desember</a:t>
            </a:r>
            <a:r>
              <a:rPr lang="en-US" baseline="0" dirty="0" smtClean="0"/>
              <a:t> </a:t>
            </a:r>
            <a:r>
              <a:rPr lang="en-US" b="1" baseline="0" dirty="0" smtClean="0"/>
              <a:t>LENGKAP</a:t>
            </a:r>
            <a:r>
              <a:rPr lang="en-US" baseline="0" dirty="0" smtClean="0"/>
              <a:t> </a:t>
            </a:r>
            <a:r>
              <a:rPr lang="en-US" baseline="0" dirty="0" err="1" smtClean="0"/>
              <a:t>dengan</a:t>
            </a:r>
            <a:r>
              <a:rPr lang="en-US" baseline="0" dirty="0" smtClean="0"/>
              <a:t> data 1721-A1/A2 </a:t>
            </a:r>
            <a:r>
              <a:rPr lang="en-US" baseline="0" dirty="0" err="1" smtClean="0"/>
              <a:t>untuk</a:t>
            </a:r>
            <a:r>
              <a:rPr lang="en-US" baseline="0" dirty="0" smtClean="0"/>
              <a:t> </a:t>
            </a:r>
            <a:r>
              <a:rPr lang="en-US" baseline="0" dirty="0" err="1" smtClean="0"/>
              <a:t>pembentukan</a:t>
            </a:r>
            <a:r>
              <a:rPr lang="en-US" baseline="0" dirty="0" smtClean="0"/>
              <a:t> </a:t>
            </a:r>
            <a:r>
              <a:rPr lang="en-US" i="1" baseline="0" dirty="0" smtClean="0"/>
              <a:t>prepopulated tax return</a:t>
            </a:r>
            <a:r>
              <a:rPr lang="en-US" baseline="0" dirty="0" smtClean="0"/>
              <a:t>/SPT </a:t>
            </a:r>
            <a:r>
              <a:rPr lang="en-US" baseline="0" dirty="0" err="1" smtClean="0"/>
              <a:t>Siap</a:t>
            </a:r>
            <a:r>
              <a:rPr lang="en-US" baseline="0" dirty="0" smtClean="0"/>
              <a:t> </a:t>
            </a:r>
            <a:r>
              <a:rPr lang="en-US" baseline="0" dirty="0" err="1" smtClean="0"/>
              <a:t>Saji</a:t>
            </a:r>
            <a:r>
              <a:rPr lang="en-US" baseline="0" dirty="0" smtClean="0"/>
              <a:t> </a:t>
            </a:r>
            <a:r>
              <a:rPr lang="en-US" baseline="0" dirty="0" err="1" smtClean="0"/>
              <a:t>bagi</a:t>
            </a:r>
            <a:r>
              <a:rPr lang="en-US" baseline="0" dirty="0" smtClean="0"/>
              <a:t> </a:t>
            </a:r>
            <a:r>
              <a:rPr lang="en-US" baseline="0" dirty="0" err="1" smtClean="0"/>
              <a:t>para</a:t>
            </a:r>
            <a:r>
              <a:rPr lang="en-US" baseline="0" dirty="0" smtClean="0"/>
              <a:t> </a:t>
            </a:r>
            <a:r>
              <a:rPr lang="en-US" baseline="0" dirty="0" err="1" smtClean="0"/>
              <a:t>pegawai</a:t>
            </a:r>
            <a:r>
              <a:rPr lang="en-US" baseline="0" dirty="0" smtClean="0"/>
              <a:t> yang </a:t>
            </a:r>
            <a:r>
              <a:rPr lang="en-US" baseline="0" dirty="0" err="1" smtClean="0"/>
              <a:t>memanfaatkan</a:t>
            </a:r>
            <a:r>
              <a:rPr lang="en-US" baseline="0" dirty="0" smtClean="0"/>
              <a:t> e-Filing </a:t>
            </a:r>
            <a:r>
              <a:rPr lang="en-US" baseline="0" dirty="0" err="1" smtClean="0"/>
              <a:t>dalam</a:t>
            </a:r>
            <a:r>
              <a:rPr lang="en-US" baseline="0" dirty="0" smtClean="0"/>
              <a:t> </a:t>
            </a:r>
            <a:r>
              <a:rPr lang="en-US" baseline="0" dirty="0" err="1" smtClean="0"/>
              <a:t>menyampaikan</a:t>
            </a:r>
            <a:r>
              <a:rPr lang="en-US" baseline="0" dirty="0" smtClean="0"/>
              <a:t> SPT </a:t>
            </a:r>
            <a:r>
              <a:rPr lang="en-US" baseline="0" dirty="0" err="1" smtClean="0"/>
              <a:t>Tahunannya</a:t>
            </a:r>
            <a:r>
              <a:rPr lang="en-US" baseline="0" dirty="0" smtClean="0"/>
              <a:t>.</a:t>
            </a:r>
            <a:endParaRPr lang="en-US" dirty="0" smtClean="0"/>
          </a:p>
        </p:txBody>
      </p:sp>
      <p:sp>
        <p:nvSpPr>
          <p:cNvPr id="4" name="Slide Number Placeholder 3"/>
          <p:cNvSpPr>
            <a:spLocks noGrp="1"/>
          </p:cNvSpPr>
          <p:nvPr>
            <p:ph type="sldNum" sz="quarter" idx="10"/>
          </p:nvPr>
        </p:nvSpPr>
        <p:spPr/>
        <p:txBody>
          <a:bodyPr/>
          <a:lstStyle/>
          <a:p>
            <a:fld id="{BE222CB6-5286-4EFE-A400-E97302CBC493}" type="slidenum">
              <a:rPr lang="en-US" smtClean="0"/>
              <a:t>40</a:t>
            </a:fld>
            <a:endParaRPr lang="en-US"/>
          </a:p>
        </p:txBody>
      </p:sp>
    </p:spTree>
    <p:extLst>
      <p:ext uri="{BB962C8B-B14F-4D97-AF65-F5344CB8AC3E}">
        <p14:creationId xmlns:p14="http://schemas.microsoft.com/office/powerpoint/2010/main" val="185920576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smtClean="0"/>
              <a:t>Contact Point</a:t>
            </a:r>
            <a:endParaRPr lang="en-US" i="1"/>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42483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smtClean="0"/>
              <a:t>Call to action!</a:t>
            </a:r>
            <a:endParaRPr lang="en-US" i="1"/>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039502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smtClean="0"/>
              <a:t>PERINGATAN:</a:t>
            </a:r>
          </a:p>
          <a:p>
            <a:pPr marL="171450" indent="-171450">
              <a:buFont typeface="Arial" panose="020B0604020202020204" pitchFamily="34" charset="0"/>
              <a:buChar char="•"/>
            </a:pPr>
            <a:r>
              <a:rPr lang="en-US" i="1" smtClean="0"/>
              <a:t>Slide</a:t>
            </a:r>
            <a:r>
              <a:rPr lang="en-US" smtClean="0"/>
              <a:t> ini merupakan materi penyuluhan yang dipersiapkan oleh Direktorat P2Humas </a:t>
            </a:r>
            <a:r>
              <a:rPr lang="en-US" b="1" smtClean="0"/>
              <a:t>untuk kepentingan dinas</a:t>
            </a:r>
            <a:r>
              <a:rPr lang="en-US" smtClean="0"/>
              <a:t>. </a:t>
            </a:r>
            <a:r>
              <a:rPr kumimoji="0" lang="en-US" sz="1200" b="0" i="0" u="none" strike="noStrike" kern="1200" cap="none" spc="0" normalizeH="0" baseline="0" noProof="0" smtClean="0">
                <a:ln>
                  <a:noFill/>
                </a:ln>
                <a:solidFill>
                  <a:prstClr val="black"/>
                </a:solidFill>
                <a:effectLst/>
                <a:uLnTx/>
                <a:uFillTx/>
                <a:latin typeface="Calibri Light" panose="020F0302020204030204"/>
                <a:ea typeface="+mn-ea"/>
                <a:cs typeface="+mn-cs"/>
              </a:rPr>
              <a:t>S</a:t>
            </a:r>
            <a:r>
              <a:rPr kumimoji="0" lang="en-US" sz="1200" b="0" i="1" u="none" strike="noStrike" kern="1200" cap="none" spc="0" normalizeH="0" baseline="0" noProof="0" smtClean="0">
                <a:ln>
                  <a:noFill/>
                </a:ln>
                <a:solidFill>
                  <a:prstClr val="black"/>
                </a:solidFill>
                <a:effectLst/>
                <a:uLnTx/>
                <a:uFillTx/>
                <a:latin typeface="Calibri Light" panose="020F0302020204030204"/>
                <a:ea typeface="+mn-ea"/>
                <a:cs typeface="+mn-cs"/>
              </a:rPr>
              <a:t>oftcopy </a:t>
            </a:r>
            <a:r>
              <a:rPr kumimoji="0" lang="en-US" sz="1200" b="0" i="0" u="none" strike="noStrike" kern="1200" cap="none" spc="0" normalizeH="0" baseline="0" noProof="0" smtClean="0">
                <a:ln>
                  <a:noFill/>
                </a:ln>
                <a:solidFill>
                  <a:prstClr val="black"/>
                </a:solidFill>
                <a:effectLst/>
                <a:uLnTx/>
                <a:uFillTx/>
                <a:latin typeface="Calibri Light" panose="020F0302020204030204"/>
                <a:ea typeface="+mn-ea"/>
                <a:cs typeface="+mn-cs"/>
              </a:rPr>
              <a:t>materi dapat dibagikan kepada Wajib Pajak </a:t>
            </a:r>
            <a:r>
              <a:rPr kumimoji="0" lang="en-US" sz="1200" b="1" i="0" u="none" strike="noStrike" kern="1200" cap="none" spc="0" normalizeH="0" baseline="0" noProof="0" smtClean="0">
                <a:ln>
                  <a:noFill/>
                </a:ln>
                <a:solidFill>
                  <a:prstClr val="black"/>
                </a:solidFill>
                <a:effectLst/>
                <a:uLnTx/>
                <a:uFillTx/>
                <a:latin typeface="Calibri Light" panose="020F0302020204030204"/>
                <a:ea typeface="+mn-ea"/>
                <a:cs typeface="+mn-cs"/>
              </a:rPr>
              <a:t>hanya dalam format pdf.</a:t>
            </a:r>
            <a:endParaRPr lang="en-US" smtClean="0"/>
          </a:p>
          <a:p>
            <a:pPr marL="171450" indent="-171450">
              <a:buFont typeface="Arial" panose="020B0604020202020204" pitchFamily="34" charset="0"/>
              <a:buChar char="•"/>
            </a:pPr>
            <a:r>
              <a:rPr lang="en-US" smtClean="0"/>
              <a:t>Dalam hal terdapat ketidaksesuaian antara materi dalam </a:t>
            </a:r>
            <a:r>
              <a:rPr lang="en-US" i="1" smtClean="0"/>
              <a:t>slide</a:t>
            </a:r>
            <a:r>
              <a:rPr lang="en-US" smtClean="0"/>
              <a:t> ini dengan peraturan perpajakan, maka pelaksanaannya mengacu pada </a:t>
            </a:r>
            <a:r>
              <a:rPr lang="en-US" b="1" smtClean="0"/>
              <a:t>peraturan perpajakan yang berlaku</a:t>
            </a:r>
            <a:r>
              <a:rPr lang="en-US" smtClean="0"/>
              <a:t>.</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035630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smtClean="0"/>
              <a:t>Why?</a:t>
            </a:r>
            <a:endParaRPr lang="en-US" i="1"/>
          </a:p>
        </p:txBody>
      </p:sp>
      <p:sp>
        <p:nvSpPr>
          <p:cNvPr id="4" name="Slide Number Placeholder 3"/>
          <p:cNvSpPr>
            <a:spLocks noGrp="1"/>
          </p:cNvSpPr>
          <p:nvPr>
            <p:ph type="sldNum" sz="quarter" idx="10"/>
          </p:nvPr>
        </p:nvSpPr>
        <p:spPr/>
        <p:txBody>
          <a:bodyPr/>
          <a:lstStyle/>
          <a:p>
            <a:fld id="{BE222CB6-5286-4EFE-A400-E97302CBC493}" type="slidenum">
              <a:rPr lang="en-US" smtClean="0"/>
              <a:t>5</a:t>
            </a:fld>
            <a:endParaRPr lang="en-US"/>
          </a:p>
        </p:txBody>
      </p:sp>
    </p:spTree>
    <p:extLst>
      <p:ext uri="{BB962C8B-B14F-4D97-AF65-F5344CB8AC3E}">
        <p14:creationId xmlns:p14="http://schemas.microsoft.com/office/powerpoint/2010/main" val="24144035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smtClean="0"/>
              <a:t>Pasal 4 ayat (2) PER-02/PJ/2019</a:t>
            </a:r>
          </a:p>
          <a:p>
            <a:pPr marL="171450" indent="-171450">
              <a:buFontTx/>
              <a:buChar char="-"/>
            </a:pPr>
            <a:r>
              <a:rPr lang="en-US" smtClean="0"/>
              <a:t>Pasal 4 ayat (1) PER-02/PJ/2019</a:t>
            </a:r>
            <a:endParaRPr lang="en-US"/>
          </a:p>
        </p:txBody>
      </p:sp>
      <p:sp>
        <p:nvSpPr>
          <p:cNvPr id="4" name="Slide Number Placeholder 3"/>
          <p:cNvSpPr>
            <a:spLocks noGrp="1"/>
          </p:cNvSpPr>
          <p:nvPr>
            <p:ph type="sldNum" sz="quarter" idx="10"/>
          </p:nvPr>
        </p:nvSpPr>
        <p:spPr/>
        <p:txBody>
          <a:bodyPr/>
          <a:lstStyle/>
          <a:p>
            <a:fld id="{BE222CB6-5286-4EFE-A400-E97302CBC493}" type="slidenum">
              <a:rPr lang="en-US" smtClean="0"/>
              <a:t>6</a:t>
            </a:fld>
            <a:endParaRPr lang="en-US"/>
          </a:p>
        </p:txBody>
      </p:sp>
    </p:spTree>
    <p:extLst>
      <p:ext uri="{BB962C8B-B14F-4D97-AF65-F5344CB8AC3E}">
        <p14:creationId xmlns:p14="http://schemas.microsoft.com/office/powerpoint/2010/main" val="34518819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smtClean="0"/>
              <a:t>Reasoning</a:t>
            </a:r>
            <a:endParaRPr lang="en-US" i="1"/>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353507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smtClean="0"/>
              <a:t>Pemanfaatan e-SPT Masa PPh Pasal 21</a:t>
            </a:r>
            <a:endParaRPr lang="en-US" i="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02885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schemeClr val="tx1"/>
                </a:solidFill>
                <a:latin typeface="Arial Black" panose="020B0A04020102020204" pitchFamily="34" charset="0"/>
                <a:cs typeface="Arial" panose="020B0604020202020204" pitchFamily="34" charset="0"/>
              </a:rPr>
              <a:t>INSTALASI e-SPT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9172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resentasi Branding Baru - Bir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100648"/>
            <a:ext cx="7772400" cy="2276417"/>
          </a:xfrm>
        </p:spPr>
        <p:txBody>
          <a:bodyPr anchor="b">
            <a:normAutofit/>
          </a:bodyPr>
          <a:lstStyle>
            <a:lvl1pPr algn="l">
              <a:defRPr sz="4800" b="1" baseline="0">
                <a:solidFill>
                  <a:schemeClr val="bg1"/>
                </a:solidFill>
                <a:latin typeface="+mn-lt"/>
              </a:defRPr>
            </a:lvl1pPr>
          </a:lstStyle>
          <a:p>
            <a:r>
              <a:rPr lang="en-US" dirty="0" err="1" smtClean="0"/>
              <a:t>Gunakan</a:t>
            </a:r>
            <a:r>
              <a:rPr lang="en-US" dirty="0" smtClean="0"/>
              <a:t> </a:t>
            </a:r>
            <a:r>
              <a:rPr lang="en-US" dirty="0" err="1" smtClean="0"/>
              <a:t>Untuk</a:t>
            </a:r>
            <a:r>
              <a:rPr lang="en-US" dirty="0" smtClean="0"/>
              <a:t> </a:t>
            </a:r>
            <a:r>
              <a:rPr lang="en-US" dirty="0" err="1" smtClean="0"/>
              <a:t>Judul</a:t>
            </a:r>
            <a:r>
              <a:rPr lang="en-US" dirty="0" smtClean="0"/>
              <a:t> </a:t>
            </a:r>
            <a:r>
              <a:rPr lang="en-US" dirty="0" err="1" smtClean="0"/>
              <a:t>Presentasi</a:t>
            </a:r>
            <a:endParaRPr lang="en-US" dirty="0"/>
          </a:p>
        </p:txBody>
      </p:sp>
      <p:sp>
        <p:nvSpPr>
          <p:cNvPr id="3" name="Subtitle 2"/>
          <p:cNvSpPr>
            <a:spLocks noGrp="1"/>
          </p:cNvSpPr>
          <p:nvPr>
            <p:ph type="subTitle" idx="1" hasCustomPrompt="1"/>
          </p:nvPr>
        </p:nvSpPr>
        <p:spPr>
          <a:xfrm>
            <a:off x="702365" y="4522184"/>
            <a:ext cx="6858000" cy="1005403"/>
          </a:xfrm>
        </p:spPr>
        <p:txBody>
          <a:bodyPr/>
          <a:lstStyle>
            <a:lvl1pPr marL="0" indent="0" algn="l">
              <a:buNone/>
              <a:defRPr sz="240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err="1" smtClean="0"/>
              <a:t>Subjudul</a:t>
            </a:r>
            <a:r>
              <a:rPr lang="en-US" dirty="0" smtClean="0"/>
              <a:t> </a:t>
            </a:r>
            <a:r>
              <a:rPr lang="en-US" dirty="0" err="1" smtClean="0"/>
              <a:t>dapat</a:t>
            </a:r>
            <a:r>
              <a:rPr lang="en-US" dirty="0" smtClean="0"/>
              <a:t> </a:t>
            </a:r>
            <a:r>
              <a:rPr lang="en-US" dirty="0" err="1" smtClean="0"/>
              <a:t>ditulis</a:t>
            </a:r>
            <a:r>
              <a:rPr lang="en-US" dirty="0" smtClean="0"/>
              <a:t> </a:t>
            </a:r>
            <a:r>
              <a:rPr lang="en-US" dirty="0" err="1" smtClean="0"/>
              <a:t>disini</a:t>
            </a:r>
            <a:endParaRPr lang="en-US" dirty="0"/>
          </a:p>
        </p:txBody>
      </p:sp>
      <p:sp>
        <p:nvSpPr>
          <p:cNvPr id="4" name="Date Placeholder 3"/>
          <p:cNvSpPr>
            <a:spLocks noGrp="1"/>
          </p:cNvSpPr>
          <p:nvPr>
            <p:ph type="dt" sz="half" idx="10"/>
          </p:nvPr>
        </p:nvSpPr>
        <p:spPr>
          <a:xfrm>
            <a:off x="1079157" y="6356351"/>
            <a:ext cx="2389488"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a:xfrm>
            <a:off x="389327" y="6356351"/>
            <a:ext cx="590976" cy="365125"/>
          </a:xfrm>
        </p:spPr>
        <p:txBody>
          <a:bodyPr/>
          <a:lstStyle>
            <a:lvl1pPr algn="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7435033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Isi Presentasi Branding Baru - Putih Pol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Title 1">
            <a:extLst>
              <a:ext uri="{FF2B5EF4-FFF2-40B4-BE49-F238E27FC236}">
                <a16:creationId xmlns="" xmlns:a16="http://schemas.microsoft.com/office/drawing/2014/main" id="{589E9859-E358-4A00-88C7-43972BFE0BC1}"/>
              </a:ext>
            </a:extLst>
          </p:cNvPr>
          <p:cNvSpPr txBox="1">
            <a:spLocks/>
          </p:cNvSpPr>
          <p:nvPr/>
        </p:nvSpPr>
        <p:spPr>
          <a:xfrm>
            <a:off x="1375719" y="264860"/>
            <a:ext cx="7471719" cy="46006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400" b="1" kern="1200">
                <a:solidFill>
                  <a:schemeClr val="bg1"/>
                </a:solidFill>
                <a:latin typeface="+mn-lt"/>
                <a:ea typeface="+mj-ea"/>
                <a:cs typeface="+mj-cs"/>
              </a:defRPr>
            </a:lvl1pPr>
          </a:lstStyle>
          <a:p>
            <a:r>
              <a:rPr lang="en-US" smtClean="0">
                <a:solidFill>
                  <a:schemeClr val="tx1"/>
                </a:solidFill>
              </a:rPr>
              <a:t>Layout untuk tabel/data</a:t>
            </a:r>
            <a:endParaRPr lang="en-US" dirty="0">
              <a:solidFill>
                <a:schemeClr val="tx1"/>
              </a:solidFill>
            </a:endParaRPr>
          </a:p>
        </p:txBody>
      </p:sp>
    </p:spTree>
    <p:extLst>
      <p:ext uri="{BB962C8B-B14F-4D97-AF65-F5344CB8AC3E}">
        <p14:creationId xmlns:p14="http://schemas.microsoft.com/office/powerpoint/2010/main" val="2508393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Isi Presentasi Branding Baru - Putih Pol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Title 1">
            <a:extLst>
              <a:ext uri="{FF2B5EF4-FFF2-40B4-BE49-F238E27FC236}">
                <a16:creationId xmlns="" xmlns:a16="http://schemas.microsoft.com/office/drawing/2014/main" id="{589E9859-E358-4A00-88C7-43972BFE0BC1}"/>
              </a:ext>
            </a:extLst>
          </p:cNvPr>
          <p:cNvSpPr txBox="1">
            <a:spLocks/>
          </p:cNvSpPr>
          <p:nvPr/>
        </p:nvSpPr>
        <p:spPr>
          <a:xfrm>
            <a:off x="1375719" y="264860"/>
            <a:ext cx="7471719" cy="46006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400" b="1" kern="1200">
                <a:solidFill>
                  <a:schemeClr val="bg1"/>
                </a:solidFill>
                <a:latin typeface="+mn-lt"/>
                <a:ea typeface="+mj-ea"/>
                <a:cs typeface="+mj-cs"/>
              </a:defRPr>
            </a:lvl1pPr>
          </a:lstStyle>
          <a:p>
            <a:r>
              <a:rPr lang="en-US" smtClean="0">
                <a:solidFill>
                  <a:schemeClr val="tx1"/>
                </a:solidFill>
              </a:rPr>
              <a:t>Layout untuk tabel/data</a:t>
            </a:r>
            <a:endParaRPr lang="en-US" dirty="0">
              <a:solidFill>
                <a:schemeClr val="tx1"/>
              </a:solidFill>
            </a:endParaRPr>
          </a:p>
        </p:txBody>
      </p:sp>
    </p:spTree>
    <p:extLst>
      <p:ext uri="{BB962C8B-B14F-4D97-AF65-F5344CB8AC3E}">
        <p14:creationId xmlns:p14="http://schemas.microsoft.com/office/powerpoint/2010/main" val="38965816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 Presentasi Branding Baru - Putih Bersih">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245071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Custom Layout">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346548188"/>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49EBC4A-F3A9-4A13-988E-BA8079DC3422}" type="datetimeFigureOut">
              <a:rPr lang="id-ID" smtClean="0">
                <a:solidFill>
                  <a:prstClr val="black">
                    <a:tint val="75000"/>
                  </a:prstClr>
                </a:solidFill>
              </a:rPr>
              <a:pPr/>
              <a:t>30/09/2019</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fld id="{B928FC29-BFAF-4A63-9FB3-CDEA2BFD0F5C}" type="slidenum">
              <a:rPr lang="id-ID" smtClean="0">
                <a:solidFill>
                  <a:prstClr val="black">
                    <a:tint val="75000"/>
                  </a:prstClr>
                </a:solidFill>
              </a:rPr>
              <a:pPr/>
              <a:t>‹#›</a:t>
            </a:fld>
            <a:endParaRPr lang="id-ID">
              <a:solidFill>
                <a:prstClr val="black">
                  <a:tint val="75000"/>
                </a:prstClr>
              </a:solidFill>
            </a:endParaRPr>
          </a:p>
        </p:txBody>
      </p:sp>
    </p:spTree>
    <p:extLst>
      <p:ext uri="{BB962C8B-B14F-4D97-AF65-F5344CB8AC3E}">
        <p14:creationId xmlns:p14="http://schemas.microsoft.com/office/powerpoint/2010/main" val="1734887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2536203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Title Slide">
    <p:bg>
      <p:bgPr>
        <a:solidFill>
          <a:srgbClr val="FAFCE0"/>
        </a:solidFill>
        <a:effectLst/>
      </p:bgPr>
    </p:bg>
    <p:spTree>
      <p:nvGrpSpPr>
        <p:cNvPr id="1" name=""/>
        <p:cNvGrpSpPr/>
        <p:nvPr/>
      </p:nvGrpSpPr>
      <p:grpSpPr>
        <a:xfrm>
          <a:off x="0" y="0"/>
          <a:ext cx="0" cy="0"/>
          <a:chOff x="0" y="0"/>
          <a:chExt cx="0" cy="0"/>
        </a:xfrm>
      </p:grpSpPr>
      <p:pic>
        <p:nvPicPr>
          <p:cNvPr id="2" name="Picture 6"/>
          <p:cNvPicPr>
            <a:picLocks noChangeAspect="1"/>
          </p:cNvPicPr>
          <p:nvPr userDrawn="1"/>
        </p:nvPicPr>
        <p:blipFill>
          <a:blip r:embed="rId2"/>
          <a:srcRect/>
          <a:stretch>
            <a:fillRect/>
          </a:stretch>
        </p:blipFill>
        <p:spPr bwMode="auto">
          <a:xfrm>
            <a:off x="914400" y="2497138"/>
            <a:ext cx="8251825" cy="4360862"/>
          </a:xfrm>
          <a:prstGeom prst="rect">
            <a:avLst/>
          </a:prstGeom>
          <a:noFill/>
          <a:ln w="9525">
            <a:noFill/>
            <a:miter lim="800000"/>
            <a:headEnd/>
            <a:tailEnd/>
          </a:ln>
        </p:spPr>
      </p:pic>
    </p:spTree>
    <p:extLst>
      <p:ext uri="{BB962C8B-B14F-4D97-AF65-F5344CB8AC3E}">
        <p14:creationId xmlns:p14="http://schemas.microsoft.com/office/powerpoint/2010/main" val="25906911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13034"/>
            <a:ext cx="7772400" cy="2387600"/>
          </a:xfrm>
        </p:spPr>
        <p:txBody>
          <a:bodyPr anchor="b">
            <a:normAutofit/>
          </a:bodyPr>
          <a:lstStyle>
            <a:lvl1pPr algn="l">
              <a:defRPr sz="4800" b="1">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702365" y="4711978"/>
            <a:ext cx="6858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8320896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latin typeface="+mn-lt"/>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30/09/2019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1" i="0" u="none" strike="noStrike" kern="1200" cap="none" spc="0" normalizeH="0" baseline="0" noProof="0" smtClean="0">
                <a:ln>
                  <a:noFill/>
                </a:ln>
                <a:solidFill>
                  <a:srgbClr val="FFC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a:ln>
                <a:noFill/>
              </a:ln>
              <a:solidFill>
                <a:srgbClr val="FFC000"/>
              </a:solidFill>
              <a:effectLst/>
              <a:uLnTx/>
              <a:uFillTx/>
              <a:latin typeface="Calibri"/>
              <a:ea typeface="+mn-ea"/>
              <a:cs typeface="+mn-cs"/>
            </a:endParaRPr>
          </a:p>
        </p:txBody>
      </p:sp>
    </p:spTree>
    <p:extLst>
      <p:ext uri="{BB962C8B-B14F-4D97-AF65-F5344CB8AC3E}">
        <p14:creationId xmlns:p14="http://schemas.microsoft.com/office/powerpoint/2010/main" val="19124864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3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130628"/>
            <a:ext cx="7567386" cy="841829"/>
          </a:xfrm>
        </p:spPr>
        <p:txBody>
          <a:bodyPr>
            <a:normAutofit/>
          </a:bodyPr>
          <a:lstStyle>
            <a:lvl1pPr>
              <a:defRPr sz="40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628650" y="1488735"/>
            <a:ext cx="78867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2455007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Isi Presentasi Branding Baru - Bir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88757" y="602950"/>
            <a:ext cx="6826593" cy="841829"/>
          </a:xfrm>
        </p:spPr>
        <p:txBody>
          <a:bodyPr>
            <a:normAutofit/>
          </a:bodyPr>
          <a:lstStyle>
            <a:lvl1pPr algn="r">
              <a:defRPr sz="4000" b="1">
                <a:solidFill>
                  <a:schemeClr val="bg1"/>
                </a:solidFill>
                <a:latin typeface="+mn-lt"/>
              </a:defRPr>
            </a:lvl1pPr>
          </a:lstStyle>
          <a:p>
            <a:r>
              <a:rPr lang="en-US" dirty="0" err="1" smtClean="0"/>
              <a:t>Gunakan</a:t>
            </a:r>
            <a:r>
              <a:rPr lang="en-US" dirty="0" smtClean="0"/>
              <a:t> </a:t>
            </a:r>
            <a:r>
              <a:rPr lang="en-US" dirty="0" err="1" smtClean="0"/>
              <a:t>Untuk</a:t>
            </a:r>
            <a:r>
              <a:rPr lang="en-US" dirty="0" smtClean="0"/>
              <a:t> Isi </a:t>
            </a:r>
            <a:r>
              <a:rPr lang="en-US" dirty="0" err="1" smtClean="0"/>
              <a:t>Presentasi</a:t>
            </a:r>
            <a:endParaRPr lang="en-US" dirty="0"/>
          </a:p>
        </p:txBody>
      </p:sp>
      <p:sp>
        <p:nvSpPr>
          <p:cNvPr id="3" name="Content Placeholder 2"/>
          <p:cNvSpPr>
            <a:spLocks noGrp="1"/>
          </p:cNvSpPr>
          <p:nvPr>
            <p:ph idx="1" hasCustomPrompt="1"/>
          </p:nvPr>
        </p:nvSpPr>
        <p:spPr>
          <a:xfrm>
            <a:off x="1688757" y="2174789"/>
            <a:ext cx="6826592" cy="3665284"/>
          </a:xfrm>
        </p:spPr>
        <p:txBody>
          <a:bodyPr/>
          <a:lstStyle>
            <a:lvl1pPr>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err="1" smtClean="0"/>
              <a:t>Teks</a:t>
            </a:r>
            <a:r>
              <a:rPr lang="en-US" dirty="0" smtClean="0"/>
              <a:t>, pointer, </a:t>
            </a:r>
            <a:r>
              <a:rPr lang="en-US" dirty="0" err="1" smtClean="0"/>
              <a:t>dll</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Date Placeholder 3"/>
          <p:cNvSpPr>
            <a:spLocks noGrp="1"/>
          </p:cNvSpPr>
          <p:nvPr>
            <p:ph type="dt" sz="half" idx="10"/>
          </p:nvPr>
        </p:nvSpPr>
        <p:spPr>
          <a:xfrm>
            <a:off x="1079157" y="6356351"/>
            <a:ext cx="2389488"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10" name="Slide Number Placeholder 5"/>
          <p:cNvSpPr>
            <a:spLocks noGrp="1"/>
          </p:cNvSpPr>
          <p:nvPr>
            <p:ph type="sldNum" sz="quarter" idx="12"/>
          </p:nvPr>
        </p:nvSpPr>
        <p:spPr>
          <a:xfrm>
            <a:off x="389327" y="6356351"/>
            <a:ext cx="590976" cy="365125"/>
          </a:xfrm>
        </p:spPr>
        <p:txBody>
          <a:bodyPr/>
          <a:lstStyle>
            <a:lvl1pPr algn="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0790331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13034"/>
            <a:ext cx="7772400" cy="2387600"/>
          </a:xfrm>
        </p:spPr>
        <p:txBody>
          <a:bodyPr anchor="b">
            <a:normAutofit/>
          </a:bodyPr>
          <a:lstStyle>
            <a:lvl1pPr algn="l">
              <a:defRPr sz="4800" b="1">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702365" y="4711978"/>
            <a:ext cx="6858000"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8294166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n-lt"/>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094877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130628"/>
            <a:ext cx="7567386" cy="841829"/>
          </a:xfrm>
        </p:spPr>
        <p:txBody>
          <a:bodyPr>
            <a:normAutofit/>
          </a:bodyPr>
          <a:lstStyle>
            <a:lvl1pPr>
              <a:defRPr sz="4000" b="1"/>
            </a:lvl1pPr>
          </a:lstStyle>
          <a:p>
            <a:r>
              <a:rPr lang="en-US" smtClean="0"/>
              <a:t>Click to edit Master title style</a:t>
            </a:r>
            <a:endParaRPr lang="en-US" dirty="0"/>
          </a:p>
        </p:txBody>
      </p:sp>
      <p:sp>
        <p:nvSpPr>
          <p:cNvPr id="3" name="Content Placeholder 2"/>
          <p:cNvSpPr>
            <a:spLocks noGrp="1"/>
          </p:cNvSpPr>
          <p:nvPr>
            <p:ph idx="1"/>
          </p:nvPr>
        </p:nvSpPr>
        <p:spPr>
          <a:xfrm>
            <a:off x="628650" y="1488735"/>
            <a:ext cx="78867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128114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6118991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595563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512706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4241372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8717980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474804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9908153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Isi Presentasi Branding Baru - Biru Tab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1319" y="85041"/>
            <a:ext cx="7010400" cy="854074"/>
          </a:xfrm>
        </p:spPr>
        <p:txBody>
          <a:bodyPr>
            <a:normAutofit/>
          </a:bodyPr>
          <a:lstStyle>
            <a:lvl1pPr>
              <a:defRPr sz="3200" b="1">
                <a:solidFill>
                  <a:schemeClr val="bg1"/>
                </a:solidFill>
                <a:latin typeface="+mn-lt"/>
              </a:defRPr>
            </a:lvl1pPr>
          </a:lstStyle>
          <a:p>
            <a:r>
              <a:rPr lang="en-US" dirty="0" err="1" smtClean="0"/>
              <a:t>Gunakan</a:t>
            </a:r>
            <a:r>
              <a:rPr lang="en-US" dirty="0" smtClean="0"/>
              <a:t> </a:t>
            </a:r>
            <a:r>
              <a:rPr lang="en-US" dirty="0" err="1" smtClean="0"/>
              <a:t>Untuk</a:t>
            </a:r>
            <a:r>
              <a:rPr lang="en-US" dirty="0" smtClean="0"/>
              <a:t> Isi </a:t>
            </a:r>
            <a:r>
              <a:rPr lang="en-US" dirty="0" err="1" smtClean="0"/>
              <a:t>Presentasi</a:t>
            </a:r>
            <a:endParaRPr lang="en-US" dirty="0"/>
          </a:p>
        </p:txBody>
      </p:sp>
      <p:sp>
        <p:nvSpPr>
          <p:cNvPr id="3" name="Content Placeholder 2"/>
          <p:cNvSpPr>
            <a:spLocks noGrp="1"/>
          </p:cNvSpPr>
          <p:nvPr>
            <p:ph idx="1" hasCustomPrompt="1"/>
          </p:nvPr>
        </p:nvSpPr>
        <p:spPr>
          <a:xfrm>
            <a:off x="461319" y="1323116"/>
            <a:ext cx="8311978" cy="4682267"/>
          </a:xfrm>
        </p:spPr>
        <p:txBody>
          <a:bodyPr/>
          <a:lstStyle>
            <a:lvl1pPr>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Layout </a:t>
            </a:r>
            <a:r>
              <a:rPr lang="en-US" dirty="0" err="1" smtClean="0"/>
              <a:t>untuk</a:t>
            </a:r>
            <a:r>
              <a:rPr lang="en-US" dirty="0" smtClean="0"/>
              <a:t> </a:t>
            </a:r>
            <a:r>
              <a:rPr lang="en-US" dirty="0" err="1" smtClean="0"/>
              <a:t>tabel</a:t>
            </a:r>
            <a:r>
              <a:rPr lang="en-US" dirty="0" smtClean="0"/>
              <a:t>/data</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25057230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775607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34104865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1_Custom Layout">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502291379"/>
      </p:ext>
    </p:extLst>
  </p:cSld>
  <p:clrMapOvr>
    <a:masterClrMapping/>
  </p:clrMapOvr>
  <p:transition spd="slow"/>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13034"/>
            <a:ext cx="7772400" cy="2387600"/>
          </a:xfrm>
        </p:spPr>
        <p:txBody>
          <a:bodyPr anchor="b">
            <a:normAutofit/>
          </a:bodyPr>
          <a:lstStyle>
            <a:lvl1pPr algn="l">
              <a:defRPr sz="4800" b="1">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702365" y="4711978"/>
            <a:ext cx="6858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0487992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latin typeface="+mn-lt"/>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844052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3_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130630"/>
            <a:ext cx="7567386" cy="841829"/>
          </a:xfrm>
        </p:spPr>
        <p:txBody>
          <a:bodyPr>
            <a:normAutofit/>
          </a:bodyPr>
          <a:lstStyle>
            <a:lvl1pPr>
              <a:defRPr sz="4000" b="1">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628650" y="1488735"/>
            <a:ext cx="78867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5162987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1_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13034"/>
            <a:ext cx="7772400" cy="2387600"/>
          </a:xfrm>
        </p:spPr>
        <p:txBody>
          <a:bodyPr anchor="b">
            <a:normAutofit/>
          </a:bodyPr>
          <a:lstStyle>
            <a:lvl1pPr algn="l">
              <a:defRPr sz="4800" b="1">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702365" y="4711978"/>
            <a:ext cx="6858000"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0220542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n-lt"/>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5432399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130630"/>
            <a:ext cx="7567386" cy="841829"/>
          </a:xfrm>
        </p:spPr>
        <p:txBody>
          <a:bodyPr>
            <a:normAutofit/>
          </a:bodyPr>
          <a:lstStyle>
            <a:lvl1pPr>
              <a:defRPr sz="4000" b="1"/>
            </a:lvl1pPr>
          </a:lstStyle>
          <a:p>
            <a:r>
              <a:rPr lang="en-US"/>
              <a:t>Click to edit Master title style</a:t>
            </a:r>
            <a:endParaRPr lang="en-US" dirty="0"/>
          </a:p>
        </p:txBody>
      </p:sp>
      <p:sp>
        <p:nvSpPr>
          <p:cNvPr id="3" name="Content Placeholder 2"/>
          <p:cNvSpPr>
            <a:spLocks noGrp="1"/>
          </p:cNvSpPr>
          <p:nvPr>
            <p:ph idx="1"/>
          </p:nvPr>
        </p:nvSpPr>
        <p:spPr>
          <a:xfrm>
            <a:off x="628650" y="1488735"/>
            <a:ext cx="78867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4305281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6"/>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1843453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Isi Presentasi Branding Baru - Biru Pol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89E9859-E358-4A00-88C7-43972BFE0BC1}"/>
              </a:ext>
            </a:extLst>
          </p:cNvPr>
          <p:cNvSpPr>
            <a:spLocks noGrp="1"/>
          </p:cNvSpPr>
          <p:nvPr>
            <p:ph type="title" hasCustomPrompt="1"/>
          </p:nvPr>
        </p:nvSpPr>
        <p:spPr>
          <a:xfrm>
            <a:off x="628650" y="339001"/>
            <a:ext cx="7886700" cy="756632"/>
          </a:xfrm>
        </p:spPr>
        <p:txBody>
          <a:bodyPr>
            <a:normAutofit/>
          </a:bodyPr>
          <a:lstStyle>
            <a:lvl1pPr algn="ctr">
              <a:defRPr sz="2400">
                <a:solidFill>
                  <a:schemeClr val="bg1"/>
                </a:solidFill>
                <a:latin typeface="+mn-lt"/>
              </a:defRPr>
            </a:lvl1pPr>
          </a:lstStyle>
          <a:p>
            <a:pPr lvl="0"/>
            <a:r>
              <a:rPr lang="en-US" dirty="0" smtClean="0"/>
              <a:t>Layout </a:t>
            </a:r>
            <a:r>
              <a:rPr lang="en-US" dirty="0" err="1" smtClean="0"/>
              <a:t>untuk</a:t>
            </a:r>
            <a:r>
              <a:rPr lang="en-US" dirty="0" smtClean="0"/>
              <a:t> </a:t>
            </a:r>
            <a:r>
              <a:rPr lang="en-US" dirty="0" err="1" smtClean="0"/>
              <a:t>tabel</a:t>
            </a:r>
            <a:r>
              <a:rPr lang="en-US" dirty="0" smtClean="0"/>
              <a:t>/data</a:t>
            </a:r>
            <a:endParaRPr lang="en-US" dirty="0"/>
          </a:p>
        </p:txBody>
      </p:sp>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70941309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0160626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6354812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88659410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34453628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8"/>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10723652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291181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07465566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2797744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Isi Presentasi Branding Baru - Biru Pol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89E9859-E358-4A00-88C7-43972BFE0BC1}"/>
              </a:ext>
            </a:extLst>
          </p:cNvPr>
          <p:cNvSpPr>
            <a:spLocks noGrp="1"/>
          </p:cNvSpPr>
          <p:nvPr>
            <p:ph type="title" hasCustomPrompt="1"/>
          </p:nvPr>
        </p:nvSpPr>
        <p:spPr>
          <a:xfrm>
            <a:off x="1375719" y="264860"/>
            <a:ext cx="7471719" cy="460069"/>
          </a:xfrm>
        </p:spPr>
        <p:txBody>
          <a:bodyPr>
            <a:normAutofit/>
          </a:bodyPr>
          <a:lstStyle>
            <a:lvl1pPr algn="ctr">
              <a:defRPr sz="2400">
                <a:solidFill>
                  <a:schemeClr val="bg1"/>
                </a:solidFill>
                <a:latin typeface="+mn-lt"/>
              </a:defRPr>
            </a:lvl1pPr>
          </a:lstStyle>
          <a:p>
            <a:pPr lvl="0"/>
            <a:r>
              <a:rPr lang="en-US" dirty="0" smtClean="0"/>
              <a:t>Layout </a:t>
            </a:r>
            <a:r>
              <a:rPr lang="en-US" dirty="0" err="1" smtClean="0"/>
              <a:t>untuk</a:t>
            </a:r>
            <a:r>
              <a:rPr lang="en-US" dirty="0" smtClean="0"/>
              <a:t> </a:t>
            </a:r>
            <a:r>
              <a:rPr lang="en-US" dirty="0" err="1" smtClean="0"/>
              <a:t>tabel</a:t>
            </a:r>
            <a:r>
              <a:rPr lang="en-US" dirty="0" smtClean="0"/>
              <a:t>/data</a:t>
            </a:r>
            <a:endParaRPr lang="en-US" dirty="0"/>
          </a:p>
        </p:txBody>
      </p:sp>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5140072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ver Presentasi Branding Baru - Putih">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85800" y="2100648"/>
            <a:ext cx="7772400" cy="2276417"/>
          </a:xfrm>
        </p:spPr>
        <p:txBody>
          <a:bodyPr anchor="b">
            <a:normAutofit/>
          </a:bodyPr>
          <a:lstStyle>
            <a:lvl1pPr algn="l">
              <a:defRPr sz="4800" b="1">
                <a:solidFill>
                  <a:schemeClr val="tx1"/>
                </a:solidFill>
                <a:latin typeface="+mn-lt"/>
              </a:defRPr>
            </a:lvl1pPr>
          </a:lstStyle>
          <a:p>
            <a:r>
              <a:rPr lang="en-US" dirty="0" err="1" smtClean="0"/>
              <a:t>Gunakan</a:t>
            </a:r>
            <a:r>
              <a:rPr lang="en-US" dirty="0" smtClean="0"/>
              <a:t> </a:t>
            </a:r>
            <a:r>
              <a:rPr lang="en-US" dirty="0" err="1" smtClean="0"/>
              <a:t>Untuk</a:t>
            </a:r>
            <a:r>
              <a:rPr lang="en-US" dirty="0" smtClean="0"/>
              <a:t> </a:t>
            </a:r>
            <a:r>
              <a:rPr lang="en-US" dirty="0" err="1" smtClean="0"/>
              <a:t>Judul</a:t>
            </a:r>
            <a:r>
              <a:rPr lang="en-US" dirty="0" smtClean="0"/>
              <a:t> </a:t>
            </a:r>
            <a:r>
              <a:rPr lang="en-US" dirty="0" err="1" smtClean="0"/>
              <a:t>Presentasi</a:t>
            </a:r>
            <a:endParaRPr lang="en-US" dirty="0"/>
          </a:p>
        </p:txBody>
      </p:sp>
      <p:sp>
        <p:nvSpPr>
          <p:cNvPr id="8" name="Subtitle 2"/>
          <p:cNvSpPr>
            <a:spLocks noGrp="1"/>
          </p:cNvSpPr>
          <p:nvPr>
            <p:ph type="subTitle" idx="1" hasCustomPrompt="1"/>
          </p:nvPr>
        </p:nvSpPr>
        <p:spPr>
          <a:xfrm>
            <a:off x="702365" y="4522184"/>
            <a:ext cx="6858000" cy="1005403"/>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err="1" smtClean="0"/>
              <a:t>Subjudul</a:t>
            </a:r>
            <a:r>
              <a:rPr lang="en-US" dirty="0" smtClean="0"/>
              <a:t> </a:t>
            </a:r>
            <a:r>
              <a:rPr lang="en-US" dirty="0" err="1" smtClean="0"/>
              <a:t>dapat</a:t>
            </a:r>
            <a:r>
              <a:rPr lang="en-US" dirty="0" smtClean="0"/>
              <a:t> </a:t>
            </a:r>
            <a:r>
              <a:rPr lang="en-US" dirty="0" err="1" smtClean="0"/>
              <a:t>ditulis</a:t>
            </a:r>
            <a:r>
              <a:rPr lang="en-US" dirty="0" smtClean="0"/>
              <a:t> </a:t>
            </a:r>
            <a:r>
              <a:rPr lang="en-US" dirty="0" err="1" smtClean="0"/>
              <a:t>disini</a:t>
            </a:r>
            <a:endParaRPr lang="en-US" dirty="0"/>
          </a:p>
        </p:txBody>
      </p:sp>
      <p:sp>
        <p:nvSpPr>
          <p:cNvPr id="13" name="Date Placeholder 3"/>
          <p:cNvSpPr>
            <a:spLocks noGrp="1"/>
          </p:cNvSpPr>
          <p:nvPr>
            <p:ph type="dt" sz="half" idx="10"/>
          </p:nvPr>
        </p:nvSpPr>
        <p:spPr>
          <a:xfrm>
            <a:off x="1079157" y="6356351"/>
            <a:ext cx="2389488"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14" name="Slide Number Placeholder 5"/>
          <p:cNvSpPr>
            <a:spLocks noGrp="1"/>
          </p:cNvSpPr>
          <p:nvPr>
            <p:ph type="sldNum" sz="quarter" idx="12"/>
          </p:nvPr>
        </p:nvSpPr>
        <p:spPr>
          <a:xfrm>
            <a:off x="389327" y="6356351"/>
            <a:ext cx="590976" cy="365125"/>
          </a:xfrm>
        </p:spPr>
        <p:txBody>
          <a:bodyPr/>
          <a:lstStyle>
            <a:lvl1pPr algn="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38165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Isi Presentasi Branding Baru - Putih">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88757" y="602950"/>
            <a:ext cx="6826593" cy="841829"/>
          </a:xfrm>
        </p:spPr>
        <p:txBody>
          <a:bodyPr>
            <a:normAutofit/>
          </a:bodyPr>
          <a:lstStyle>
            <a:lvl1pPr algn="r">
              <a:defRPr sz="4000" b="1">
                <a:solidFill>
                  <a:schemeClr val="tx1"/>
                </a:solidFill>
                <a:latin typeface="+mn-lt"/>
              </a:defRPr>
            </a:lvl1pPr>
          </a:lstStyle>
          <a:p>
            <a:r>
              <a:rPr lang="en-US" dirty="0" err="1" smtClean="0"/>
              <a:t>Gunakan</a:t>
            </a:r>
            <a:r>
              <a:rPr lang="en-US" dirty="0" smtClean="0"/>
              <a:t> </a:t>
            </a:r>
            <a:r>
              <a:rPr lang="en-US" dirty="0" err="1" smtClean="0"/>
              <a:t>Untuk</a:t>
            </a:r>
            <a:r>
              <a:rPr lang="en-US" dirty="0" smtClean="0"/>
              <a:t> Isi </a:t>
            </a:r>
            <a:r>
              <a:rPr lang="en-US" dirty="0" err="1" smtClean="0"/>
              <a:t>Presentasi</a:t>
            </a:r>
            <a:endParaRPr lang="en-US" dirty="0"/>
          </a:p>
        </p:txBody>
      </p:sp>
      <p:sp>
        <p:nvSpPr>
          <p:cNvPr id="3" name="Content Placeholder 2"/>
          <p:cNvSpPr>
            <a:spLocks noGrp="1"/>
          </p:cNvSpPr>
          <p:nvPr>
            <p:ph idx="1" hasCustomPrompt="1"/>
          </p:nvPr>
        </p:nvSpPr>
        <p:spPr>
          <a:xfrm>
            <a:off x="1688757" y="2174789"/>
            <a:ext cx="6826592" cy="366528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err="1" smtClean="0"/>
              <a:t>Teks</a:t>
            </a:r>
            <a:r>
              <a:rPr lang="en-US" dirty="0" smtClean="0"/>
              <a:t>, pointer, </a:t>
            </a:r>
            <a:r>
              <a:rPr lang="en-US" dirty="0" err="1" smtClean="0"/>
              <a:t>dll</a:t>
            </a:r>
            <a:endParaRPr lang="en-US" dirty="0" smtClean="0"/>
          </a:p>
          <a:p>
            <a:pPr lvl="1"/>
            <a:r>
              <a:rPr lang="en-US" dirty="0" smtClean="0"/>
              <a:t>Second </a:t>
            </a:r>
            <a:r>
              <a:rPr lang="en-US" dirty="0"/>
              <a:t>level</a:t>
            </a:r>
          </a:p>
          <a:p>
            <a:pPr lvl="2"/>
            <a:r>
              <a:rPr lang="en-US" dirty="0"/>
              <a:t>Third level</a:t>
            </a:r>
          </a:p>
          <a:p>
            <a:pPr lvl="3"/>
            <a:r>
              <a:rPr lang="en-US" dirty="0"/>
              <a:t>Fourth level</a:t>
            </a:r>
          </a:p>
          <a:p>
            <a:pPr lvl="4"/>
            <a:r>
              <a:rPr lang="en-US" dirty="0"/>
              <a:t>Fifth level</a:t>
            </a:r>
          </a:p>
        </p:txBody>
      </p:sp>
      <p:sp>
        <p:nvSpPr>
          <p:cNvPr id="9" name="Date Placeholder 3"/>
          <p:cNvSpPr>
            <a:spLocks noGrp="1"/>
          </p:cNvSpPr>
          <p:nvPr>
            <p:ph type="dt" sz="half" idx="10"/>
          </p:nvPr>
        </p:nvSpPr>
        <p:spPr>
          <a:xfrm>
            <a:off x="1079157" y="6356351"/>
            <a:ext cx="2389488"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10" name="Slide Number Placeholder 5"/>
          <p:cNvSpPr>
            <a:spLocks noGrp="1"/>
          </p:cNvSpPr>
          <p:nvPr>
            <p:ph type="sldNum" sz="quarter" idx="12"/>
          </p:nvPr>
        </p:nvSpPr>
        <p:spPr>
          <a:xfrm>
            <a:off x="389327" y="6356351"/>
            <a:ext cx="590976" cy="365125"/>
          </a:xfrm>
        </p:spPr>
        <p:txBody>
          <a:bodyPr/>
          <a:lstStyle>
            <a:lvl1pPr algn="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626345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Isi Presentasi Branding Baru - Putih Tab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Title 1"/>
          <p:cNvSpPr>
            <a:spLocks noGrp="1"/>
          </p:cNvSpPr>
          <p:nvPr>
            <p:ph type="title" hasCustomPrompt="1"/>
          </p:nvPr>
        </p:nvSpPr>
        <p:spPr>
          <a:xfrm>
            <a:off x="461319" y="85041"/>
            <a:ext cx="7010400" cy="854074"/>
          </a:xfrm>
        </p:spPr>
        <p:txBody>
          <a:bodyPr>
            <a:normAutofit/>
          </a:bodyPr>
          <a:lstStyle>
            <a:lvl1pPr>
              <a:defRPr sz="3200" b="1">
                <a:solidFill>
                  <a:schemeClr val="tx1"/>
                </a:solidFill>
                <a:latin typeface="+mn-lt"/>
              </a:defRPr>
            </a:lvl1pPr>
          </a:lstStyle>
          <a:p>
            <a:r>
              <a:rPr lang="en-US" dirty="0" err="1" smtClean="0"/>
              <a:t>Gunakan</a:t>
            </a:r>
            <a:r>
              <a:rPr lang="en-US" dirty="0" smtClean="0"/>
              <a:t> </a:t>
            </a:r>
            <a:r>
              <a:rPr lang="en-US" dirty="0" err="1" smtClean="0"/>
              <a:t>Untuk</a:t>
            </a:r>
            <a:r>
              <a:rPr lang="en-US" dirty="0" smtClean="0"/>
              <a:t> Isi </a:t>
            </a:r>
            <a:r>
              <a:rPr lang="en-US" dirty="0" err="1" smtClean="0"/>
              <a:t>Presentasi</a:t>
            </a:r>
            <a:endParaRPr lang="en-US" dirty="0"/>
          </a:p>
        </p:txBody>
      </p:sp>
      <p:sp>
        <p:nvSpPr>
          <p:cNvPr id="9" name="Content Placeholder 2"/>
          <p:cNvSpPr>
            <a:spLocks noGrp="1"/>
          </p:cNvSpPr>
          <p:nvPr>
            <p:ph idx="1" hasCustomPrompt="1"/>
          </p:nvPr>
        </p:nvSpPr>
        <p:spPr>
          <a:xfrm>
            <a:off x="461319" y="1323116"/>
            <a:ext cx="8311978" cy="4682267"/>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smtClean="0"/>
              <a:t>Layout </a:t>
            </a:r>
            <a:r>
              <a:rPr lang="en-US" dirty="0" err="1" smtClean="0"/>
              <a:t>untuk</a:t>
            </a:r>
            <a:r>
              <a:rPr lang="en-US" dirty="0" smtClean="0"/>
              <a:t> </a:t>
            </a:r>
            <a:r>
              <a:rPr lang="en-US" dirty="0" err="1" smtClean="0"/>
              <a:t>tabel</a:t>
            </a:r>
            <a:r>
              <a:rPr lang="en-US" dirty="0" smtClean="0"/>
              <a:t>/data</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11737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Isi Presentasi Branding Baru - Putih Pol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89E9859-E358-4A00-88C7-43972BFE0BC1}"/>
              </a:ext>
            </a:extLst>
          </p:cNvPr>
          <p:cNvSpPr>
            <a:spLocks noGrp="1"/>
          </p:cNvSpPr>
          <p:nvPr>
            <p:ph type="title" hasCustomPrompt="1"/>
          </p:nvPr>
        </p:nvSpPr>
        <p:spPr>
          <a:xfrm>
            <a:off x="628650" y="339001"/>
            <a:ext cx="7886700" cy="567162"/>
          </a:xfrm>
        </p:spPr>
        <p:txBody>
          <a:bodyPr/>
          <a:lstStyle>
            <a:lvl1pPr algn="ctr">
              <a:defRPr sz="2400" b="1">
                <a:solidFill>
                  <a:schemeClr val="tx1"/>
                </a:solidFill>
                <a:latin typeface="+mn-lt"/>
              </a:defRPr>
            </a:lvl1pPr>
          </a:lstStyle>
          <a:p>
            <a:r>
              <a:rPr lang="en-US" dirty="0" smtClean="0"/>
              <a:t>Layout </a:t>
            </a:r>
            <a:r>
              <a:rPr lang="en-US" dirty="0" err="1" smtClean="0"/>
              <a:t>untuk</a:t>
            </a:r>
            <a:r>
              <a:rPr lang="en-US" dirty="0" smtClean="0"/>
              <a:t> </a:t>
            </a:r>
            <a:r>
              <a:rPr lang="en-US" dirty="0" err="1" smtClean="0"/>
              <a:t>tabel</a:t>
            </a:r>
            <a:r>
              <a:rPr lang="en-US" dirty="0" smtClean="0"/>
              <a:t>/data</a:t>
            </a:r>
            <a:endParaRPr lang="en-US" dirty="0"/>
          </a:p>
        </p:txBody>
      </p:sp>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441775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12.jp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image" Target="../media/image12.jpg"/><Relationship Id="rId2" Type="http://schemas.openxmlformats.org/officeDocument/2006/relationships/slideLayout" Target="../slideLayouts/slideLayout34.xml"/><Relationship Id="rId16" Type="http://schemas.openxmlformats.org/officeDocument/2006/relationships/theme" Target="../theme/theme3.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81664" y="365126"/>
            <a:ext cx="716692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581664" y="1825625"/>
            <a:ext cx="716692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42834"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282709" y="6356351"/>
            <a:ext cx="508123"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0071063"/>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 id="2147483805" r:id="rId13"/>
    <p:sldLayoutId id="2147483806" r:id="rId14"/>
    <p:sldLayoutId id="2147483807" r:id="rId15"/>
    <p:sldLayoutId id="2147483731" r:id="rId16"/>
  </p:sldLayoutIdLst>
  <p:txStyles>
    <p:title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9/30/2019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6922407"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990577125"/>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7"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6922407" y="6356353"/>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823860214"/>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 id="2147483837" r:id="rId12"/>
    <p:sldLayoutId id="2147483838" r:id="rId13"/>
    <p:sldLayoutId id="2147483839" r:id="rId14"/>
    <p:sldLayoutId id="2147483840"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9.xml"/><Relationship Id="rId5" Type="http://schemas.openxmlformats.org/officeDocument/2006/relationships/image" Target="../media/image17.pn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image" Target="../media/image31.jp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32.jp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34.jpg"/><Relationship Id="rId5" Type="http://schemas.openxmlformats.org/officeDocument/2006/relationships/image" Target="../media/image33.jp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7.xml"/><Relationship Id="rId1" Type="http://schemas.openxmlformats.org/officeDocument/2006/relationships/slideLayout" Target="../slideLayouts/slideLayout13.xml"/><Relationship Id="rId5" Type="http://schemas.openxmlformats.org/officeDocument/2006/relationships/image" Target="../media/image35.jp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8.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9.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8.jpg"/></Relationships>
</file>

<file path=ppt/slides/_rels/slide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8" Type="http://schemas.openxmlformats.org/officeDocument/2006/relationships/image" Target="../media/image44.jpg"/><Relationship Id="rId3" Type="http://schemas.openxmlformats.org/officeDocument/2006/relationships/image" Target="../media/image39.jpg"/><Relationship Id="rId7" Type="http://schemas.openxmlformats.org/officeDocument/2006/relationships/image" Target="../media/image43.jpg"/><Relationship Id="rId2" Type="http://schemas.openxmlformats.org/officeDocument/2006/relationships/notesSlide" Target="../notesSlides/notesSlide24.xml"/><Relationship Id="rId1" Type="http://schemas.openxmlformats.org/officeDocument/2006/relationships/slideLayout" Target="../slideLayouts/slideLayout9.xml"/><Relationship Id="rId6" Type="http://schemas.openxmlformats.org/officeDocument/2006/relationships/image" Target="../media/image42.jpg"/><Relationship Id="rId5" Type="http://schemas.openxmlformats.org/officeDocument/2006/relationships/image" Target="../media/image41.jpg"/><Relationship Id="rId4" Type="http://schemas.openxmlformats.org/officeDocument/2006/relationships/image" Target="../media/image40.jpg"/></Relationships>
</file>

<file path=ppt/slides/_rels/slide25.xml.rels><?xml version="1.0" encoding="UTF-8" standalone="yes"?>
<Relationships xmlns="http://schemas.openxmlformats.org/package/2006/relationships"><Relationship Id="rId8" Type="http://schemas.openxmlformats.org/officeDocument/2006/relationships/image" Target="../media/image50.jpg"/><Relationship Id="rId3" Type="http://schemas.openxmlformats.org/officeDocument/2006/relationships/image" Target="../media/image45.jpg"/><Relationship Id="rId7" Type="http://schemas.openxmlformats.org/officeDocument/2006/relationships/image" Target="../media/image49.jpg"/><Relationship Id="rId2" Type="http://schemas.openxmlformats.org/officeDocument/2006/relationships/notesSlide" Target="../notesSlides/notesSlide25.xml"/><Relationship Id="rId1" Type="http://schemas.openxmlformats.org/officeDocument/2006/relationships/slideLayout" Target="../slideLayouts/slideLayout9.xml"/><Relationship Id="rId6" Type="http://schemas.openxmlformats.org/officeDocument/2006/relationships/image" Target="../media/image48.jpg"/><Relationship Id="rId5" Type="http://schemas.openxmlformats.org/officeDocument/2006/relationships/image" Target="../media/image47.jpg"/><Relationship Id="rId4" Type="http://schemas.openxmlformats.org/officeDocument/2006/relationships/image" Target="../media/image46.jpg"/></Relationships>
</file>

<file path=ppt/slides/_rels/slide26.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png"/><Relationship Id="rId3" Type="http://schemas.openxmlformats.org/officeDocument/2006/relationships/image" Target="../media/image45.jpg"/><Relationship Id="rId7" Type="http://schemas.openxmlformats.org/officeDocument/2006/relationships/image" Target="../media/image49.jpg"/><Relationship Id="rId12" Type="http://schemas.openxmlformats.org/officeDocument/2006/relationships/image" Target="../media/image55.png"/><Relationship Id="rId2" Type="http://schemas.openxmlformats.org/officeDocument/2006/relationships/notesSlide" Target="../notesSlides/notesSlide26.xml"/><Relationship Id="rId1" Type="http://schemas.openxmlformats.org/officeDocument/2006/relationships/slideLayout" Target="../slideLayouts/slideLayout9.xml"/><Relationship Id="rId6" Type="http://schemas.openxmlformats.org/officeDocument/2006/relationships/image" Target="../media/image48.jpg"/><Relationship Id="rId11" Type="http://schemas.openxmlformats.org/officeDocument/2006/relationships/image" Target="../media/image54.png"/><Relationship Id="rId5" Type="http://schemas.openxmlformats.org/officeDocument/2006/relationships/image" Target="../media/image47.jpg"/><Relationship Id="rId10" Type="http://schemas.openxmlformats.org/officeDocument/2006/relationships/image" Target="../media/image53.png"/><Relationship Id="rId4" Type="http://schemas.openxmlformats.org/officeDocument/2006/relationships/image" Target="../media/image46.jpg"/><Relationship Id="rId9" Type="http://schemas.openxmlformats.org/officeDocument/2006/relationships/image" Target="../media/image52.png"/></Relationships>
</file>

<file path=ppt/slides/_rels/slide2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7.xml"/><Relationship Id="rId1" Type="http://schemas.openxmlformats.org/officeDocument/2006/relationships/slideLayout" Target="../slideLayouts/slideLayout9.xml"/><Relationship Id="rId5" Type="http://schemas.openxmlformats.org/officeDocument/2006/relationships/image" Target="../media/image58.png"/><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notesSlide" Target="../notesSlides/notesSlide28.xml"/><Relationship Id="rId1" Type="http://schemas.openxmlformats.org/officeDocument/2006/relationships/slideLayout" Target="../slideLayouts/slideLayout9.xml"/><Relationship Id="rId6" Type="http://schemas.openxmlformats.org/officeDocument/2006/relationships/image" Target="../media/image62.jpeg"/><Relationship Id="rId5" Type="http://schemas.openxmlformats.org/officeDocument/2006/relationships/image" Target="../media/image61.png"/><Relationship Id="rId4" Type="http://schemas.openxmlformats.org/officeDocument/2006/relationships/image" Target="../media/image60.jpeg"/></Relationships>
</file>

<file path=ppt/slides/_rels/slide2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9.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3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0.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1.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8" Type="http://schemas.openxmlformats.org/officeDocument/2006/relationships/image" Target="../media/image68.jpg"/><Relationship Id="rId3" Type="http://schemas.openxmlformats.org/officeDocument/2006/relationships/image" Target="../media/image45.jpg"/><Relationship Id="rId7" Type="http://schemas.openxmlformats.org/officeDocument/2006/relationships/image" Target="../media/image67.jpg"/><Relationship Id="rId2" Type="http://schemas.openxmlformats.org/officeDocument/2006/relationships/notesSlide" Target="../notesSlides/notesSlide32.xml"/><Relationship Id="rId1" Type="http://schemas.openxmlformats.org/officeDocument/2006/relationships/slideLayout" Target="../slideLayouts/slideLayout9.xml"/><Relationship Id="rId6" Type="http://schemas.openxmlformats.org/officeDocument/2006/relationships/image" Target="../media/image66.jpg"/><Relationship Id="rId5" Type="http://schemas.openxmlformats.org/officeDocument/2006/relationships/image" Target="../media/image65.jpg"/><Relationship Id="rId4" Type="http://schemas.openxmlformats.org/officeDocument/2006/relationships/image" Target="../media/image64.jpg"/></Relationships>
</file>

<file path=ppt/slides/_rels/slide33.xml.rels><?xml version="1.0" encoding="UTF-8" standalone="yes"?>
<Relationships xmlns="http://schemas.openxmlformats.org/package/2006/relationships"><Relationship Id="rId8" Type="http://schemas.openxmlformats.org/officeDocument/2006/relationships/image" Target="../media/image72.jpg"/><Relationship Id="rId3" Type="http://schemas.openxmlformats.org/officeDocument/2006/relationships/image" Target="../media/image45.jpg"/><Relationship Id="rId7" Type="http://schemas.openxmlformats.org/officeDocument/2006/relationships/image" Target="../media/image71.jpg"/><Relationship Id="rId2" Type="http://schemas.openxmlformats.org/officeDocument/2006/relationships/notesSlide" Target="../notesSlides/notesSlide33.xml"/><Relationship Id="rId1" Type="http://schemas.openxmlformats.org/officeDocument/2006/relationships/slideLayout" Target="../slideLayouts/slideLayout9.xml"/><Relationship Id="rId6" Type="http://schemas.openxmlformats.org/officeDocument/2006/relationships/image" Target="../media/image70.jpg"/><Relationship Id="rId5" Type="http://schemas.openxmlformats.org/officeDocument/2006/relationships/image" Target="../media/image69.jpg"/><Relationship Id="rId10" Type="http://schemas.microsoft.com/office/2007/relationships/hdphoto" Target="../media/hdphoto2.wdp"/><Relationship Id="rId4" Type="http://schemas.openxmlformats.org/officeDocument/2006/relationships/image" Target="../media/image46.jpg"/><Relationship Id="rId9" Type="http://schemas.openxmlformats.org/officeDocument/2006/relationships/image" Target="../media/image73.png"/></Relationships>
</file>

<file path=ppt/slides/_rels/slide34.xml.rels><?xml version="1.0" encoding="UTF-8" standalone="yes"?>
<Relationships xmlns="http://schemas.openxmlformats.org/package/2006/relationships"><Relationship Id="rId8" Type="http://schemas.openxmlformats.org/officeDocument/2006/relationships/image" Target="../media/image77.jpg"/><Relationship Id="rId3" Type="http://schemas.openxmlformats.org/officeDocument/2006/relationships/image" Target="../media/image45.jpg"/><Relationship Id="rId7" Type="http://schemas.openxmlformats.org/officeDocument/2006/relationships/image" Target="../media/image76.jpg"/><Relationship Id="rId2" Type="http://schemas.openxmlformats.org/officeDocument/2006/relationships/notesSlide" Target="../notesSlides/notesSlide34.xml"/><Relationship Id="rId1" Type="http://schemas.openxmlformats.org/officeDocument/2006/relationships/slideLayout" Target="../slideLayouts/slideLayout9.xml"/><Relationship Id="rId6" Type="http://schemas.openxmlformats.org/officeDocument/2006/relationships/image" Target="../media/image75.jpg"/><Relationship Id="rId5" Type="http://schemas.openxmlformats.org/officeDocument/2006/relationships/image" Target="../media/image74.jpg"/><Relationship Id="rId10" Type="http://schemas.openxmlformats.org/officeDocument/2006/relationships/image" Target="../media/image79.jpg"/><Relationship Id="rId4" Type="http://schemas.openxmlformats.org/officeDocument/2006/relationships/image" Target="../media/image46.jpg"/><Relationship Id="rId9" Type="http://schemas.openxmlformats.org/officeDocument/2006/relationships/image" Target="../media/image78.jpg"/></Relationships>
</file>

<file path=ppt/slides/_rels/slide35.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35.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6.xml"/><Relationship Id="rId1" Type="http://schemas.openxmlformats.org/officeDocument/2006/relationships/slideLayout" Target="../slideLayouts/slideLayout9.xml"/><Relationship Id="rId5" Type="http://schemas.openxmlformats.org/officeDocument/2006/relationships/image" Target="../media/image82.png"/><Relationship Id="rId4" Type="http://schemas.openxmlformats.org/officeDocument/2006/relationships/image" Target="../media/image81.png"/></Relationships>
</file>

<file path=ppt/slides/_rels/slide37.xml.rels><?xml version="1.0" encoding="UTF-8" standalone="yes"?>
<Relationships xmlns="http://schemas.openxmlformats.org/package/2006/relationships"><Relationship Id="rId3" Type="http://schemas.openxmlformats.org/officeDocument/2006/relationships/image" Target="../media/image45.jpg"/><Relationship Id="rId7" Type="http://schemas.openxmlformats.org/officeDocument/2006/relationships/image" Target="../media/image85.jpg"/><Relationship Id="rId2" Type="http://schemas.openxmlformats.org/officeDocument/2006/relationships/notesSlide" Target="../notesSlides/notesSlide37.xml"/><Relationship Id="rId1" Type="http://schemas.openxmlformats.org/officeDocument/2006/relationships/slideLayout" Target="../slideLayouts/slideLayout9.xml"/><Relationship Id="rId6" Type="http://schemas.openxmlformats.org/officeDocument/2006/relationships/image" Target="../media/image84.jpg"/><Relationship Id="rId5" Type="http://schemas.openxmlformats.org/officeDocument/2006/relationships/image" Target="../media/image83.jpg"/><Relationship Id="rId4" Type="http://schemas.openxmlformats.org/officeDocument/2006/relationships/image" Target="../media/image64.jpg"/></Relationships>
</file>

<file path=ppt/slides/_rels/slide38.xml.rels><?xml version="1.0" encoding="UTF-8" standalone="yes"?>
<Relationships xmlns="http://schemas.openxmlformats.org/package/2006/relationships"><Relationship Id="rId3" Type="http://schemas.openxmlformats.org/officeDocument/2006/relationships/image" Target="../media/image86.png"/><Relationship Id="rId7" Type="http://schemas.openxmlformats.org/officeDocument/2006/relationships/hyperlink" Target="https://djponline.pajak.go.id/" TargetMode="External"/><Relationship Id="rId2" Type="http://schemas.openxmlformats.org/officeDocument/2006/relationships/notesSlide" Target="../notesSlides/notesSlide38.xml"/><Relationship Id="rId1" Type="http://schemas.openxmlformats.org/officeDocument/2006/relationships/slideLayout" Target="../slideLayouts/slideLayout9.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17.png"/></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5.jpeg"/><Relationship Id="rId2" Type="http://schemas.openxmlformats.org/officeDocument/2006/relationships/notesSlide" Target="../notesSlides/notesSlide39.xml"/><Relationship Id="rId1" Type="http://schemas.openxmlformats.org/officeDocument/2006/relationships/slideLayout" Target="../slideLayouts/slideLayout9.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xml"/><Relationship Id="rId1" Type="http://schemas.openxmlformats.org/officeDocument/2006/relationships/slideLayout" Target="../slideLayouts/slideLayout32.xml"/><Relationship Id="rId4" Type="http://schemas.openxmlformats.org/officeDocument/2006/relationships/image" Target="../media/image17.png"/></Relationships>
</file>

<file path=ppt/slides/_rels/slide4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40.xml"/><Relationship Id="rId1" Type="http://schemas.openxmlformats.org/officeDocument/2006/relationships/slideLayout" Target="../slideLayouts/slideLayout9.xml"/><Relationship Id="rId5" Type="http://schemas.openxmlformats.org/officeDocument/2006/relationships/image" Target="../media/image88.png"/><Relationship Id="rId4" Type="http://schemas.openxmlformats.org/officeDocument/2006/relationships/image" Target="../media/image17.png"/></Relationships>
</file>

<file path=ppt/slides/_rels/slide41.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41.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90.jpg"/></Relationships>
</file>

<file path=ppt/slides/_rels/slide4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42.xml"/><Relationship Id="rId1" Type="http://schemas.openxmlformats.org/officeDocument/2006/relationships/slideLayout" Target="../slideLayouts/slideLayout32.xml"/><Relationship Id="rId4" Type="http://schemas.openxmlformats.org/officeDocument/2006/relationships/image" Target="../media/image17.png"/></Relationships>
</file>

<file path=ppt/slides/_rels/slide4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43.xml"/><Relationship Id="rId1" Type="http://schemas.openxmlformats.org/officeDocument/2006/relationships/slideLayout" Target="../slideLayouts/slideLayout36.xml"/><Relationship Id="rId6" Type="http://schemas.openxmlformats.org/officeDocument/2006/relationships/image" Target="../media/image17.png"/><Relationship Id="rId5" Type="http://schemas.openxmlformats.org/officeDocument/2006/relationships/image" Target="../media/image94.png"/><Relationship Id="rId4" Type="http://schemas.openxmlformats.org/officeDocument/2006/relationships/image" Target="../media/image93.jp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5.jpe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9870" y="3131669"/>
            <a:ext cx="8504170" cy="1828800"/>
          </a:xfrm>
        </p:spPr>
        <p:txBody>
          <a:bodyPr>
            <a:noAutofit/>
          </a:bodyPr>
          <a:lstStyle/>
          <a:p>
            <a:r>
              <a:rPr lang="en-US" b="0" smtClean="0">
                <a:solidFill>
                  <a:srgbClr val="FFC000"/>
                </a:solidFill>
                <a:effectLst>
                  <a:outerShdw blurRad="38100" dist="38100" dir="2700000" algn="tl">
                    <a:srgbClr val="000000">
                      <a:alpha val="43137"/>
                    </a:srgbClr>
                  </a:outerShdw>
                </a:effectLst>
                <a:latin typeface="Arial Black" panose="020B0A04020102020204" pitchFamily="34" charset="0"/>
                <a:ea typeface="Adobe Gothic Std B" panose="020B0800000000000000"/>
              </a:rPr>
              <a:t>e-SPT MASA</a:t>
            </a:r>
            <a:r>
              <a:rPr lang="en-US" sz="3600" b="0" smtClean="0">
                <a:solidFill>
                  <a:srgbClr val="FFC000"/>
                </a:solidFill>
                <a:effectLst>
                  <a:outerShdw blurRad="38100" dist="38100" dir="2700000" algn="tl">
                    <a:srgbClr val="000000">
                      <a:alpha val="43137"/>
                    </a:srgbClr>
                  </a:outerShdw>
                </a:effectLst>
                <a:latin typeface="Arial Black" panose="020B0A04020102020204" pitchFamily="34" charset="0"/>
                <a:ea typeface="Adobe Gothic Std B" panose="020B0800000000000000"/>
              </a:rPr>
              <a:t/>
            </a:r>
            <a:br>
              <a:rPr lang="en-US" sz="3600" b="0" smtClean="0">
                <a:solidFill>
                  <a:srgbClr val="FFC000"/>
                </a:solidFill>
                <a:effectLst>
                  <a:outerShdw blurRad="38100" dist="38100" dir="2700000" algn="tl">
                    <a:srgbClr val="000000">
                      <a:alpha val="43137"/>
                    </a:srgbClr>
                  </a:outerShdw>
                </a:effectLst>
                <a:latin typeface="Arial Black" panose="020B0A04020102020204" pitchFamily="34" charset="0"/>
                <a:ea typeface="Adobe Gothic Std B" panose="020B0800000000000000"/>
              </a:rPr>
            </a:br>
            <a:r>
              <a:rPr lang="en-US" sz="5400" b="0" smtClean="0">
                <a:effectLst>
                  <a:outerShdw blurRad="38100" dist="38100" dir="2700000" algn="tl">
                    <a:srgbClr val="000000">
                      <a:alpha val="43137"/>
                    </a:srgbClr>
                  </a:outerShdw>
                </a:effectLst>
                <a:latin typeface="Arial Black" panose="020B0A04020102020204" pitchFamily="34" charset="0"/>
                <a:ea typeface="Adobe Gothic Std B" panose="020B0800000000000000"/>
              </a:rPr>
              <a:t>PPh PASAL</a:t>
            </a:r>
            <a:endParaRPr lang="en-US" sz="7200" b="0" i="1" dirty="0">
              <a:effectLst>
                <a:outerShdw blurRad="38100" dist="38100" dir="2700000" algn="tl">
                  <a:srgbClr val="000000">
                    <a:alpha val="43137"/>
                  </a:srgbClr>
                </a:outerShdw>
              </a:effectLst>
              <a:latin typeface="Arial Black" panose="020B0A04020102020204" pitchFamily="34" charset="0"/>
              <a:ea typeface="Adobe Gothic Std B" panose="020B0800000000000000"/>
            </a:endParaRPr>
          </a:p>
        </p:txBody>
      </p:sp>
      <p:sp>
        <p:nvSpPr>
          <p:cNvPr id="10" name="TextBox 9"/>
          <p:cNvSpPr txBox="1"/>
          <p:nvPr/>
        </p:nvSpPr>
        <p:spPr>
          <a:xfrm>
            <a:off x="4906030" y="3535694"/>
            <a:ext cx="1828800" cy="1569660"/>
          </a:xfrm>
          <a:prstGeom prst="rect">
            <a:avLst/>
          </a:prstGeom>
          <a:solidFill>
            <a:srgbClr val="FFC000"/>
          </a:solidFill>
          <a:ln w="38100">
            <a:noFill/>
            <a:prstDash val="sysDash"/>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600" b="1" u="none" strike="noStrike" kern="1200" cap="none" spc="0" normalizeH="0" baseline="0" noProof="0" smtClean="0">
                <a:ln>
                  <a:noFill/>
                </a:ln>
                <a:solidFill>
                  <a:srgbClr val="0D163C"/>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2</a:t>
            </a:r>
            <a:r>
              <a:rPr kumimoji="0" lang="en-US" sz="9600" b="1" u="none" strike="noStrike" kern="1200" cap="none" spc="0" normalizeH="0" baseline="0" noProof="0" smtClean="0">
                <a:ln>
                  <a:noFill/>
                </a:ln>
                <a:solidFill>
                  <a:srgbClr val="0B1337"/>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1</a:t>
            </a:r>
            <a:endParaRPr kumimoji="0" lang="en-US" sz="9600" b="1" u="none" strike="noStrike" kern="1200" cap="none" spc="0" normalizeH="0" baseline="0" noProof="0" dirty="0">
              <a:ln>
                <a:noFill/>
              </a:ln>
              <a:solidFill>
                <a:srgbClr val="0B1337"/>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endParaRPr>
          </a:p>
        </p:txBody>
      </p:sp>
      <p:sp>
        <p:nvSpPr>
          <p:cNvPr id="11" name="TextBox 10"/>
          <p:cNvSpPr txBox="1"/>
          <p:nvPr/>
        </p:nvSpPr>
        <p:spPr>
          <a:xfrm>
            <a:off x="639830" y="4793039"/>
            <a:ext cx="4572000" cy="4572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1"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&lt;TEMPAT&gt;, &lt;TANGGAL&gt;</a:t>
            </a:r>
            <a:endParaRPr kumimoji="0" lang="en-US" sz="1600" b="1" i="1"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cxnSp>
        <p:nvCxnSpPr>
          <p:cNvPr id="5" name="Straight Connector 4"/>
          <p:cNvCxnSpPr/>
          <p:nvPr/>
        </p:nvCxnSpPr>
        <p:spPr>
          <a:xfrm>
            <a:off x="717155" y="4793039"/>
            <a:ext cx="4114800" cy="0"/>
          </a:xfrm>
          <a:prstGeom prst="line">
            <a:avLst/>
          </a:prstGeom>
          <a:ln w="19050">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6" name="TextBox 6">
            <a:extLst>
              <a:ext uri="{FF2B5EF4-FFF2-40B4-BE49-F238E27FC236}">
                <a16:creationId xmlns="" xmlns:a16="http://schemas.microsoft.com/office/drawing/2014/main" id="{587C8FD9-4F1A-43B6-987E-ED65CF33D386}"/>
              </a:ext>
            </a:extLst>
          </p:cNvPr>
          <p:cNvSpPr txBox="1"/>
          <p:nvPr/>
        </p:nvSpPr>
        <p:spPr>
          <a:xfrm>
            <a:off x="7391400" y="44530"/>
            <a:ext cx="1645920" cy="246221"/>
          </a:xfrm>
          <a:prstGeom prst="rect">
            <a:avLst/>
          </a:prstGeom>
          <a:noFill/>
          <a:ln>
            <a:solidFill>
              <a:schemeClr val="bg1"/>
            </a:solidFill>
          </a:ln>
        </p:spPr>
        <p:txBody>
          <a:bodyPr wrap="square" rtlCol="0" anchor="ctr">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smtClean="0">
                <a:solidFill>
                  <a:schemeClr val="bg1"/>
                </a:solidFill>
                <a:latin typeface="+mj-lt"/>
              </a:rPr>
              <a:t>PJ.091/PPh/S/003/2019-01</a:t>
            </a:r>
            <a:endParaRPr lang="id-ID" sz="1000" dirty="0">
              <a:solidFill>
                <a:schemeClr val="bg1"/>
              </a:solidFill>
              <a:latin typeface="+mj-lt"/>
            </a:endParaRPr>
          </a:p>
        </p:txBody>
      </p:sp>
    </p:spTree>
    <p:extLst>
      <p:ext uri="{BB962C8B-B14F-4D97-AF65-F5344CB8AC3E}">
        <p14:creationId xmlns:p14="http://schemas.microsoft.com/office/powerpoint/2010/main" val="3451013499"/>
      </p:ext>
    </p:extLst>
  </p:cSld>
  <p:clrMapOvr>
    <a:masterClrMapping/>
  </p:clrMapOvr>
  <mc:AlternateContent xmlns:mc="http://schemas.openxmlformats.org/markup-compatibility/2006" xmlns:p14="http://schemas.microsoft.com/office/powerpoint/2010/main">
    <mc:Choice Requires="p14">
      <p:transition spd="slow" p14:dur="3400" advClick="0">
        <p14:reveal/>
      </p:transition>
    </mc:Choice>
    <mc:Fallback xmlns="">
      <p:transition spd="slow" advClick="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10" name="Rectangle 9"/>
          <p:cNvSpPr/>
          <p:nvPr/>
        </p:nvSpPr>
        <p:spPr>
          <a:xfrm>
            <a:off x="160021" y="1614504"/>
            <a:ext cx="4343400" cy="3349196"/>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t"/>
          <a:lstStyle/>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tabLst/>
              <a:defRPr/>
            </a:pPr>
            <a:r>
              <a:rPr kumimoji="0" lang="en-US" sz="2000" i="1"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Processor: </a:t>
            </a:r>
            <a:r>
              <a:rPr kumimoji="0" lang="en-US" sz="2000"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minimal </a:t>
            </a:r>
            <a:r>
              <a:rPr kumimoji="0" lang="en-US" sz="2000" b="1"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Pentium IV</a:t>
            </a: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tabLst/>
              <a:defRPr/>
            </a:pPr>
            <a:r>
              <a:rPr kumimoji="0" lang="en-US" sz="2000" b="0" i="1"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RAM</a:t>
            </a:r>
            <a:r>
              <a:rPr kumimoji="0" lang="en-US" sz="2000" b="0" i="0"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1" i="0"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2 Gb RAM</a:t>
            </a: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tabLst/>
              <a:defRPr/>
            </a:pPr>
            <a:r>
              <a:rPr lang="en-US" sz="2000" i="1" smtClean="0">
                <a:solidFill>
                  <a:prstClr val="black"/>
                </a:solidFill>
                <a:latin typeface="Arial" panose="020B0604020202020204" pitchFamily="34" charset="0"/>
                <a:cs typeface="Arial" panose="020B0604020202020204" pitchFamily="34" charset="0"/>
              </a:rPr>
              <a:t>Harddisk</a:t>
            </a:r>
            <a:r>
              <a:rPr lang="en-US" sz="2000" smtClean="0">
                <a:solidFill>
                  <a:prstClr val="black"/>
                </a:solidFill>
                <a:latin typeface="Arial" panose="020B0604020202020204" pitchFamily="34" charset="0"/>
                <a:cs typeface="Arial" panose="020B0604020202020204" pitchFamily="34" charset="0"/>
              </a:rPr>
              <a:t>: </a:t>
            </a:r>
            <a:r>
              <a:rPr lang="en-US" sz="2000" i="1" smtClean="0">
                <a:solidFill>
                  <a:prstClr val="black"/>
                </a:solidFill>
                <a:latin typeface="Arial" panose="020B0604020202020204" pitchFamily="34" charset="0"/>
                <a:cs typeface="Arial" panose="020B0604020202020204" pitchFamily="34" charset="0"/>
              </a:rPr>
              <a:t>Free Space</a:t>
            </a:r>
            <a:r>
              <a:rPr lang="en-US" sz="2000" smtClean="0">
                <a:solidFill>
                  <a:prstClr val="black"/>
                </a:solidFill>
                <a:latin typeface="Arial" panose="020B0604020202020204" pitchFamily="34" charset="0"/>
                <a:cs typeface="Arial" panose="020B0604020202020204" pitchFamily="34" charset="0"/>
              </a:rPr>
              <a:t> </a:t>
            </a:r>
            <a:r>
              <a:rPr lang="en-US" sz="2000" b="1" smtClean="0">
                <a:solidFill>
                  <a:prstClr val="black"/>
                </a:solidFill>
                <a:latin typeface="Arial" panose="020B0604020202020204" pitchFamily="34" charset="0"/>
                <a:cs typeface="Arial" panose="020B0604020202020204" pitchFamily="34" charset="0"/>
              </a:rPr>
              <a:t>20 Gb</a:t>
            </a:r>
            <a:endParaRPr lang="en-US" sz="2000" i="1" smtClean="0">
              <a:solidFill>
                <a:prstClr val="black"/>
              </a:solidFill>
              <a:latin typeface="Arial" panose="020B0604020202020204" pitchFamily="34" charset="0"/>
              <a:cs typeface="Arial" panose="020B0604020202020204" pitchFamily="34" charset="0"/>
            </a:endParaRP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tabLst/>
              <a:defRPr/>
            </a:pPr>
            <a:r>
              <a:rPr kumimoji="0" lang="en-US" sz="2000" b="0" i="1"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Flashdisk/Harddisk</a:t>
            </a:r>
            <a:r>
              <a:rPr kumimoji="0" lang="en-US" sz="2000" b="0" i="0"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 Eksternal</a:t>
            </a: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tabLst/>
              <a:defRPr/>
            </a:pPr>
            <a:r>
              <a:rPr lang="en-US" sz="2000" smtClean="0">
                <a:solidFill>
                  <a:prstClr val="black"/>
                </a:solidFill>
                <a:latin typeface="Arial" panose="020B0604020202020204" pitchFamily="34" charset="0"/>
                <a:cs typeface="Arial" panose="020B0604020202020204" pitchFamily="34" charset="0"/>
              </a:rPr>
              <a:t>Perangkat input: </a:t>
            </a:r>
            <a:r>
              <a:rPr lang="en-US" sz="2000" i="1" smtClean="0">
                <a:solidFill>
                  <a:prstClr val="black"/>
                </a:solidFill>
                <a:latin typeface="Arial" panose="020B0604020202020204" pitchFamily="34" charset="0"/>
                <a:cs typeface="Arial" panose="020B0604020202020204" pitchFamily="34" charset="0"/>
              </a:rPr>
              <a:t>keyboard</a:t>
            </a:r>
            <a:r>
              <a:rPr lang="en-US" sz="2000" smtClean="0">
                <a:solidFill>
                  <a:prstClr val="black"/>
                </a:solidFill>
                <a:latin typeface="Arial" panose="020B0604020202020204" pitchFamily="34" charset="0"/>
                <a:cs typeface="Arial" panose="020B0604020202020204" pitchFamily="34" charset="0"/>
              </a:rPr>
              <a:t> &amp; </a:t>
            </a:r>
            <a:r>
              <a:rPr lang="en-US" sz="2000" i="1" smtClean="0">
                <a:solidFill>
                  <a:prstClr val="black"/>
                </a:solidFill>
                <a:latin typeface="Arial" panose="020B0604020202020204" pitchFamily="34" charset="0"/>
                <a:cs typeface="Arial" panose="020B0604020202020204" pitchFamily="34" charset="0"/>
              </a:rPr>
              <a:t>mouse</a:t>
            </a:r>
            <a:r>
              <a:rPr lang="en-US" sz="2000" smtClean="0">
                <a:solidFill>
                  <a:prstClr val="black"/>
                </a:solidFill>
                <a:latin typeface="Arial" panose="020B0604020202020204" pitchFamily="34" charset="0"/>
                <a:cs typeface="Arial" panose="020B0604020202020204" pitchFamily="34" charset="0"/>
              </a:rPr>
              <a:t> </a:t>
            </a: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Perangkat internet &amp; koneksinya</a:t>
            </a:r>
          </a:p>
        </p:txBody>
      </p:sp>
      <p:sp>
        <p:nvSpPr>
          <p:cNvPr id="13" name="Rectangle 12"/>
          <p:cNvSpPr/>
          <p:nvPr/>
        </p:nvSpPr>
        <p:spPr>
          <a:xfrm>
            <a:off x="4701541" y="1614503"/>
            <a:ext cx="4343400" cy="3349197"/>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t"/>
          <a:lstStyle/>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q"/>
              <a:tabLst/>
              <a:defRPr/>
            </a:pPr>
            <a:r>
              <a:rPr kumimoji="0" lang="en-US" sz="20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Microsoft Windows</a:t>
            </a:r>
            <a:r>
              <a:rPr kumimoji="0" lang="en-US" sz="200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minimal XP</a:t>
            </a: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q"/>
              <a:tabLst/>
              <a:defRPr/>
            </a:pPr>
            <a:r>
              <a:rPr lang="en-US" sz="2000" b="1" smtClean="0">
                <a:solidFill>
                  <a:prstClr val="black"/>
                </a:solidFill>
                <a:latin typeface="Arial" panose="020B0604020202020204" pitchFamily="34" charset="0"/>
                <a:cs typeface="Arial" panose="020B0604020202020204" pitchFamily="34" charset="0"/>
              </a:rPr>
              <a:t>Microsoft Access</a:t>
            </a:r>
            <a:r>
              <a:rPr lang="en-US" sz="2000" smtClean="0">
                <a:solidFill>
                  <a:prstClr val="black"/>
                </a:solidFill>
                <a:latin typeface="Arial" panose="020B0604020202020204" pitchFamily="34" charset="0"/>
                <a:cs typeface="Arial" panose="020B0604020202020204" pitchFamily="34" charset="0"/>
              </a:rPr>
              <a:t>: minimal Microsoft Office 2007</a:t>
            </a: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q"/>
              <a:tabLst/>
              <a:defRPr/>
            </a:pPr>
            <a:r>
              <a:rPr lang="en-US" sz="2000" smtClean="0">
                <a:solidFill>
                  <a:prstClr val="black"/>
                </a:solidFill>
                <a:latin typeface="Arial" panose="020B0604020202020204" pitchFamily="34" charset="0"/>
                <a:cs typeface="Arial" panose="020B0604020202020204" pitchFamily="34" charset="0"/>
              </a:rPr>
              <a:t>Microsoft </a:t>
            </a:r>
            <a:r>
              <a:rPr lang="en-US" sz="2000" b="1" smtClean="0">
                <a:solidFill>
                  <a:prstClr val="black"/>
                </a:solidFill>
                <a:latin typeface="Arial" panose="020B0604020202020204" pitchFamily="34" charset="0"/>
                <a:cs typeface="Arial" panose="020B0604020202020204" pitchFamily="34" charset="0"/>
              </a:rPr>
              <a:t>.NET Framework 4.5</a:t>
            </a:r>
          </a:p>
          <a:p>
            <a:pPr marL="285750" lvl="0" indent="-285750">
              <a:lnSpc>
                <a:spcPct val="150000"/>
              </a:lnSpc>
              <a:buFont typeface="Wingdings" panose="05000000000000000000" pitchFamily="2" charset="2"/>
              <a:buChar char="q"/>
              <a:defRPr/>
            </a:pPr>
            <a:r>
              <a:rPr lang="en-US" sz="2000" smtClean="0">
                <a:solidFill>
                  <a:prstClr val="black"/>
                </a:solidFill>
                <a:latin typeface="Arial" panose="020B0604020202020204" pitchFamily="34" charset="0"/>
                <a:cs typeface="Arial" panose="020B0604020202020204" pitchFamily="34" charset="0"/>
              </a:rPr>
              <a:t>SAP </a:t>
            </a:r>
            <a:r>
              <a:rPr lang="en-US" sz="2000" b="1">
                <a:solidFill>
                  <a:prstClr val="black"/>
                </a:solidFill>
                <a:latin typeface="Arial" panose="020B0604020202020204" pitchFamily="34" charset="0"/>
                <a:cs typeface="Arial" panose="020B0604020202020204" pitchFamily="34" charset="0"/>
              </a:rPr>
              <a:t>Crystal Report Runtime</a:t>
            </a:r>
            <a:r>
              <a:rPr lang="en-US" sz="2000">
                <a:solidFill>
                  <a:prstClr val="black"/>
                </a:solidFill>
                <a:latin typeface="Arial" panose="020B0604020202020204" pitchFamily="34" charset="0"/>
                <a:cs typeface="Arial" panose="020B0604020202020204" pitchFamily="34" charset="0"/>
              </a:rPr>
              <a:t> Engine for .NET </a:t>
            </a:r>
            <a:r>
              <a:rPr lang="en-US" sz="2000" smtClean="0">
                <a:solidFill>
                  <a:prstClr val="black"/>
                </a:solidFill>
                <a:latin typeface="Arial" panose="020B0604020202020204" pitchFamily="34" charset="0"/>
                <a:cs typeface="Arial" panose="020B0604020202020204" pitchFamily="34" charset="0"/>
              </a:rPr>
              <a:t>Framework</a:t>
            </a:r>
          </a:p>
          <a:p>
            <a:pPr lvl="0" algn="r">
              <a:lnSpc>
                <a:spcPct val="150000"/>
              </a:lnSpc>
              <a:defRPr/>
            </a:pPr>
            <a:r>
              <a:rPr kumimoji="0" lang="en-US" sz="20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4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1" i="1" u="none" strike="noStrike" kern="1200" cap="none" spc="0" normalizeH="0" baseline="0" noProof="0" smtClean="0">
                <a:ln>
                  <a:noFill/>
                </a:ln>
                <a:solidFill>
                  <a:prstClr val="black"/>
                </a:solidFill>
                <a:effectLst/>
                <a:uLnTx/>
                <a:uFillTx/>
                <a:latin typeface="Arial Black" panose="020B0A04020102020204" pitchFamily="34" charset="0"/>
                <a:cs typeface="Arial" panose="020B0604020202020204" pitchFamily="34" charset="0"/>
              </a:rPr>
              <a:t>HARUS</a:t>
            </a:r>
            <a:r>
              <a:rPr kumimoji="0" lang="en-US" sz="14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sudah ter-install semuanya</a:t>
            </a:r>
          </a:p>
        </p:txBody>
      </p:sp>
      <p:sp>
        <p:nvSpPr>
          <p:cNvPr id="14" name="Rectangle 13"/>
          <p:cNvSpPr/>
          <p:nvPr/>
        </p:nvSpPr>
        <p:spPr>
          <a:xfrm>
            <a:off x="160021" y="700104"/>
            <a:ext cx="4343400"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PERANGKAT KERAS</a:t>
            </a:r>
            <a:endParaRPr kumimoji="0" lang="id-ID"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15" name="Rectangle 14"/>
          <p:cNvSpPr/>
          <p:nvPr/>
        </p:nvSpPr>
        <p:spPr>
          <a:xfrm>
            <a:off x="4701541" y="700103"/>
            <a:ext cx="4343400"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PERANGKAT LUNAK</a:t>
            </a:r>
            <a:endParaRPr kumimoji="0" lang="id-ID"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11" name="Rectangle 10"/>
          <p:cNvSpPr/>
          <p:nvPr/>
        </p:nvSpPr>
        <p:spPr>
          <a:xfrm>
            <a:off x="1" y="5270770"/>
            <a:ext cx="5943600" cy="914400"/>
          </a:xfrm>
          <a:prstGeom prst="rect">
            <a:avLst/>
          </a:prstGeom>
          <a:solidFill>
            <a:srgbClr val="002060">
              <a:alpha val="75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3600" smtClean="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KEBUTUHAN SISTEM</a:t>
            </a:r>
            <a:endParaRPr lang="id-ID" sz="3600" i="1" dirty="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555094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10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22" presetClass="entr" presetSubtype="1" fill="hold" grpId="0" nodeType="withEffect">
                                  <p:stCondLst>
                                    <p:cond delay="100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2000"/>
                                        <p:tgtEl>
                                          <p:spTgt spid="10"/>
                                        </p:tgtEl>
                                      </p:cBhvr>
                                    </p:animEffect>
                                  </p:childTnLst>
                                </p:cTn>
                              </p:par>
                            </p:childTnLst>
                          </p:cTn>
                        </p:par>
                        <p:par>
                          <p:cTn id="13" fill="hold">
                            <p:stCondLst>
                              <p:cond delay="3000"/>
                            </p:stCondLst>
                            <p:childTnLst>
                              <p:par>
                                <p:cTn id="14" presetID="42" presetClass="entr" presetSubtype="0" fill="hold" grpId="0" nodeType="afterEffect">
                                  <p:stCondLst>
                                    <p:cond delay="100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par>
                                <p:cTn id="19" presetID="22" presetClass="entr" presetSubtype="1" fill="hold" grpId="0" nodeType="withEffect">
                                  <p:stCondLst>
                                    <p:cond delay="1000"/>
                                  </p:stCondLst>
                                  <p:childTnLst>
                                    <p:set>
                                      <p:cBhvr>
                                        <p:cTn id="20" dur="1" fill="hold">
                                          <p:stCondLst>
                                            <p:cond delay="0"/>
                                          </p:stCondLst>
                                        </p:cTn>
                                        <p:tgtEl>
                                          <p:spTgt spid="13"/>
                                        </p:tgtEl>
                                        <p:attrNameLst>
                                          <p:attrName>style.visibility</p:attrName>
                                        </p:attrNameLst>
                                      </p:cBhvr>
                                      <p:to>
                                        <p:strVal val="visible"/>
                                      </p:to>
                                    </p:set>
                                    <p:animEffect transition="in" filter="wipe(up)">
                                      <p:cBhvr>
                                        <p:cTn id="21" dur="2000"/>
                                        <p:tgtEl>
                                          <p:spTgt spid="13"/>
                                        </p:tgtEl>
                                      </p:cBhvr>
                                    </p:animEffect>
                                  </p:childTnLst>
                                </p:cTn>
                              </p:par>
                            </p:childTnLst>
                          </p:cTn>
                        </p:par>
                        <p:par>
                          <p:cTn id="22" fill="hold">
                            <p:stCondLst>
                              <p:cond delay="6000"/>
                            </p:stCondLst>
                            <p:childTnLst>
                              <p:par>
                                <p:cTn id="23" presetID="10" presetClass="entr" presetSubtype="0" fill="hold" grpId="0" nodeType="afterEffect">
                                  <p:stCondLst>
                                    <p:cond delay="10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animBg="1"/>
      <p:bldP spid="15"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21" name="Rectangle 20"/>
          <p:cNvSpPr/>
          <p:nvPr/>
        </p:nvSpPr>
        <p:spPr>
          <a:xfrm>
            <a:off x="0" y="5229028"/>
            <a:ext cx="5852160" cy="1280160"/>
          </a:xfrm>
          <a:prstGeom prst="rect">
            <a:avLst/>
          </a:prstGeom>
          <a:solidFill>
            <a:srgbClr val="002060">
              <a:alpha val="75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3600" smtClean="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LANGKAH-LANGKAH</a:t>
            </a:r>
          </a:p>
          <a:p>
            <a:pPr algn="r">
              <a:defRPr/>
            </a:pPr>
            <a:r>
              <a:rPr lang="en-US" sz="3600" smtClean="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INSTALASI e-SPT</a:t>
            </a:r>
            <a:endParaRPr lang="id-ID" sz="3600" dirty="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endParaRPr>
          </a:p>
        </p:txBody>
      </p:sp>
      <p:sp>
        <p:nvSpPr>
          <p:cNvPr id="22" name="Rectangle 21"/>
          <p:cNvSpPr/>
          <p:nvPr/>
        </p:nvSpPr>
        <p:spPr>
          <a:xfrm>
            <a:off x="914399" y="62658"/>
            <a:ext cx="8229601"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defRPr/>
            </a:pPr>
            <a:r>
              <a:rPr lang="en-US" sz="2400" smtClean="0">
                <a:solidFill>
                  <a:schemeClr val="bg1"/>
                </a:solidFill>
                <a:latin typeface="Arial" panose="020B0604020202020204" pitchFamily="34" charset="0"/>
                <a:cs typeface="Arial" panose="020B0604020202020204" pitchFamily="34" charset="0"/>
              </a:rPr>
              <a:t>Pastikan Kebutuhan Sistem sudah dipenuhi oleh komputer/ laptop Anda</a:t>
            </a:r>
            <a:endParaRPr lang="en-US" sz="2400">
              <a:solidFill>
                <a:schemeClr val="bg1"/>
              </a:solidFill>
              <a:latin typeface="Arial" panose="020B0604020202020204" pitchFamily="34" charset="0"/>
              <a:cs typeface="Arial" panose="020B0604020202020204" pitchFamily="34" charset="0"/>
            </a:endParaRPr>
          </a:p>
        </p:txBody>
      </p:sp>
      <p:sp>
        <p:nvSpPr>
          <p:cNvPr id="23" name="Rectangle 22"/>
          <p:cNvSpPr/>
          <p:nvPr/>
        </p:nvSpPr>
        <p:spPr>
          <a:xfrm>
            <a:off x="-1" y="62658"/>
            <a:ext cx="914400" cy="914400"/>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2400" smtClean="0">
                <a:solidFill>
                  <a:schemeClr val="tx1"/>
                </a:solidFill>
                <a:latin typeface="Arial Black" panose="020B0A04020102020204" pitchFamily="34" charset="0"/>
                <a:cs typeface="Arial" panose="020B0604020202020204" pitchFamily="34" charset="0"/>
              </a:rPr>
              <a:t>1.</a:t>
            </a:r>
            <a:endParaRPr lang="id-ID" sz="2400" dirty="0">
              <a:solidFill>
                <a:schemeClr val="tx1"/>
              </a:solidFill>
              <a:latin typeface="Arial Black" panose="020B0A04020102020204" pitchFamily="34" charset="0"/>
              <a:cs typeface="Arial" panose="020B0604020202020204" pitchFamily="34" charset="0"/>
            </a:endParaRPr>
          </a:p>
        </p:txBody>
      </p:sp>
      <p:sp>
        <p:nvSpPr>
          <p:cNvPr id="24" name="Rectangle 23"/>
          <p:cNvSpPr/>
          <p:nvPr/>
        </p:nvSpPr>
        <p:spPr>
          <a:xfrm>
            <a:off x="914394" y="1039716"/>
            <a:ext cx="8229601"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defRPr/>
            </a:pPr>
            <a:r>
              <a:rPr lang="en-US" sz="2400" smtClean="0">
                <a:solidFill>
                  <a:schemeClr val="bg1"/>
                </a:solidFill>
                <a:latin typeface="Arial" panose="020B0604020202020204" pitchFamily="34" charset="0"/>
                <a:cs typeface="Arial" panose="020B0604020202020204" pitchFamily="34" charset="0"/>
              </a:rPr>
              <a:t>Dapatkan file </a:t>
            </a:r>
            <a:r>
              <a:rPr lang="en-US" sz="2400" i="1" smtClean="0">
                <a:solidFill>
                  <a:schemeClr val="bg1"/>
                </a:solidFill>
                <a:latin typeface="Arial" panose="020B0604020202020204" pitchFamily="34" charset="0"/>
                <a:cs typeface="Arial" panose="020B0604020202020204" pitchFamily="34" charset="0"/>
              </a:rPr>
              <a:t>installer</a:t>
            </a:r>
            <a:r>
              <a:rPr lang="en-US" sz="2400" smtClean="0">
                <a:solidFill>
                  <a:schemeClr val="bg1"/>
                </a:solidFill>
                <a:latin typeface="Arial" panose="020B0604020202020204" pitchFamily="34" charset="0"/>
                <a:cs typeface="Arial" panose="020B0604020202020204" pitchFamily="34" charset="0"/>
              </a:rPr>
              <a:t> e-SPT dengan cara mengunduh dari </a:t>
            </a:r>
            <a:r>
              <a:rPr lang="en-US" sz="2400" u="sng" smtClean="0">
                <a:solidFill>
                  <a:srgbClr val="FFC000"/>
                </a:solidFill>
                <a:latin typeface="Arial" panose="020B0604020202020204" pitchFamily="34" charset="0"/>
                <a:cs typeface="Arial" panose="020B0604020202020204" pitchFamily="34" charset="0"/>
              </a:rPr>
              <a:t>www.pajak.go.id</a:t>
            </a:r>
            <a:r>
              <a:rPr lang="en-US" sz="2400" smtClean="0">
                <a:solidFill>
                  <a:schemeClr val="bg1"/>
                </a:solidFill>
                <a:latin typeface="Arial" panose="020B0604020202020204" pitchFamily="34" charset="0"/>
                <a:cs typeface="Arial" panose="020B0604020202020204" pitchFamily="34" charset="0"/>
              </a:rPr>
              <a:t> atau dari KPP Pratama/KP2KP terdekat</a:t>
            </a:r>
            <a:endParaRPr lang="en-US" sz="2400" b="1" i="1">
              <a:solidFill>
                <a:schemeClr val="bg1"/>
              </a:solidFill>
              <a:latin typeface="Arial" panose="020B0604020202020204" pitchFamily="34" charset="0"/>
              <a:cs typeface="Arial" panose="020B0604020202020204" pitchFamily="34" charset="0"/>
            </a:endParaRPr>
          </a:p>
        </p:txBody>
      </p:sp>
      <p:sp>
        <p:nvSpPr>
          <p:cNvPr id="25" name="Rectangle 24"/>
          <p:cNvSpPr/>
          <p:nvPr/>
        </p:nvSpPr>
        <p:spPr>
          <a:xfrm>
            <a:off x="-5" y="1039716"/>
            <a:ext cx="914400" cy="914400"/>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2400" smtClean="0">
                <a:solidFill>
                  <a:schemeClr val="tx1"/>
                </a:solidFill>
                <a:latin typeface="Arial Black" panose="020B0A04020102020204" pitchFamily="34" charset="0"/>
                <a:cs typeface="Arial" panose="020B0604020202020204" pitchFamily="34" charset="0"/>
              </a:rPr>
              <a:t>2.</a:t>
            </a:r>
            <a:endParaRPr lang="id-ID" sz="2400" dirty="0">
              <a:solidFill>
                <a:schemeClr val="tx1"/>
              </a:solidFill>
              <a:latin typeface="Arial Black" panose="020B0A04020102020204" pitchFamily="34" charset="0"/>
              <a:cs typeface="Arial" panose="020B0604020202020204" pitchFamily="34" charset="0"/>
            </a:endParaRPr>
          </a:p>
        </p:txBody>
      </p:sp>
      <p:sp>
        <p:nvSpPr>
          <p:cNvPr id="26" name="Rectangle 25"/>
          <p:cNvSpPr/>
          <p:nvPr/>
        </p:nvSpPr>
        <p:spPr>
          <a:xfrm>
            <a:off x="914394" y="2016774"/>
            <a:ext cx="8229602" cy="977058"/>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defRPr/>
            </a:pPr>
            <a:r>
              <a:rPr lang="en-US" sz="2400" dirty="0" err="1" smtClean="0">
                <a:solidFill>
                  <a:schemeClr val="bg1"/>
                </a:solidFill>
                <a:latin typeface="Arial" panose="020B0604020202020204" pitchFamily="34" charset="0"/>
                <a:cs typeface="Arial" panose="020B0604020202020204" pitchFamily="34" charset="0"/>
              </a:rPr>
              <a:t>Instal</a:t>
            </a:r>
            <a:r>
              <a:rPr lang="en-US" sz="2400" dirty="0">
                <a:solidFill>
                  <a:schemeClr val="bg1"/>
                </a:solidFill>
                <a:latin typeface="Arial" panose="020B0604020202020204" pitchFamily="34" charset="0"/>
                <a:cs typeface="Arial" panose="020B0604020202020204" pitchFamily="34" charset="0"/>
              </a:rPr>
              <a:t> Crystal </a:t>
            </a:r>
            <a:r>
              <a:rPr lang="en-US" sz="2400" dirty="0" smtClean="0">
                <a:solidFill>
                  <a:schemeClr val="bg1"/>
                </a:solidFill>
                <a:latin typeface="Arial" panose="020B0604020202020204" pitchFamily="34" charset="0"/>
                <a:cs typeface="Arial" panose="020B0604020202020204" pitchFamily="34" charset="0"/>
              </a:rPr>
              <a:t>Reports 32 bit </a:t>
            </a:r>
            <a:r>
              <a:rPr lang="en-US" sz="2400" dirty="0">
                <a:solidFill>
                  <a:schemeClr val="bg1"/>
                </a:solidFill>
                <a:latin typeface="Arial" panose="020B0604020202020204" pitchFamily="34" charset="0"/>
                <a:cs typeface="Arial" panose="020B0604020202020204" pitchFamily="34" charset="0"/>
              </a:rPr>
              <a:t>(</a:t>
            </a:r>
            <a:r>
              <a:rPr lang="en-US" sz="2400" dirty="0" smtClean="0">
                <a:solidFill>
                  <a:schemeClr val="bg1"/>
                </a:solidFill>
                <a:latin typeface="Arial" panose="020B0604020202020204" pitchFamily="34" charset="0"/>
                <a:cs typeface="Arial" panose="020B0604020202020204" pitchFamily="34" charset="0"/>
              </a:rPr>
              <a:t>CRRuntime_32bit_13_0_7) </a:t>
            </a:r>
            <a:r>
              <a:rPr lang="en-US" sz="2400" dirty="0" err="1" smtClean="0">
                <a:solidFill>
                  <a:schemeClr val="bg1"/>
                </a:solidFill>
                <a:latin typeface="Arial" panose="020B0604020202020204" pitchFamily="34" charset="0"/>
                <a:cs typeface="Arial" panose="020B0604020202020204" pitchFamily="34" charset="0"/>
              </a:rPr>
              <a:t>kemudian</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Jalankan</a:t>
            </a:r>
            <a:r>
              <a:rPr lang="en-US" sz="2400" dirty="0" smtClean="0">
                <a:solidFill>
                  <a:schemeClr val="bg1"/>
                </a:solidFill>
                <a:latin typeface="Arial" panose="020B0604020202020204" pitchFamily="34" charset="0"/>
                <a:cs typeface="Arial" panose="020B0604020202020204" pitchFamily="34" charset="0"/>
              </a:rPr>
              <a:t> file </a:t>
            </a:r>
            <a:r>
              <a:rPr lang="en-US" sz="2400" i="1" dirty="0" smtClean="0">
                <a:solidFill>
                  <a:schemeClr val="bg1"/>
                </a:solidFill>
                <a:latin typeface="Arial" panose="020B0604020202020204" pitchFamily="34" charset="0"/>
                <a:cs typeface="Arial" panose="020B0604020202020204" pitchFamily="34" charset="0"/>
              </a:rPr>
              <a:t>installer</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sampai</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selesai</a:t>
            </a:r>
            <a:r>
              <a:rPr lang="en-US" sz="2400" dirty="0" smtClean="0">
                <a:solidFill>
                  <a:schemeClr val="bg1"/>
                </a:solidFill>
                <a:latin typeface="Arial" panose="020B0604020202020204" pitchFamily="34" charset="0"/>
                <a:cs typeface="Arial" panose="020B0604020202020204" pitchFamily="34" charset="0"/>
              </a:rPr>
              <a:t> (</a:t>
            </a:r>
            <a:r>
              <a:rPr lang="en-US" sz="2400" i="1" dirty="0" smtClean="0">
                <a:solidFill>
                  <a:schemeClr val="bg1"/>
                </a:solidFill>
                <a:latin typeface="Arial" panose="020B0604020202020204" pitchFamily="34" charset="0"/>
                <a:cs typeface="Arial" panose="020B0604020202020204" pitchFamily="34" charset="0"/>
              </a:rPr>
              <a:t>installation </a:t>
            </a:r>
            <a:r>
              <a:rPr lang="en-US" sz="2400" i="1" smtClean="0">
                <a:solidFill>
                  <a:schemeClr val="bg1"/>
                </a:solidFill>
                <a:latin typeface="Arial" panose="020B0604020202020204" pitchFamily="34" charset="0"/>
                <a:cs typeface="Arial" panose="020B0604020202020204" pitchFamily="34" charset="0"/>
              </a:rPr>
              <a:t>complete</a:t>
            </a:r>
            <a:r>
              <a:rPr lang="en-US" sz="2400" smtClean="0">
                <a:solidFill>
                  <a:schemeClr val="bg1"/>
                </a:solidFill>
                <a:latin typeface="Arial" panose="020B0604020202020204" pitchFamily="34" charset="0"/>
                <a:cs typeface="Arial" panose="020B0604020202020204" pitchFamily="34" charset="0"/>
              </a:rPr>
              <a:t>)</a:t>
            </a:r>
            <a:endParaRPr lang="en-US" sz="2400" b="1" dirty="0">
              <a:solidFill>
                <a:schemeClr val="bg1"/>
              </a:solidFill>
              <a:latin typeface="Arial" panose="020B0604020202020204" pitchFamily="34" charset="0"/>
              <a:cs typeface="Arial" panose="020B0604020202020204" pitchFamily="34" charset="0"/>
            </a:endParaRPr>
          </a:p>
        </p:txBody>
      </p:sp>
      <p:sp>
        <p:nvSpPr>
          <p:cNvPr id="27" name="Rectangle 26"/>
          <p:cNvSpPr/>
          <p:nvPr/>
        </p:nvSpPr>
        <p:spPr>
          <a:xfrm>
            <a:off x="-5" y="2016774"/>
            <a:ext cx="914399" cy="977058"/>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2400" smtClean="0">
                <a:solidFill>
                  <a:schemeClr val="tx1"/>
                </a:solidFill>
                <a:latin typeface="Arial Black" panose="020B0A04020102020204" pitchFamily="34" charset="0"/>
                <a:cs typeface="Arial" panose="020B0604020202020204" pitchFamily="34" charset="0"/>
              </a:rPr>
              <a:t>3.</a:t>
            </a:r>
            <a:endParaRPr lang="id-ID" sz="2400" dirty="0">
              <a:solidFill>
                <a:schemeClr val="tx1"/>
              </a:solidFill>
              <a:latin typeface="Arial Black" panose="020B0A04020102020204" pitchFamily="34" charset="0"/>
              <a:cs typeface="Arial" panose="020B0604020202020204" pitchFamily="34" charset="0"/>
            </a:endParaRPr>
          </a:p>
        </p:txBody>
      </p:sp>
      <p:sp>
        <p:nvSpPr>
          <p:cNvPr id="28" name="Rectangle 27"/>
          <p:cNvSpPr/>
          <p:nvPr/>
        </p:nvSpPr>
        <p:spPr>
          <a:xfrm>
            <a:off x="914398" y="3109827"/>
            <a:ext cx="8229602"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defRPr/>
            </a:pPr>
            <a:r>
              <a:rPr lang="en-US" sz="2400" dirty="0" err="1" smtClean="0">
                <a:solidFill>
                  <a:schemeClr val="bg1"/>
                </a:solidFill>
                <a:latin typeface="Arial" panose="020B0604020202020204" pitchFamily="34" charset="0"/>
                <a:cs typeface="Arial" panose="020B0604020202020204" pitchFamily="34" charset="0"/>
              </a:rPr>
              <a:t>Pastikan</a:t>
            </a:r>
            <a:r>
              <a:rPr lang="en-US" sz="2400" dirty="0" smtClean="0">
                <a:solidFill>
                  <a:schemeClr val="bg1"/>
                </a:solidFill>
                <a:latin typeface="Arial" panose="020B0604020202020204" pitchFamily="34" charset="0"/>
                <a:cs typeface="Arial" panose="020B0604020202020204" pitchFamily="34" charset="0"/>
              </a:rPr>
              <a:t> </a:t>
            </a:r>
            <a:r>
              <a:rPr lang="en-US" sz="2400" i="1" dirty="0" smtClean="0">
                <a:solidFill>
                  <a:schemeClr val="bg1"/>
                </a:solidFill>
                <a:latin typeface="Arial" panose="020B0604020202020204" pitchFamily="34" charset="0"/>
                <a:cs typeface="Arial" panose="020B0604020202020204" pitchFamily="34" charset="0"/>
              </a:rPr>
              <a:t>Regional Setting</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komputer</a:t>
            </a:r>
            <a:r>
              <a:rPr lang="en-US" sz="2400" dirty="0" smtClean="0">
                <a:solidFill>
                  <a:schemeClr val="bg1"/>
                </a:solidFill>
                <a:latin typeface="Arial" panose="020B0604020202020204" pitchFamily="34" charset="0"/>
                <a:cs typeface="Arial" panose="020B0604020202020204" pitchFamily="34" charset="0"/>
              </a:rPr>
              <a:t>/laptop </a:t>
            </a:r>
            <a:r>
              <a:rPr lang="en-US" sz="2400" dirty="0" err="1" smtClean="0">
                <a:solidFill>
                  <a:schemeClr val="bg1"/>
                </a:solidFill>
                <a:latin typeface="Arial" panose="020B0604020202020204" pitchFamily="34" charset="0"/>
                <a:cs typeface="Arial" panose="020B0604020202020204" pitchFamily="34" charset="0"/>
              </a:rPr>
              <a:t>Anda</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sudah</a:t>
            </a:r>
            <a:r>
              <a:rPr lang="en-US" sz="2400" dirty="0" smtClean="0">
                <a:solidFill>
                  <a:schemeClr val="bg1"/>
                </a:solidFill>
                <a:latin typeface="Arial" panose="020B0604020202020204" pitchFamily="34" charset="0"/>
                <a:cs typeface="Arial" panose="020B0604020202020204" pitchFamily="34" charset="0"/>
              </a:rPr>
              <a:t> Indonesia</a:t>
            </a:r>
            <a:endParaRPr lang="en-US" sz="2400" b="1" dirty="0">
              <a:solidFill>
                <a:schemeClr val="bg1"/>
              </a:solidFill>
              <a:latin typeface="Arial" panose="020B0604020202020204" pitchFamily="34" charset="0"/>
              <a:cs typeface="Arial" panose="020B0604020202020204" pitchFamily="34" charset="0"/>
            </a:endParaRPr>
          </a:p>
        </p:txBody>
      </p:sp>
      <p:sp>
        <p:nvSpPr>
          <p:cNvPr id="29" name="Rectangle 28"/>
          <p:cNvSpPr/>
          <p:nvPr/>
        </p:nvSpPr>
        <p:spPr>
          <a:xfrm>
            <a:off x="-6" y="3109827"/>
            <a:ext cx="914399" cy="914400"/>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2400" smtClean="0">
                <a:solidFill>
                  <a:schemeClr val="tx1"/>
                </a:solidFill>
                <a:latin typeface="Arial Black" panose="020B0A04020102020204" pitchFamily="34" charset="0"/>
                <a:cs typeface="Arial" panose="020B0604020202020204" pitchFamily="34" charset="0"/>
              </a:rPr>
              <a:t>4.</a:t>
            </a:r>
            <a:endParaRPr lang="id-ID" sz="2400" dirty="0">
              <a:solidFill>
                <a:schemeClr val="tx1"/>
              </a:solidFill>
              <a:latin typeface="Arial Black" panose="020B0A04020102020204" pitchFamily="34" charset="0"/>
              <a:cs typeface="Arial" panose="020B0604020202020204" pitchFamily="34" charset="0"/>
            </a:endParaRPr>
          </a:p>
        </p:txBody>
      </p:sp>
      <p:sp>
        <p:nvSpPr>
          <p:cNvPr id="30" name="Rectangle 29"/>
          <p:cNvSpPr/>
          <p:nvPr/>
        </p:nvSpPr>
        <p:spPr>
          <a:xfrm>
            <a:off x="914393" y="4140222"/>
            <a:ext cx="8229602"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defRPr/>
            </a:pPr>
            <a:r>
              <a:rPr lang="en-US" sz="2400" dirty="0" smtClean="0">
                <a:solidFill>
                  <a:schemeClr val="bg1"/>
                </a:solidFill>
                <a:latin typeface="Arial" panose="020B0604020202020204" pitchFamily="34" charset="0"/>
                <a:cs typeface="Arial" panose="020B0604020202020204" pitchFamily="34" charset="0"/>
              </a:rPr>
              <a:t>e-SPT </a:t>
            </a:r>
            <a:r>
              <a:rPr lang="en-US" sz="2400" dirty="0" err="1" smtClean="0">
                <a:solidFill>
                  <a:schemeClr val="bg1"/>
                </a:solidFill>
                <a:latin typeface="Arial" panose="020B0604020202020204" pitchFamily="34" charset="0"/>
                <a:cs typeface="Arial" panose="020B0604020202020204" pitchFamily="34" charset="0"/>
              </a:rPr>
              <a:t>sudah</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siap</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untuk</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dijalankan</a:t>
            </a:r>
            <a:endParaRPr lang="en-US" sz="2400" dirty="0">
              <a:solidFill>
                <a:schemeClr val="bg1"/>
              </a:solidFill>
              <a:latin typeface="Arial" panose="020B0604020202020204" pitchFamily="34" charset="0"/>
              <a:cs typeface="Arial" panose="020B0604020202020204" pitchFamily="34" charset="0"/>
            </a:endParaRPr>
          </a:p>
        </p:txBody>
      </p:sp>
      <p:sp>
        <p:nvSpPr>
          <p:cNvPr id="31" name="Rectangle 30"/>
          <p:cNvSpPr/>
          <p:nvPr/>
        </p:nvSpPr>
        <p:spPr>
          <a:xfrm>
            <a:off x="0" y="4140222"/>
            <a:ext cx="914399" cy="914400"/>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2400" dirty="0" smtClean="0">
                <a:solidFill>
                  <a:schemeClr val="tx1"/>
                </a:solidFill>
                <a:latin typeface="Arial Black" panose="020B0A04020102020204" pitchFamily="34" charset="0"/>
                <a:cs typeface="Arial" panose="020B0604020202020204" pitchFamily="34" charset="0"/>
              </a:rPr>
              <a:t>5.</a:t>
            </a:r>
            <a:endParaRPr lang="id-ID" sz="2400" dirty="0">
              <a:solidFill>
                <a:schemeClr val="tx1"/>
              </a:solidFill>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827912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childTnLst>
                          </p:cTn>
                        </p:par>
                        <p:par>
                          <p:cTn id="8" fill="hold">
                            <p:stCondLst>
                              <p:cond delay="2000"/>
                            </p:stCondLst>
                            <p:childTnLst>
                              <p:par>
                                <p:cTn id="9" presetID="2" presetClass="entr" presetSubtype="2" fill="hold" grpId="0" nodeType="afterEffect">
                                  <p:stCondLst>
                                    <p:cond delay="10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1+#ppt_w/2"/>
                                          </p:val>
                                        </p:tav>
                                        <p:tav tm="100000">
                                          <p:val>
                                            <p:strVal val="#ppt_x"/>
                                          </p:val>
                                        </p:tav>
                                      </p:tavLst>
                                    </p:anim>
                                    <p:anim calcmode="lin" valueType="num">
                                      <p:cBhvr additive="base">
                                        <p:cTn id="12" dur="10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1000" fill="hold"/>
                                        <p:tgtEl>
                                          <p:spTgt spid="23"/>
                                        </p:tgtEl>
                                        <p:attrNameLst>
                                          <p:attrName>ppt_x</p:attrName>
                                        </p:attrNameLst>
                                      </p:cBhvr>
                                      <p:tavLst>
                                        <p:tav tm="0">
                                          <p:val>
                                            <p:strVal val="0-#ppt_w/2"/>
                                          </p:val>
                                        </p:tav>
                                        <p:tav tm="100000">
                                          <p:val>
                                            <p:strVal val="#ppt_x"/>
                                          </p:val>
                                        </p:tav>
                                      </p:tavLst>
                                    </p:anim>
                                    <p:anim calcmode="lin" valueType="num">
                                      <p:cBhvr additive="base">
                                        <p:cTn id="16" dur="10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4000"/>
                            </p:stCondLst>
                            <p:childTnLst>
                              <p:par>
                                <p:cTn id="18" presetID="2" presetClass="entr" presetSubtype="2" fill="hold" grpId="0" nodeType="afterEffect">
                                  <p:stCondLst>
                                    <p:cond delay="100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1000" fill="hold"/>
                                        <p:tgtEl>
                                          <p:spTgt spid="24"/>
                                        </p:tgtEl>
                                        <p:attrNameLst>
                                          <p:attrName>ppt_x</p:attrName>
                                        </p:attrNameLst>
                                      </p:cBhvr>
                                      <p:tavLst>
                                        <p:tav tm="0">
                                          <p:val>
                                            <p:strVal val="1+#ppt_w/2"/>
                                          </p:val>
                                        </p:tav>
                                        <p:tav tm="100000">
                                          <p:val>
                                            <p:strVal val="#ppt_x"/>
                                          </p:val>
                                        </p:tav>
                                      </p:tavLst>
                                    </p:anim>
                                    <p:anim calcmode="lin" valueType="num">
                                      <p:cBhvr additive="base">
                                        <p:cTn id="21" dur="1000" fill="hold"/>
                                        <p:tgtEl>
                                          <p:spTgt spid="24"/>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100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1000" fill="hold"/>
                                        <p:tgtEl>
                                          <p:spTgt spid="25"/>
                                        </p:tgtEl>
                                        <p:attrNameLst>
                                          <p:attrName>ppt_x</p:attrName>
                                        </p:attrNameLst>
                                      </p:cBhvr>
                                      <p:tavLst>
                                        <p:tav tm="0">
                                          <p:val>
                                            <p:strVal val="0-#ppt_w/2"/>
                                          </p:val>
                                        </p:tav>
                                        <p:tav tm="100000">
                                          <p:val>
                                            <p:strVal val="#ppt_x"/>
                                          </p:val>
                                        </p:tav>
                                      </p:tavLst>
                                    </p:anim>
                                    <p:anim calcmode="lin" valueType="num">
                                      <p:cBhvr additive="base">
                                        <p:cTn id="25" dur="1000" fill="hold"/>
                                        <p:tgtEl>
                                          <p:spTgt spid="25"/>
                                        </p:tgtEl>
                                        <p:attrNameLst>
                                          <p:attrName>ppt_y</p:attrName>
                                        </p:attrNameLst>
                                      </p:cBhvr>
                                      <p:tavLst>
                                        <p:tav tm="0">
                                          <p:val>
                                            <p:strVal val="#ppt_y"/>
                                          </p:val>
                                        </p:tav>
                                        <p:tav tm="100000">
                                          <p:val>
                                            <p:strVal val="#ppt_y"/>
                                          </p:val>
                                        </p:tav>
                                      </p:tavLst>
                                    </p:anim>
                                  </p:childTnLst>
                                </p:cTn>
                              </p:par>
                            </p:childTnLst>
                          </p:cTn>
                        </p:par>
                        <p:par>
                          <p:cTn id="26" fill="hold">
                            <p:stCondLst>
                              <p:cond delay="6000"/>
                            </p:stCondLst>
                            <p:childTnLst>
                              <p:par>
                                <p:cTn id="27" presetID="2" presetClass="entr" presetSubtype="2" fill="hold" grpId="0" nodeType="afterEffect">
                                  <p:stCondLst>
                                    <p:cond delay="100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1000" fill="hold"/>
                                        <p:tgtEl>
                                          <p:spTgt spid="26"/>
                                        </p:tgtEl>
                                        <p:attrNameLst>
                                          <p:attrName>ppt_x</p:attrName>
                                        </p:attrNameLst>
                                      </p:cBhvr>
                                      <p:tavLst>
                                        <p:tav tm="0">
                                          <p:val>
                                            <p:strVal val="1+#ppt_w/2"/>
                                          </p:val>
                                        </p:tav>
                                        <p:tav tm="100000">
                                          <p:val>
                                            <p:strVal val="#ppt_x"/>
                                          </p:val>
                                        </p:tav>
                                      </p:tavLst>
                                    </p:anim>
                                    <p:anim calcmode="lin" valueType="num">
                                      <p:cBhvr additive="base">
                                        <p:cTn id="30" dur="1000" fill="hold"/>
                                        <p:tgtEl>
                                          <p:spTgt spid="26"/>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100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1000" fill="hold"/>
                                        <p:tgtEl>
                                          <p:spTgt spid="27"/>
                                        </p:tgtEl>
                                        <p:attrNameLst>
                                          <p:attrName>ppt_x</p:attrName>
                                        </p:attrNameLst>
                                      </p:cBhvr>
                                      <p:tavLst>
                                        <p:tav tm="0">
                                          <p:val>
                                            <p:strVal val="0-#ppt_w/2"/>
                                          </p:val>
                                        </p:tav>
                                        <p:tav tm="100000">
                                          <p:val>
                                            <p:strVal val="#ppt_x"/>
                                          </p:val>
                                        </p:tav>
                                      </p:tavLst>
                                    </p:anim>
                                    <p:anim calcmode="lin" valueType="num">
                                      <p:cBhvr additive="base">
                                        <p:cTn id="34" dur="1000" fill="hold"/>
                                        <p:tgtEl>
                                          <p:spTgt spid="27"/>
                                        </p:tgtEl>
                                        <p:attrNameLst>
                                          <p:attrName>ppt_y</p:attrName>
                                        </p:attrNameLst>
                                      </p:cBhvr>
                                      <p:tavLst>
                                        <p:tav tm="0">
                                          <p:val>
                                            <p:strVal val="#ppt_y"/>
                                          </p:val>
                                        </p:tav>
                                        <p:tav tm="100000">
                                          <p:val>
                                            <p:strVal val="#ppt_y"/>
                                          </p:val>
                                        </p:tav>
                                      </p:tavLst>
                                    </p:anim>
                                  </p:childTnLst>
                                </p:cTn>
                              </p:par>
                            </p:childTnLst>
                          </p:cTn>
                        </p:par>
                        <p:par>
                          <p:cTn id="35" fill="hold">
                            <p:stCondLst>
                              <p:cond delay="8000"/>
                            </p:stCondLst>
                            <p:childTnLst>
                              <p:par>
                                <p:cTn id="36" presetID="2" presetClass="entr" presetSubtype="2" fill="hold" grpId="0" nodeType="afterEffect">
                                  <p:stCondLst>
                                    <p:cond delay="100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1000" fill="hold"/>
                                        <p:tgtEl>
                                          <p:spTgt spid="28"/>
                                        </p:tgtEl>
                                        <p:attrNameLst>
                                          <p:attrName>ppt_x</p:attrName>
                                        </p:attrNameLst>
                                      </p:cBhvr>
                                      <p:tavLst>
                                        <p:tav tm="0">
                                          <p:val>
                                            <p:strVal val="1+#ppt_w/2"/>
                                          </p:val>
                                        </p:tav>
                                        <p:tav tm="100000">
                                          <p:val>
                                            <p:strVal val="#ppt_x"/>
                                          </p:val>
                                        </p:tav>
                                      </p:tavLst>
                                    </p:anim>
                                    <p:anim calcmode="lin" valueType="num">
                                      <p:cBhvr additive="base">
                                        <p:cTn id="39" dur="1000" fill="hold"/>
                                        <p:tgtEl>
                                          <p:spTgt spid="28"/>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00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1000" fill="hold"/>
                                        <p:tgtEl>
                                          <p:spTgt spid="29"/>
                                        </p:tgtEl>
                                        <p:attrNameLst>
                                          <p:attrName>ppt_x</p:attrName>
                                        </p:attrNameLst>
                                      </p:cBhvr>
                                      <p:tavLst>
                                        <p:tav tm="0">
                                          <p:val>
                                            <p:strVal val="0-#ppt_w/2"/>
                                          </p:val>
                                        </p:tav>
                                        <p:tav tm="100000">
                                          <p:val>
                                            <p:strVal val="#ppt_x"/>
                                          </p:val>
                                        </p:tav>
                                      </p:tavLst>
                                    </p:anim>
                                    <p:anim calcmode="lin" valueType="num">
                                      <p:cBhvr additive="base">
                                        <p:cTn id="43" dur="1000" fill="hold"/>
                                        <p:tgtEl>
                                          <p:spTgt spid="29"/>
                                        </p:tgtEl>
                                        <p:attrNameLst>
                                          <p:attrName>ppt_y</p:attrName>
                                        </p:attrNameLst>
                                      </p:cBhvr>
                                      <p:tavLst>
                                        <p:tav tm="0">
                                          <p:val>
                                            <p:strVal val="#ppt_y"/>
                                          </p:val>
                                        </p:tav>
                                        <p:tav tm="100000">
                                          <p:val>
                                            <p:strVal val="#ppt_y"/>
                                          </p:val>
                                        </p:tav>
                                      </p:tavLst>
                                    </p:anim>
                                  </p:childTnLst>
                                </p:cTn>
                              </p:par>
                            </p:childTnLst>
                          </p:cTn>
                        </p:par>
                        <p:par>
                          <p:cTn id="44" fill="hold">
                            <p:stCondLst>
                              <p:cond delay="10000"/>
                            </p:stCondLst>
                            <p:childTnLst>
                              <p:par>
                                <p:cTn id="45" presetID="2" presetClass="entr" presetSubtype="2" fill="hold" grpId="0" nodeType="afterEffect">
                                  <p:stCondLst>
                                    <p:cond delay="100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1000" fill="hold"/>
                                        <p:tgtEl>
                                          <p:spTgt spid="30"/>
                                        </p:tgtEl>
                                        <p:attrNameLst>
                                          <p:attrName>ppt_x</p:attrName>
                                        </p:attrNameLst>
                                      </p:cBhvr>
                                      <p:tavLst>
                                        <p:tav tm="0">
                                          <p:val>
                                            <p:strVal val="1+#ppt_w/2"/>
                                          </p:val>
                                        </p:tav>
                                        <p:tav tm="100000">
                                          <p:val>
                                            <p:strVal val="#ppt_x"/>
                                          </p:val>
                                        </p:tav>
                                      </p:tavLst>
                                    </p:anim>
                                    <p:anim calcmode="lin" valueType="num">
                                      <p:cBhvr additive="base">
                                        <p:cTn id="48" dur="1000" fill="hold"/>
                                        <p:tgtEl>
                                          <p:spTgt spid="3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1000"/>
                                  </p:stCondLst>
                                  <p:childTnLst>
                                    <p:set>
                                      <p:cBhvr>
                                        <p:cTn id="50" dur="1" fill="hold">
                                          <p:stCondLst>
                                            <p:cond delay="0"/>
                                          </p:stCondLst>
                                        </p:cTn>
                                        <p:tgtEl>
                                          <p:spTgt spid="31"/>
                                        </p:tgtEl>
                                        <p:attrNameLst>
                                          <p:attrName>style.visibility</p:attrName>
                                        </p:attrNameLst>
                                      </p:cBhvr>
                                      <p:to>
                                        <p:strVal val="visible"/>
                                      </p:to>
                                    </p:set>
                                    <p:anim calcmode="lin" valueType="num">
                                      <p:cBhvr additive="base">
                                        <p:cTn id="51" dur="1000" fill="hold"/>
                                        <p:tgtEl>
                                          <p:spTgt spid="31"/>
                                        </p:tgtEl>
                                        <p:attrNameLst>
                                          <p:attrName>ppt_x</p:attrName>
                                        </p:attrNameLst>
                                      </p:cBhvr>
                                      <p:tavLst>
                                        <p:tav tm="0">
                                          <p:val>
                                            <p:strVal val="0-#ppt_w/2"/>
                                          </p:val>
                                        </p:tav>
                                        <p:tav tm="100000">
                                          <p:val>
                                            <p:strVal val="#ppt_x"/>
                                          </p:val>
                                        </p:tav>
                                      </p:tavLst>
                                    </p:anim>
                                    <p:anim calcmode="lin" valueType="num">
                                      <p:cBhvr additive="base">
                                        <p:cTn id="52" dur="10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txBox="1">
            <a:spLocks/>
          </p:cNvSpPr>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800" b="0" i="1"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j-ea"/>
                <a:cs typeface="+mj-cs"/>
              </a:rPr>
              <a:t>INSTALLER</a:t>
            </a:r>
            <a:r>
              <a:rPr kumimoji="0" lang="en-US" sz="28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j-ea"/>
                <a:cs typeface="+mj-cs"/>
              </a:rPr>
              <a:t> </a:t>
            </a:r>
            <a:r>
              <a:rPr kumimoji="0" lang="en-US" sz="28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rPr>
              <a:t>e-SPT</a:t>
            </a:r>
            <a:endParaRPr kumimoji="0" lang="en-US" sz="2800" b="0"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endParaRPr>
          </a:p>
        </p:txBody>
      </p:sp>
      <p:cxnSp>
        <p:nvCxnSpPr>
          <p:cNvPr id="18" name="Straight Connector 17"/>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30" name="TextBox 29"/>
          <p:cNvSpPr txBox="1"/>
          <p:nvPr/>
        </p:nvSpPr>
        <p:spPr>
          <a:xfrm>
            <a:off x="3625515" y="898135"/>
            <a:ext cx="5518485" cy="4093428"/>
          </a:xfrm>
          <a:prstGeom prst="rect">
            <a:avLst/>
          </a:prstGeom>
          <a:noFill/>
        </p:spPr>
        <p:txBody>
          <a:bodyPr wrap="square" rtlCol="0">
            <a:spAutoFit/>
          </a:bodyPr>
          <a:lstStyle/>
          <a:p>
            <a:pPr lvl="0">
              <a:defRPr/>
            </a:pPr>
            <a:r>
              <a:rPr lang="en-US" sz="2000" b="1" dirty="0" err="1">
                <a:solidFill>
                  <a:prstClr val="black"/>
                </a:solidFill>
                <a:latin typeface="Arial" panose="020B0604020202020204" pitchFamily="34" charset="0"/>
                <a:ea typeface="Segoe UI" panose="020B0502040204020203" pitchFamily="34" charset="0"/>
                <a:cs typeface="Arial" panose="020B0604020202020204" pitchFamily="34" charset="0"/>
              </a:rPr>
              <a:t>Nama</a:t>
            </a:r>
            <a:r>
              <a:rPr lang="en-US" sz="2000" b="1" dirty="0">
                <a:solidFill>
                  <a:prstClr val="black"/>
                </a:solidFill>
                <a:latin typeface="Arial" panose="020B0604020202020204" pitchFamily="34" charset="0"/>
                <a:ea typeface="Segoe UI" panose="020B0502040204020203" pitchFamily="34" charset="0"/>
                <a:cs typeface="Arial" panose="020B0604020202020204" pitchFamily="34" charset="0"/>
              </a:rPr>
              <a:t>:</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a:t>
            </a:r>
          </a:p>
          <a:p>
            <a:pPr lvl="0">
              <a:defRPr/>
            </a:pP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e-SPT </a:t>
            </a: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Masa</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PPh</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Pasal</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21-26</a:t>
            </a:r>
          </a:p>
          <a:p>
            <a:pPr lvl="0">
              <a:defRPr/>
            </a:pPr>
            <a:r>
              <a:rPr lang="en-US" sz="2000" b="1" dirty="0" err="1">
                <a:solidFill>
                  <a:prstClr val="black"/>
                </a:solidFill>
                <a:latin typeface="Arial" panose="020B0604020202020204" pitchFamily="34" charset="0"/>
                <a:ea typeface="Segoe UI" panose="020B0502040204020203" pitchFamily="34" charset="0"/>
                <a:cs typeface="Arial" panose="020B0604020202020204" pitchFamily="34" charset="0"/>
              </a:rPr>
              <a:t>Versi</a:t>
            </a:r>
            <a:r>
              <a:rPr lang="en-US" sz="2000" b="1" dirty="0">
                <a:solidFill>
                  <a:prstClr val="black"/>
                </a:solidFill>
                <a:latin typeface="Arial" panose="020B0604020202020204" pitchFamily="34" charset="0"/>
                <a:ea typeface="Segoe UI" panose="020B0502040204020203" pitchFamily="34" charset="0"/>
                <a:cs typeface="Arial" panose="020B0604020202020204" pitchFamily="34" charset="0"/>
              </a:rPr>
              <a:t>:</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a:t>
            </a:r>
          </a:p>
          <a:p>
            <a:pPr lvl="0">
              <a:defRPr/>
            </a:pP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2.4.0.0</a:t>
            </a:r>
          </a:p>
          <a:p>
            <a:pPr lvl="0">
              <a:defRPr/>
            </a:pPr>
            <a:r>
              <a:rPr lang="en-US" sz="2000" b="1" dirty="0" err="1">
                <a:solidFill>
                  <a:prstClr val="black"/>
                </a:solidFill>
                <a:latin typeface="Arial" panose="020B0604020202020204" pitchFamily="34" charset="0"/>
                <a:ea typeface="Segoe UI" panose="020B0502040204020203" pitchFamily="34" charset="0"/>
                <a:cs typeface="Arial" panose="020B0604020202020204" pitchFamily="34" charset="0"/>
              </a:rPr>
              <a:t>Jenis</a:t>
            </a:r>
            <a:r>
              <a:rPr lang="en-US" sz="2000" b="1"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b="1" dirty="0" err="1">
                <a:solidFill>
                  <a:prstClr val="black"/>
                </a:solidFill>
                <a:latin typeface="Arial" panose="020B0604020202020204" pitchFamily="34" charset="0"/>
                <a:ea typeface="Segoe UI" panose="020B0502040204020203" pitchFamily="34" charset="0"/>
                <a:cs typeface="Arial" panose="020B0604020202020204" pitchFamily="34" charset="0"/>
              </a:rPr>
              <a:t>Pajak</a:t>
            </a:r>
            <a:r>
              <a:rPr lang="en-US" sz="2000" b="1" dirty="0">
                <a:solidFill>
                  <a:prstClr val="black"/>
                </a:solidFill>
                <a:latin typeface="Arial" panose="020B0604020202020204" pitchFamily="34" charset="0"/>
                <a:ea typeface="Segoe UI" panose="020B0502040204020203" pitchFamily="34" charset="0"/>
                <a:cs typeface="Arial" panose="020B0604020202020204" pitchFamily="34" charset="0"/>
              </a:rPr>
              <a:t>:</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a:t>
            </a:r>
          </a:p>
          <a:p>
            <a:pPr lvl="0">
              <a:defRPr/>
            </a:pP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Pajak</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Penghasilan</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PPh</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Pasal</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21/26</a:t>
            </a:r>
          </a:p>
          <a:p>
            <a:pPr lvl="0">
              <a:defRPr/>
            </a:pPr>
            <a:r>
              <a:rPr lang="en-US" sz="2000" b="1" dirty="0" err="1">
                <a:solidFill>
                  <a:prstClr val="black"/>
                </a:solidFill>
                <a:latin typeface="Arial" panose="020B0604020202020204" pitchFamily="34" charset="0"/>
                <a:ea typeface="Segoe UI" panose="020B0502040204020203" pitchFamily="34" charset="0"/>
                <a:cs typeface="Arial" panose="020B0604020202020204" pitchFamily="34" charset="0"/>
              </a:rPr>
              <a:t>Tanggal</a:t>
            </a:r>
            <a:r>
              <a:rPr lang="en-US" sz="2000" b="1"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b="1" dirty="0" err="1">
                <a:solidFill>
                  <a:prstClr val="black"/>
                </a:solidFill>
                <a:latin typeface="Arial" panose="020B0604020202020204" pitchFamily="34" charset="0"/>
                <a:ea typeface="Segoe UI" panose="020B0502040204020203" pitchFamily="34" charset="0"/>
                <a:cs typeface="Arial" panose="020B0604020202020204" pitchFamily="34" charset="0"/>
              </a:rPr>
              <a:t>Rilis</a:t>
            </a:r>
            <a:r>
              <a:rPr lang="en-US" sz="2000" b="1" dirty="0">
                <a:solidFill>
                  <a:prstClr val="black"/>
                </a:solidFill>
                <a:latin typeface="Arial" panose="020B0604020202020204" pitchFamily="34" charset="0"/>
                <a:ea typeface="Segoe UI" panose="020B0502040204020203" pitchFamily="34" charset="0"/>
                <a:cs typeface="Arial" panose="020B0604020202020204" pitchFamily="34" charset="0"/>
              </a:rPr>
              <a:t>:</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a:t>
            </a:r>
          </a:p>
          <a:p>
            <a:pPr lvl="0">
              <a:defRPr/>
            </a:pP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Senin</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21 </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November </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2016</a:t>
            </a:r>
          </a:p>
          <a:p>
            <a:pPr lvl="0">
              <a:defRPr/>
            </a:pPr>
            <a:r>
              <a:rPr lang="en-US" sz="2000" b="1" dirty="0" err="1">
                <a:solidFill>
                  <a:prstClr val="black"/>
                </a:solidFill>
                <a:latin typeface="Arial" panose="020B0604020202020204" pitchFamily="34" charset="0"/>
                <a:ea typeface="Segoe UI" panose="020B0502040204020203" pitchFamily="34" charset="0"/>
                <a:cs typeface="Arial" panose="020B0604020202020204" pitchFamily="34" charset="0"/>
              </a:rPr>
              <a:t>Pengguna</a:t>
            </a:r>
            <a:r>
              <a:rPr lang="en-US" sz="2000" b="1" dirty="0">
                <a:solidFill>
                  <a:prstClr val="black"/>
                </a:solidFill>
                <a:latin typeface="Arial" panose="020B0604020202020204" pitchFamily="34" charset="0"/>
                <a:ea typeface="Segoe UI" panose="020B0502040204020203" pitchFamily="34" charset="0"/>
                <a:cs typeface="Arial" panose="020B0604020202020204" pitchFamily="34" charset="0"/>
              </a:rPr>
              <a:t>:</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a:t>
            </a:r>
          </a:p>
          <a:p>
            <a:pPr lvl="0">
              <a:defRPr/>
            </a:pP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Wajib</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Pajak</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Orang </a:t>
            </a: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Pribadi</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Wajib</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Pajak</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Badan</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Bendaharawan</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dan</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Pemotong</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Pemungut</a:t>
            </a:r>
            <a:endParaRPr lang="en-US" sz="2000" dirty="0">
              <a:solidFill>
                <a:prstClr val="black"/>
              </a:solidFill>
              <a:latin typeface="Arial" panose="020B0604020202020204" pitchFamily="34" charset="0"/>
              <a:ea typeface="Segoe UI" panose="020B0502040204020203" pitchFamily="34" charset="0"/>
              <a:cs typeface="Arial" panose="020B0604020202020204" pitchFamily="34" charset="0"/>
            </a:endParaRPr>
          </a:p>
          <a:p>
            <a:pPr lvl="0">
              <a:defRPr/>
            </a:pPr>
            <a:r>
              <a:rPr lang="en-US" sz="2000" b="1" dirty="0">
                <a:solidFill>
                  <a:prstClr val="black"/>
                </a:solidFill>
                <a:latin typeface="Arial" panose="020B0604020202020204" pitchFamily="34" charset="0"/>
                <a:ea typeface="Segoe UI" panose="020B0502040204020203" pitchFamily="34" charset="0"/>
                <a:cs typeface="Arial" panose="020B0604020202020204" pitchFamily="34" charset="0"/>
              </a:rPr>
              <a:t>Status:</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a:t>
            </a:r>
          </a:p>
          <a:p>
            <a:pPr lvl="0">
              <a:defRPr/>
            </a:pP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Masih</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berlaku</a:t>
            </a:r>
            <a:endPar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p:txBody>
      </p:sp>
      <p:sp>
        <p:nvSpPr>
          <p:cNvPr id="32" name="TextBox 31"/>
          <p:cNvSpPr txBox="1"/>
          <p:nvPr/>
        </p:nvSpPr>
        <p:spPr>
          <a:xfrm>
            <a:off x="380950" y="5409342"/>
            <a:ext cx="7200000" cy="540000"/>
          </a:xfrm>
          <a:prstGeom prst="rect">
            <a:avLst/>
          </a:prstGeom>
          <a:noFill/>
          <a:ln w="38100">
            <a:solidFill>
              <a:srgbClr val="00B050"/>
            </a:solidFill>
            <a:prstDash val="sysDash"/>
          </a:ln>
        </p:spPr>
        <p:txBody>
          <a:bodyPr wrap="square" rtlCol="0" anchor="ctr">
            <a:spAutoFit/>
          </a:bodyPr>
          <a:lstStyle/>
          <a:p>
            <a:pPr lvl="0" algn="ctr">
              <a:defRPr/>
            </a:pPr>
            <a:r>
              <a:rPr lang="en-US" sz="2800" smtClean="0">
                <a:solidFill>
                  <a:prstClr val="black"/>
                </a:solidFill>
                <a:latin typeface="Arial Black" panose="020B0A04020102020204" pitchFamily="34" charset="0"/>
                <a:ea typeface="Segoe UI" panose="020B0502040204020203" pitchFamily="34" charset="0"/>
                <a:cs typeface="Arial" panose="020B0604020202020204" pitchFamily="34" charset="0"/>
              </a:rPr>
              <a:t>SingleInstallerE-SPT2126_V2.4.zip</a:t>
            </a:r>
            <a:endParaRPr kumimoji="0" lang="en-US" sz="2800" b="0" strike="noStrike" kern="1200" cap="none" spc="0" normalizeH="0" baseline="0" noProof="0" dirty="0">
              <a:ln>
                <a:noFill/>
              </a:ln>
              <a:solidFill>
                <a:prstClr val="black"/>
              </a:solidFill>
              <a:uLnTx/>
              <a:uFillTx/>
              <a:latin typeface="Arial Black" panose="020B0A04020102020204" pitchFamily="34" charset="0"/>
              <a:ea typeface="Segoe UI" panose="020B0502040204020203" pitchFamily="34" charset="0"/>
              <a:cs typeface="Arial" panose="020B0604020202020204" pitchFamily="34" charset="0"/>
            </a:endParaRPr>
          </a:p>
        </p:txBody>
      </p:sp>
      <p:pic>
        <p:nvPicPr>
          <p:cNvPr id="12" name="Picture 11"/>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76724" y="1620253"/>
            <a:ext cx="4257674" cy="4146974"/>
          </a:xfrm>
          <a:prstGeom prst="rect">
            <a:avLst/>
          </a:prstGeom>
          <a:ln>
            <a:noFill/>
          </a:ln>
          <a:effectLst/>
        </p:spPr>
      </p:pic>
      <p:pic>
        <p:nvPicPr>
          <p:cNvPr id="8" name="Picture 7"/>
          <p:cNvPicPr>
            <a:picLocks noChangeAspect="1"/>
          </p:cNvPicPr>
          <p:nvPr/>
        </p:nvPicPr>
        <p:blipFill rotWithShape="1">
          <a:blip r:embed="rId5">
            <a:extLst>
              <a:ext uri="{28A0092B-C50C-407E-A947-70E740481C1C}">
                <a14:useLocalDpi xmlns:a14="http://schemas.microsoft.com/office/drawing/2010/main" val="0"/>
              </a:ext>
            </a:extLst>
          </a:blip>
          <a:srcRect l="63330" t="69704"/>
          <a:stretch/>
        </p:blipFill>
        <p:spPr>
          <a:xfrm>
            <a:off x="5762624" y="4776788"/>
            <a:ext cx="3381375" cy="2081212"/>
          </a:xfrm>
          <a:prstGeom prst="rect">
            <a:avLst/>
          </a:prstGeom>
        </p:spPr>
      </p:pic>
    </p:spTree>
    <p:extLst>
      <p:ext uri="{BB962C8B-B14F-4D97-AF65-F5344CB8AC3E}">
        <p14:creationId xmlns:p14="http://schemas.microsoft.com/office/powerpoint/2010/main" val="3986747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2" cy="4819638"/>
          </a:xfrm>
          <a:prstGeom prst="rect">
            <a:avLst/>
          </a:prstGeom>
        </p:spPr>
      </p:pic>
      <p:sp>
        <p:nvSpPr>
          <p:cNvPr id="10" name="Rectangle 9"/>
          <p:cNvSpPr/>
          <p:nvPr/>
        </p:nvSpPr>
        <p:spPr>
          <a:xfrm>
            <a:off x="1" y="4819638"/>
            <a:ext cx="9144001" cy="1536192"/>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1"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SETTING</a:t>
            </a:r>
            <a:r>
              <a:rPr kumimoji="0" lang="en-US" sz="44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AWAL e-SPT</a:t>
            </a:r>
            <a:endParaRPr kumimoji="0" lang="id-ID" sz="4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4" y="4776788"/>
            <a:ext cx="3381375" cy="2081212"/>
          </a:xfrm>
          <a:prstGeom prst="rect">
            <a:avLst/>
          </a:prstGeom>
        </p:spPr>
      </p:pic>
    </p:spTree>
    <p:extLst>
      <p:ext uri="{BB962C8B-B14F-4D97-AF65-F5344CB8AC3E}">
        <p14:creationId xmlns:p14="http://schemas.microsoft.com/office/powerpoint/2010/main" val="586031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0307615" cy="6858000"/>
          </a:xfrm>
          <a:prstGeom prst="rect">
            <a:avLst/>
          </a:prstGeom>
        </p:spPr>
      </p:pic>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13" name="Title 1"/>
          <p:cNvSpPr txBox="1">
            <a:spLocks/>
          </p:cNvSpPr>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MARI</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j-ea"/>
              </a:rPr>
              <a:t> MEMULAI…</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9011" y="387836"/>
            <a:ext cx="4048125" cy="4600575"/>
          </a:xfrm>
          <a:prstGeom prst="rect">
            <a:avLst/>
          </a:prstGeom>
          <a:ln w="38100">
            <a:solidFill>
              <a:srgbClr val="FFC000"/>
            </a:solidFill>
            <a:prstDash val="sysDash"/>
          </a:ln>
        </p:spPr>
      </p:pic>
      <p:sp>
        <p:nvSpPr>
          <p:cNvPr id="15" name="Rectangle 14"/>
          <p:cNvSpPr/>
          <p:nvPr/>
        </p:nvSpPr>
        <p:spPr>
          <a:xfrm>
            <a:off x="-2" y="5293205"/>
            <a:ext cx="5400000" cy="1260000"/>
          </a:xfrm>
          <a:prstGeom prst="rect">
            <a:avLst/>
          </a:prstGeom>
          <a:solidFill>
            <a:schemeClr val="bg1">
              <a:alpha val="75000"/>
            </a:schemeClr>
          </a:solidFill>
          <a:ln>
            <a:noFill/>
          </a:ln>
        </p:spPr>
        <p:style>
          <a:lnRef idx="0">
            <a:scrgbClr r="0" g="0" b="0"/>
          </a:lnRef>
          <a:fillRef idx="0">
            <a:scrgbClr r="0" g="0" b="0"/>
          </a:fillRef>
          <a:effectRef idx="0">
            <a:scrgbClr r="0" g="0" b="0"/>
          </a:effectRef>
          <a:fontRef idx="minor">
            <a:schemeClr val="lt1"/>
          </a:fontRef>
        </p:style>
        <p:txBody>
          <a:bodyPr anchor="ctr"/>
          <a:lstStyle/>
          <a:p>
            <a:pPr marL="536575" indent="-536575">
              <a:buAutoNum type="arabicPeriod"/>
              <a:defRPr/>
            </a:pPr>
            <a:r>
              <a:rPr lang="en-US" sz="3600" b="1" smtClean="0">
                <a:solidFill>
                  <a:schemeClr val="tx1"/>
                </a:solidFill>
                <a:latin typeface="Arial" panose="020B0604020202020204" pitchFamily="34" charset="0"/>
                <a:cs typeface="Arial" panose="020B0604020202020204" pitchFamily="34" charset="0"/>
              </a:rPr>
              <a:t>Koneksi ke </a:t>
            </a:r>
            <a:r>
              <a:rPr lang="en-US" sz="3600" b="1" i="1" smtClean="0">
                <a:solidFill>
                  <a:schemeClr val="tx1"/>
                </a:solidFill>
                <a:latin typeface="Arial" panose="020B0604020202020204" pitchFamily="34" charset="0"/>
                <a:cs typeface="Arial" panose="020B0604020202020204" pitchFamily="34" charset="0"/>
              </a:rPr>
              <a:t>Database</a:t>
            </a:r>
          </a:p>
          <a:p>
            <a:pPr marL="536575">
              <a:defRPr/>
            </a:pPr>
            <a:r>
              <a:rPr lang="id-ID" sz="2000" i="1">
                <a:solidFill>
                  <a:schemeClr val="tx1"/>
                </a:solidFill>
                <a:latin typeface="Arial" panose="020B0604020202020204" pitchFamily="34" charset="0"/>
                <a:cs typeface="Arial" panose="020B0604020202020204" pitchFamily="34" charset="0"/>
              </a:rPr>
              <a:t>Bila gagal membaca Database, perlu meng-install Database Access Engine.</a:t>
            </a:r>
            <a:endParaRPr lang="id-ID" sz="2000" i="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8825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anim calcmode="lin" valueType="num">
                                      <p:cBhvr>
                                        <p:cTn id="10" dur="1000" fill="hold"/>
                                        <p:tgtEl>
                                          <p:spTgt spid="2"/>
                                        </p:tgtEl>
                                        <p:attrNameLst>
                                          <p:attrName>ppt_x</p:attrName>
                                        </p:attrNameLst>
                                      </p:cBhvr>
                                      <p:tavLst>
                                        <p:tav tm="0">
                                          <p:val>
                                            <p:fltVal val="0.5"/>
                                          </p:val>
                                        </p:tav>
                                        <p:tav tm="100000">
                                          <p:val>
                                            <p:strVal val="#ppt_x"/>
                                          </p:val>
                                        </p:tav>
                                      </p:tavLst>
                                    </p:anim>
                                    <p:anim calcmode="lin" valueType="num">
                                      <p:cBhvr>
                                        <p:cTn id="11" dur="1000" fill="hold"/>
                                        <p:tgtEl>
                                          <p:spTgt spid="2"/>
                                        </p:tgtEl>
                                        <p:attrNameLst>
                                          <p:attrName>ppt_y</p:attrName>
                                        </p:attrNameLst>
                                      </p:cBhvr>
                                      <p:tavLst>
                                        <p:tav tm="0">
                                          <p:val>
                                            <p:fltVal val="0.5"/>
                                          </p:val>
                                        </p:tav>
                                        <p:tav tm="100000">
                                          <p:val>
                                            <p:strVal val="#ppt_y"/>
                                          </p:val>
                                        </p:tav>
                                      </p:tavLst>
                                    </p:anim>
                                  </p:childTnLst>
                                </p:cTn>
                              </p:par>
                            </p:childTnLst>
                          </p:cTn>
                        </p:par>
                        <p:par>
                          <p:cTn id="12" fill="hold">
                            <p:stCondLst>
                              <p:cond delay="1000"/>
                            </p:stCondLst>
                            <p:childTnLst>
                              <p:par>
                                <p:cTn id="13" presetID="10" presetClass="entr" presetSubtype="0" fill="hold" grpId="0" nodeType="afterEffect">
                                  <p:stCondLst>
                                    <p:cond delay="10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0307615" cy="6858000"/>
          </a:xfrm>
          <a:prstGeom prst="rect">
            <a:avLst/>
          </a:prstGeom>
        </p:spPr>
      </p:pic>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13" name="Title 1"/>
          <p:cNvSpPr txBox="1">
            <a:spLocks/>
          </p:cNvSpPr>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MARI</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j-ea"/>
              </a:rPr>
              <a:t> MEMULAI…</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9011" y="1810304"/>
            <a:ext cx="4048125" cy="1755638"/>
          </a:xfrm>
          <a:prstGeom prst="rect">
            <a:avLst/>
          </a:prstGeom>
          <a:ln w="38100">
            <a:solidFill>
              <a:srgbClr val="FFC000"/>
            </a:solidFill>
            <a:prstDash val="sysDash"/>
          </a:ln>
        </p:spPr>
      </p:pic>
      <p:sp>
        <p:nvSpPr>
          <p:cNvPr id="15" name="Rectangle 14"/>
          <p:cNvSpPr/>
          <p:nvPr/>
        </p:nvSpPr>
        <p:spPr>
          <a:xfrm>
            <a:off x="-2" y="5293205"/>
            <a:ext cx="5400000" cy="1260000"/>
          </a:xfrm>
          <a:prstGeom prst="rect">
            <a:avLst/>
          </a:prstGeom>
          <a:solidFill>
            <a:schemeClr val="bg1">
              <a:alpha val="75000"/>
            </a:schemeClr>
          </a:solidFill>
          <a:ln>
            <a:noFill/>
          </a:ln>
        </p:spPr>
        <p:style>
          <a:lnRef idx="0">
            <a:scrgbClr r="0" g="0" b="0"/>
          </a:lnRef>
          <a:fillRef idx="0">
            <a:scrgbClr r="0" g="0" b="0"/>
          </a:fillRef>
          <a:effectRef idx="0">
            <a:scrgbClr r="0" g="0" b="0"/>
          </a:effectRef>
          <a:fontRef idx="minor">
            <a:schemeClr val="lt1"/>
          </a:fontRef>
        </p:style>
        <p:txBody>
          <a:bodyPr anchor="ctr"/>
          <a:lstStyle/>
          <a:p>
            <a:pPr marL="536575" indent="-536575">
              <a:buFont typeface="+mj-lt"/>
              <a:buAutoNum type="arabicPeriod" startAt="2"/>
              <a:defRPr/>
            </a:pPr>
            <a:r>
              <a:rPr lang="en-US" sz="3600" b="1" i="1" smtClean="0">
                <a:solidFill>
                  <a:schemeClr val="tx1"/>
                </a:solidFill>
                <a:latin typeface="Arial" panose="020B0604020202020204" pitchFamily="34" charset="0"/>
                <a:cs typeface="Arial" panose="020B0604020202020204" pitchFamily="34" charset="0"/>
              </a:rPr>
              <a:t>Login Database</a:t>
            </a:r>
          </a:p>
          <a:p>
            <a:pPr marL="536575">
              <a:defRPr/>
            </a:pPr>
            <a:r>
              <a:rPr lang="en-US" sz="2000" i="1" smtClean="0">
                <a:solidFill>
                  <a:schemeClr val="tx1"/>
                </a:solidFill>
                <a:latin typeface="Arial" panose="020B0604020202020204" pitchFamily="34" charset="0"/>
                <a:cs typeface="Arial" panose="020B0604020202020204" pitchFamily="34" charset="0"/>
              </a:rPr>
              <a:t>Username	: administrator</a:t>
            </a:r>
          </a:p>
          <a:p>
            <a:pPr marL="536575">
              <a:defRPr/>
            </a:pPr>
            <a:r>
              <a:rPr lang="en-US" sz="2000" i="1" smtClean="0">
                <a:solidFill>
                  <a:schemeClr val="tx1"/>
                </a:solidFill>
                <a:latin typeface="Arial" panose="020B0604020202020204" pitchFamily="34" charset="0"/>
                <a:cs typeface="Arial" panose="020B0604020202020204" pitchFamily="34" charset="0"/>
              </a:rPr>
              <a:t>Password	: 123</a:t>
            </a:r>
            <a:endParaRPr lang="id-ID" sz="2000" i="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85882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anim calcmode="lin" valueType="num">
                                      <p:cBhvr>
                                        <p:cTn id="10" dur="1000" fill="hold"/>
                                        <p:tgtEl>
                                          <p:spTgt spid="2"/>
                                        </p:tgtEl>
                                        <p:attrNameLst>
                                          <p:attrName>ppt_x</p:attrName>
                                        </p:attrNameLst>
                                      </p:cBhvr>
                                      <p:tavLst>
                                        <p:tav tm="0">
                                          <p:val>
                                            <p:fltVal val="0.5"/>
                                          </p:val>
                                        </p:tav>
                                        <p:tav tm="100000">
                                          <p:val>
                                            <p:strVal val="#ppt_x"/>
                                          </p:val>
                                        </p:tav>
                                      </p:tavLst>
                                    </p:anim>
                                    <p:anim calcmode="lin" valueType="num">
                                      <p:cBhvr>
                                        <p:cTn id="11" dur="1000" fill="hold"/>
                                        <p:tgtEl>
                                          <p:spTgt spid="2"/>
                                        </p:tgtEl>
                                        <p:attrNameLst>
                                          <p:attrName>ppt_y</p:attrName>
                                        </p:attrNameLst>
                                      </p:cBhvr>
                                      <p:tavLst>
                                        <p:tav tm="0">
                                          <p:val>
                                            <p:fltVal val="0.5"/>
                                          </p:val>
                                        </p:tav>
                                        <p:tav tm="100000">
                                          <p:val>
                                            <p:strVal val="#ppt_y"/>
                                          </p:val>
                                        </p:tav>
                                      </p:tavLst>
                                    </p:anim>
                                  </p:childTnLst>
                                </p:cTn>
                              </p:par>
                            </p:childTnLst>
                          </p:cTn>
                        </p:par>
                        <p:par>
                          <p:cTn id="12" fill="hold">
                            <p:stCondLst>
                              <p:cond delay="1000"/>
                            </p:stCondLst>
                            <p:childTnLst>
                              <p:par>
                                <p:cTn id="13" presetID="10" presetClass="entr" presetSubtype="0" fill="hold" grpId="0" nodeType="afterEffect">
                                  <p:stCondLst>
                                    <p:cond delay="10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0307615" cy="6858000"/>
          </a:xfrm>
          <a:prstGeom prst="rect">
            <a:avLst/>
          </a:prstGeom>
        </p:spPr>
      </p:pic>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13" name="Title 1"/>
          <p:cNvSpPr txBox="1">
            <a:spLocks/>
          </p:cNvSpPr>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MARI</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j-ea"/>
              </a:rPr>
              <a:t> MEMULAI…</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39304" y="1810304"/>
            <a:ext cx="3367539" cy="1755638"/>
          </a:xfrm>
          <a:prstGeom prst="rect">
            <a:avLst/>
          </a:prstGeom>
          <a:ln w="38100">
            <a:solidFill>
              <a:srgbClr val="FFC000"/>
            </a:solidFill>
            <a:prstDash val="sysDash"/>
          </a:ln>
        </p:spPr>
      </p:pic>
      <p:sp>
        <p:nvSpPr>
          <p:cNvPr id="15" name="Rectangle 14"/>
          <p:cNvSpPr/>
          <p:nvPr/>
        </p:nvSpPr>
        <p:spPr>
          <a:xfrm>
            <a:off x="-2" y="5293205"/>
            <a:ext cx="5400000" cy="1260000"/>
          </a:xfrm>
          <a:prstGeom prst="rect">
            <a:avLst/>
          </a:prstGeom>
          <a:solidFill>
            <a:schemeClr val="bg1">
              <a:alpha val="75000"/>
            </a:schemeClr>
          </a:solidFill>
          <a:ln>
            <a:noFill/>
          </a:ln>
        </p:spPr>
        <p:style>
          <a:lnRef idx="0">
            <a:scrgbClr r="0" g="0" b="0"/>
          </a:lnRef>
          <a:fillRef idx="0">
            <a:scrgbClr r="0" g="0" b="0"/>
          </a:fillRef>
          <a:effectRef idx="0">
            <a:scrgbClr r="0" g="0" b="0"/>
          </a:effectRef>
          <a:fontRef idx="minor">
            <a:schemeClr val="lt1"/>
          </a:fontRef>
        </p:style>
        <p:txBody>
          <a:bodyPr anchor="ctr"/>
          <a:lstStyle/>
          <a:p>
            <a:pPr marL="536575" indent="-536575">
              <a:buFont typeface="+mj-lt"/>
              <a:buAutoNum type="arabicPeriod" startAt="3"/>
              <a:defRPr/>
            </a:pPr>
            <a:r>
              <a:rPr lang="en-US" sz="3600" b="1" smtClean="0">
                <a:solidFill>
                  <a:schemeClr val="tx1"/>
                </a:solidFill>
                <a:latin typeface="Arial" panose="020B0604020202020204" pitchFamily="34" charset="0"/>
                <a:cs typeface="Arial" panose="020B0604020202020204" pitchFamily="34" charset="0"/>
              </a:rPr>
              <a:t>Input NPWP</a:t>
            </a:r>
          </a:p>
          <a:p>
            <a:pPr marL="536575">
              <a:defRPr/>
            </a:pPr>
            <a:r>
              <a:rPr lang="en-US" sz="2000" i="1">
                <a:solidFill>
                  <a:schemeClr val="tx1"/>
                </a:solidFill>
                <a:latin typeface="Arial" panose="020B0604020202020204" pitchFamily="34" charset="0"/>
                <a:cs typeface="Arial" panose="020B0604020202020204" pitchFamily="34" charset="0"/>
              </a:rPr>
              <a:t>Hanya dilakukan </a:t>
            </a:r>
            <a:r>
              <a:rPr lang="en-US" sz="2000" i="1" smtClean="0">
                <a:solidFill>
                  <a:schemeClr val="tx1"/>
                </a:solidFill>
                <a:latin typeface="Arial" panose="020B0604020202020204" pitchFamily="34" charset="0"/>
                <a:cs typeface="Arial" panose="020B0604020202020204" pitchFamily="34" charset="0"/>
              </a:rPr>
              <a:t>pada saat </a:t>
            </a:r>
            <a:r>
              <a:rPr lang="en-US" sz="2000" i="1">
                <a:solidFill>
                  <a:schemeClr val="tx1"/>
                </a:solidFill>
                <a:latin typeface="Arial" panose="020B0604020202020204" pitchFamily="34" charset="0"/>
                <a:cs typeface="Arial" panose="020B0604020202020204" pitchFamily="34" charset="0"/>
              </a:rPr>
              <a:t>database </a:t>
            </a:r>
            <a:r>
              <a:rPr lang="en-US" sz="2000" i="1" smtClean="0">
                <a:solidFill>
                  <a:schemeClr val="tx1"/>
                </a:solidFill>
                <a:latin typeface="Arial" panose="020B0604020202020204" pitchFamily="34" charset="0"/>
                <a:cs typeface="Arial" panose="020B0604020202020204" pitchFamily="34" charset="0"/>
              </a:rPr>
              <a:t>dibuka untuk pertama kali</a:t>
            </a:r>
            <a:endParaRPr lang="id-ID" sz="2000" i="1" dirty="0">
              <a:solidFill>
                <a:schemeClr val="tx1"/>
              </a:solidFill>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39303" y="2017353"/>
            <a:ext cx="3367539" cy="1341539"/>
          </a:xfrm>
          <a:prstGeom prst="rect">
            <a:avLst/>
          </a:prstGeom>
          <a:ln w="38100">
            <a:solidFill>
              <a:srgbClr val="FFC000"/>
            </a:solidFill>
            <a:prstDash val="sysDash"/>
          </a:ln>
        </p:spPr>
      </p:pic>
    </p:spTree>
    <p:extLst>
      <p:ext uri="{BB962C8B-B14F-4D97-AF65-F5344CB8AC3E}">
        <p14:creationId xmlns:p14="http://schemas.microsoft.com/office/powerpoint/2010/main" val="724870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anim calcmode="lin" valueType="num">
                                      <p:cBhvr>
                                        <p:cTn id="10" dur="1000" fill="hold"/>
                                        <p:tgtEl>
                                          <p:spTgt spid="2"/>
                                        </p:tgtEl>
                                        <p:attrNameLst>
                                          <p:attrName>ppt_x</p:attrName>
                                        </p:attrNameLst>
                                      </p:cBhvr>
                                      <p:tavLst>
                                        <p:tav tm="0">
                                          <p:val>
                                            <p:fltVal val="0.5"/>
                                          </p:val>
                                        </p:tav>
                                        <p:tav tm="100000">
                                          <p:val>
                                            <p:strVal val="#ppt_x"/>
                                          </p:val>
                                        </p:tav>
                                      </p:tavLst>
                                    </p:anim>
                                    <p:anim calcmode="lin" valueType="num">
                                      <p:cBhvr>
                                        <p:cTn id="11" dur="1000" fill="hold"/>
                                        <p:tgtEl>
                                          <p:spTgt spid="2"/>
                                        </p:tgtEl>
                                        <p:attrNameLst>
                                          <p:attrName>ppt_y</p:attrName>
                                        </p:attrNameLst>
                                      </p:cBhvr>
                                      <p:tavLst>
                                        <p:tav tm="0">
                                          <p:val>
                                            <p:fltVal val="0.5"/>
                                          </p:val>
                                        </p:tav>
                                        <p:tav tm="100000">
                                          <p:val>
                                            <p:strVal val="#ppt_y"/>
                                          </p:val>
                                        </p:tav>
                                      </p:tavLst>
                                    </p:anim>
                                  </p:childTnLst>
                                </p:cTn>
                              </p:par>
                            </p:childTnLst>
                          </p:cTn>
                        </p:par>
                        <p:par>
                          <p:cTn id="12" fill="hold">
                            <p:stCondLst>
                              <p:cond delay="1000"/>
                            </p:stCondLst>
                            <p:childTnLst>
                              <p:par>
                                <p:cTn id="13" presetID="10" presetClass="entr" presetSubtype="0" fill="hold" grpId="0" nodeType="afterEffect">
                                  <p:stCondLst>
                                    <p:cond delay="10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childTnLst>
                                </p:cTn>
                              </p:par>
                            </p:childTnLst>
                          </p:cTn>
                        </p:par>
                        <p:par>
                          <p:cTn id="16" fill="hold">
                            <p:stCondLst>
                              <p:cond delay="3000"/>
                            </p:stCondLst>
                            <p:childTnLst>
                              <p:par>
                                <p:cTn id="17" presetID="10" presetClass="exit" presetSubtype="0" fill="hold" nodeType="afterEffect">
                                  <p:stCondLst>
                                    <p:cond delay="1000"/>
                                  </p:stCondLst>
                                  <p:childTnLst>
                                    <p:animEffect transition="out" filter="fade">
                                      <p:cBhvr>
                                        <p:cTn id="18" dur="1000"/>
                                        <p:tgtEl>
                                          <p:spTgt spid="2"/>
                                        </p:tgtEl>
                                      </p:cBhvr>
                                    </p:animEffect>
                                    <p:set>
                                      <p:cBhvr>
                                        <p:cTn id="19" dur="1" fill="hold">
                                          <p:stCondLst>
                                            <p:cond delay="999"/>
                                          </p:stCondLst>
                                        </p:cTn>
                                        <p:tgtEl>
                                          <p:spTgt spid="2"/>
                                        </p:tgtEl>
                                        <p:attrNameLst>
                                          <p:attrName>style.visibility</p:attrName>
                                        </p:attrNameLst>
                                      </p:cBhvr>
                                      <p:to>
                                        <p:strVal val="hidden"/>
                                      </p:to>
                                    </p:set>
                                  </p:childTnLst>
                                </p:cTn>
                              </p:par>
                            </p:childTnLst>
                          </p:cTn>
                        </p:par>
                        <p:par>
                          <p:cTn id="20" fill="hold">
                            <p:stCondLst>
                              <p:cond delay="50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0307615" cy="6858000"/>
          </a:xfrm>
          <a:prstGeom prst="rect">
            <a:avLst/>
          </a:prstGeom>
        </p:spPr>
      </p:pic>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13" name="Title 1"/>
          <p:cNvSpPr txBox="1">
            <a:spLocks/>
          </p:cNvSpPr>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MARI</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j-ea"/>
              </a:rPr>
              <a:t> MEMULAI…</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15" name="Rectangle 14"/>
          <p:cNvSpPr/>
          <p:nvPr/>
        </p:nvSpPr>
        <p:spPr>
          <a:xfrm>
            <a:off x="-2" y="5293205"/>
            <a:ext cx="5400000" cy="1260000"/>
          </a:xfrm>
          <a:prstGeom prst="rect">
            <a:avLst/>
          </a:prstGeom>
          <a:solidFill>
            <a:schemeClr val="bg1">
              <a:alpha val="75000"/>
            </a:schemeClr>
          </a:solidFill>
          <a:ln>
            <a:noFill/>
          </a:ln>
        </p:spPr>
        <p:style>
          <a:lnRef idx="0">
            <a:scrgbClr r="0" g="0" b="0"/>
          </a:lnRef>
          <a:fillRef idx="0">
            <a:scrgbClr r="0" g="0" b="0"/>
          </a:fillRef>
          <a:effectRef idx="0">
            <a:scrgbClr r="0" g="0" b="0"/>
          </a:effectRef>
          <a:fontRef idx="minor">
            <a:schemeClr val="lt1"/>
          </a:fontRef>
        </p:style>
        <p:txBody>
          <a:bodyPr anchor="ctr"/>
          <a:lstStyle/>
          <a:p>
            <a:pPr marL="536575" indent="-536575">
              <a:buFont typeface="+mj-lt"/>
              <a:buAutoNum type="arabicPeriod" startAt="4"/>
              <a:defRPr/>
            </a:pPr>
            <a:r>
              <a:rPr lang="en-US" sz="3600" b="1" smtClean="0">
                <a:solidFill>
                  <a:schemeClr val="tx1"/>
                </a:solidFill>
                <a:latin typeface="Arial" panose="020B0604020202020204" pitchFamily="34" charset="0"/>
                <a:cs typeface="Arial" panose="020B0604020202020204" pitchFamily="34" charset="0"/>
              </a:rPr>
              <a:t>Input Profil WP</a:t>
            </a:r>
          </a:p>
          <a:p>
            <a:pPr marL="536575">
              <a:defRPr/>
            </a:pPr>
            <a:r>
              <a:rPr lang="it-IT" sz="2000" i="1">
                <a:solidFill>
                  <a:schemeClr val="tx1"/>
                </a:solidFill>
                <a:latin typeface="Arial" panose="020B0604020202020204" pitchFamily="34" charset="0"/>
                <a:cs typeface="Arial" panose="020B0604020202020204" pitchFamily="34" charset="0"/>
              </a:rPr>
              <a:t>Data Profil WP bisa di-update kecuali untuk bagian NPWP</a:t>
            </a:r>
            <a:endParaRPr lang="id-ID" sz="2000" i="1" dirty="0">
              <a:solidFill>
                <a:schemeClr val="tx1"/>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31295" y="1120463"/>
            <a:ext cx="4764881" cy="3714750"/>
          </a:xfrm>
          <a:prstGeom prst="rect">
            <a:avLst/>
          </a:prstGeom>
          <a:ln w="38100">
            <a:solidFill>
              <a:srgbClr val="FFC000"/>
            </a:solidFill>
            <a:prstDash val="sysDash"/>
          </a:ln>
        </p:spPr>
      </p:pic>
    </p:spTree>
    <p:extLst>
      <p:ext uri="{BB962C8B-B14F-4D97-AF65-F5344CB8AC3E}">
        <p14:creationId xmlns:p14="http://schemas.microsoft.com/office/powerpoint/2010/main" val="2048222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Effect transition="in" filter="fade">
                                      <p:cBhvr>
                                        <p:cTn id="9" dur="1000"/>
                                        <p:tgtEl>
                                          <p:spTgt spid="9"/>
                                        </p:tgtEl>
                                      </p:cBhvr>
                                    </p:animEffect>
                                    <p:anim calcmode="lin" valueType="num">
                                      <p:cBhvr>
                                        <p:cTn id="10" dur="1000" fill="hold"/>
                                        <p:tgtEl>
                                          <p:spTgt spid="9"/>
                                        </p:tgtEl>
                                        <p:attrNameLst>
                                          <p:attrName>ppt_x</p:attrName>
                                        </p:attrNameLst>
                                      </p:cBhvr>
                                      <p:tavLst>
                                        <p:tav tm="0">
                                          <p:val>
                                            <p:fltVal val="0.5"/>
                                          </p:val>
                                        </p:tav>
                                        <p:tav tm="100000">
                                          <p:val>
                                            <p:strVal val="#ppt_x"/>
                                          </p:val>
                                        </p:tav>
                                      </p:tavLst>
                                    </p:anim>
                                    <p:anim calcmode="lin" valueType="num">
                                      <p:cBhvr>
                                        <p:cTn id="11" dur="1000" fill="hold"/>
                                        <p:tgtEl>
                                          <p:spTgt spid="9"/>
                                        </p:tgtEl>
                                        <p:attrNameLst>
                                          <p:attrName>ppt_y</p:attrName>
                                        </p:attrNameLst>
                                      </p:cBhvr>
                                      <p:tavLst>
                                        <p:tav tm="0">
                                          <p:val>
                                            <p:fltVal val="0.5"/>
                                          </p:val>
                                        </p:tav>
                                        <p:tav tm="100000">
                                          <p:val>
                                            <p:strVal val="#ppt_y"/>
                                          </p:val>
                                        </p:tav>
                                      </p:tavLst>
                                    </p:anim>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4819638"/>
          </a:xfrm>
          <a:prstGeom prst="rect">
            <a:avLst/>
          </a:prstGeom>
        </p:spPr>
      </p:pic>
      <p:sp>
        <p:nvSpPr>
          <p:cNvPr id="10" name="Rectangle 9"/>
          <p:cNvSpPr/>
          <p:nvPr/>
        </p:nvSpPr>
        <p:spPr>
          <a:xfrm>
            <a:off x="1" y="4819638"/>
            <a:ext cx="9144001" cy="1536192"/>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INPUT</a:t>
            </a:r>
            <a:r>
              <a:rPr kumimoji="0" lang="en-US" sz="44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DATA e-SPT</a:t>
            </a:r>
            <a:endParaRPr kumimoji="0" lang="id-ID" sz="4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4" y="4776788"/>
            <a:ext cx="3381375" cy="2081212"/>
          </a:xfrm>
          <a:prstGeom prst="rect">
            <a:avLst/>
          </a:prstGeom>
        </p:spPr>
      </p:pic>
    </p:spTree>
    <p:extLst>
      <p:ext uri="{BB962C8B-B14F-4D97-AF65-F5344CB8AC3E}">
        <p14:creationId xmlns:p14="http://schemas.microsoft.com/office/powerpoint/2010/main" val="485403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2"/>
            <a:ext cx="4584879" cy="5050930"/>
            <a:chOff x="0" y="2"/>
            <a:chExt cx="4584879" cy="5050930"/>
          </a:xfrm>
        </p:grpSpPr>
        <p:sp>
          <p:nvSpPr>
            <p:cNvPr id="2" name="Rectangle 1"/>
            <p:cNvSpPr/>
            <p:nvPr/>
          </p:nvSpPr>
          <p:spPr>
            <a:xfrm>
              <a:off x="0" y="3028950"/>
              <a:ext cx="4584879" cy="2021982"/>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smtClean="0">
                  <a:ln>
                    <a:noFill/>
                  </a:ln>
                  <a:solidFill>
                    <a:prstClr val="black"/>
                  </a:solidFill>
                  <a:effectLst/>
                  <a:uLnTx/>
                  <a:uFillTx/>
                  <a:latin typeface="Arial Black" panose="020B0A04020102020204" pitchFamily="34" charset="0"/>
                  <a:cs typeface="Arial" panose="020B0604020202020204" pitchFamily="34" charset="0"/>
                </a:rPr>
                <a:t>FORMULIR SPT</a:t>
              </a:r>
              <a:endParaRPr kumimoji="0" lang="en-US" sz="4400" b="0" i="0" u="none" strike="noStrike" kern="1200" cap="none" spc="0" normalizeH="0" baseline="0" noProof="0" dirty="0">
                <a:ln>
                  <a:noFill/>
                </a:ln>
                <a:solidFill>
                  <a:prstClr val="black"/>
                </a:solidFill>
                <a:effectLst/>
                <a:uLnTx/>
                <a:uFillTx/>
                <a:latin typeface="Arial Black" panose="020B0A04020102020204" pitchFamily="34" charset="0"/>
                <a:cs typeface="Arial" panose="020B0604020202020204" pitchFamily="34" charset="0"/>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
              <a:ext cx="4584877" cy="3028940"/>
            </a:xfrm>
            <a:prstGeom prst="rect">
              <a:avLst/>
            </a:prstGeom>
          </p:spPr>
        </p:pic>
      </p:grpSp>
      <p:grpSp>
        <p:nvGrpSpPr>
          <p:cNvPr id="6" name="Group 5"/>
          <p:cNvGrpSpPr/>
          <p:nvPr/>
        </p:nvGrpSpPr>
        <p:grpSpPr>
          <a:xfrm>
            <a:off x="4584877" y="4"/>
            <a:ext cx="4584880" cy="5050928"/>
            <a:chOff x="4584877" y="4"/>
            <a:chExt cx="4584880" cy="5050928"/>
          </a:xfrm>
        </p:grpSpPr>
        <p:sp>
          <p:nvSpPr>
            <p:cNvPr id="5" name="Rectangle 4"/>
            <p:cNvSpPr/>
            <p:nvPr/>
          </p:nvSpPr>
          <p:spPr>
            <a:xfrm>
              <a:off x="4584878" y="3028950"/>
              <a:ext cx="4584879" cy="2021982"/>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smtClean="0">
                  <a:ln>
                    <a:noFill/>
                  </a:ln>
                  <a:solidFill>
                    <a:prstClr val="white"/>
                  </a:solidFill>
                  <a:effectLst/>
                  <a:uLnTx/>
                  <a:uFillTx/>
                  <a:latin typeface="Arial Black" panose="020B0A04020102020204" pitchFamily="34" charset="0"/>
                  <a:cs typeface="Arial" panose="020B0604020202020204" pitchFamily="34" charset="0"/>
                </a:rPr>
                <a:t>BUKTI POTONG</a:t>
              </a:r>
              <a:endParaRPr kumimoji="0" lang="en-US" sz="4400" b="0" i="0" u="none" strike="noStrike" kern="1200" cap="none" spc="0" normalizeH="0" baseline="0" noProof="0">
                <a:ln>
                  <a:noFill/>
                </a:ln>
                <a:solidFill>
                  <a:prstClr val="white"/>
                </a:solidFill>
                <a:effectLst/>
                <a:uLnTx/>
                <a:uFillTx/>
                <a:latin typeface="Arial Black" panose="020B0A04020102020204" pitchFamily="34" charset="0"/>
                <a:cs typeface="Arial" panose="020B0604020202020204"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4877" y="4"/>
              <a:ext cx="4559123" cy="3028938"/>
            </a:xfrm>
            <a:prstGeom prst="rect">
              <a:avLst/>
            </a:prstGeom>
          </p:spPr>
        </p:pic>
      </p:grpSp>
      <p:sp>
        <p:nvSpPr>
          <p:cNvPr id="10" name="Rectangle 9"/>
          <p:cNvSpPr/>
          <p:nvPr/>
        </p:nvSpPr>
        <p:spPr>
          <a:xfrm>
            <a:off x="1" y="5050932"/>
            <a:ext cx="9144001" cy="1304898"/>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Jenis data yang di-</a:t>
            </a:r>
            <a:r>
              <a:rPr kumimoji="0" lang="en-US" sz="4000" b="0" i="1"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input</a:t>
            </a: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pada e-SPT</a:t>
            </a:r>
            <a:endParaRPr kumimoji="0" lang="en-US" sz="40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pic>
        <p:nvPicPr>
          <p:cNvPr id="11" name="Picture 10"/>
          <p:cNvPicPr>
            <a:picLocks noChangeAspect="1"/>
          </p:cNvPicPr>
          <p:nvPr/>
        </p:nvPicPr>
        <p:blipFill rotWithShape="1">
          <a:blip r:embed="rId5">
            <a:extLst>
              <a:ext uri="{28A0092B-C50C-407E-A947-70E740481C1C}">
                <a14:useLocalDpi xmlns:a14="http://schemas.microsoft.com/office/drawing/2010/main" val="0"/>
              </a:ext>
            </a:extLst>
          </a:blip>
          <a:srcRect l="63330" t="69704"/>
          <a:stretch/>
        </p:blipFill>
        <p:spPr>
          <a:xfrm>
            <a:off x="5762624" y="4776788"/>
            <a:ext cx="3381375" cy="2081212"/>
          </a:xfrm>
          <a:prstGeom prst="rect">
            <a:avLst/>
          </a:prstGeom>
        </p:spPr>
      </p:pic>
    </p:spTree>
    <p:extLst>
      <p:ext uri="{BB962C8B-B14F-4D97-AF65-F5344CB8AC3E}">
        <p14:creationId xmlns:p14="http://schemas.microsoft.com/office/powerpoint/2010/main" val="2683675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10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0-#ppt_w/2"/>
                                          </p:val>
                                        </p:tav>
                                        <p:tav tm="100000">
                                          <p:val>
                                            <p:strVal val="#ppt_x"/>
                                          </p:val>
                                        </p:tav>
                                      </p:tavLst>
                                    </p:anim>
                                    <p:anim calcmode="lin" valueType="num">
                                      <p:cBhvr additive="base">
                                        <p:cTn id="8" dur="1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0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Rectangle 4"/>
          <p:cNvSpPr/>
          <p:nvPr/>
        </p:nvSpPr>
        <p:spPr>
          <a:xfrm>
            <a:off x="3020520" y="678021"/>
            <a:ext cx="6126480" cy="1920240"/>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lvl="0" algn="r">
              <a:defRPr/>
            </a:pPr>
            <a:r>
              <a:rPr lang="en-US" sz="2200">
                <a:solidFill>
                  <a:prstClr val="black"/>
                </a:solidFill>
                <a:latin typeface="Arial" panose="020B0604020202020204" pitchFamily="34" charset="0"/>
                <a:cs typeface="Arial" panose="020B0604020202020204" pitchFamily="34" charset="0"/>
              </a:rPr>
              <a:t>Pajak atas penghasilan berupa </a:t>
            </a:r>
            <a:r>
              <a:rPr lang="en-US" sz="2200" b="1">
                <a:solidFill>
                  <a:prstClr val="black"/>
                </a:solidFill>
                <a:latin typeface="Arial" panose="020B0604020202020204" pitchFamily="34" charset="0"/>
                <a:cs typeface="Arial" panose="020B0604020202020204" pitchFamily="34" charset="0"/>
              </a:rPr>
              <a:t>gaji, upah, honorarium, tunjangan dan pembayaran lain dengan nama dan dalam bentuk apa pun</a:t>
            </a:r>
            <a:r>
              <a:rPr lang="en-US" sz="2200">
                <a:solidFill>
                  <a:prstClr val="black"/>
                </a:solidFill>
                <a:latin typeface="Arial" panose="020B0604020202020204" pitchFamily="34" charset="0"/>
                <a:cs typeface="Arial" panose="020B0604020202020204" pitchFamily="34" charset="0"/>
              </a:rPr>
              <a:t> sehubungan dengan pekerjaan atau jabatan, jasa, dan kegiatan yang dilakukan oleh orang pribadi subyek pajak dalam negeri.</a:t>
            </a:r>
            <a:endParaRPr kumimoji="0" lang="id-ID"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6" name="Title 1"/>
          <p:cNvSpPr txBox="1">
            <a:spLocks/>
          </p:cNvSpPr>
          <p:nvPr/>
        </p:nvSpPr>
        <p:spPr>
          <a:xfrm>
            <a:off x="2526807" y="15240"/>
            <a:ext cx="987425" cy="1325563"/>
          </a:xfrm>
          <a:prstGeom prst="rect">
            <a:avLst/>
          </a:prstGeom>
        </p:spPr>
        <p:txBody>
          <a:bodyPr rtlCol="0">
            <a:noAutofit/>
          </a:bodyPr>
          <a:lstStyle>
            <a:lvl1pPr algn="ctr" defTabSz="914355" rtl="0" eaLnBrk="1" latinLnBrk="0" hangingPunct="1">
              <a:spcBef>
                <a:spcPct val="0"/>
              </a:spcBef>
              <a:buNone/>
              <a:defRPr sz="4400" kern="1200">
                <a:solidFill>
                  <a:schemeClr val="tx1"/>
                </a:solidFill>
                <a:latin typeface="+mj-lt"/>
                <a:ea typeface="+mj-ea"/>
                <a:cs typeface="+mj-cs"/>
              </a:defRPr>
            </a:lvl1pPr>
          </a:lstStyle>
          <a:p>
            <a:pPr marL="0" marR="0" lvl="0" indent="0" algn="ctr" defTabSz="914355" rtl="0" eaLnBrk="1" fontAlgn="auto" latinLnBrk="0" hangingPunct="1">
              <a:lnSpc>
                <a:spcPct val="100000"/>
              </a:lnSpc>
              <a:spcBef>
                <a:spcPct val="0"/>
              </a:spcBef>
              <a:spcAft>
                <a:spcPts val="0"/>
              </a:spcAft>
              <a:buClrTx/>
              <a:buSzTx/>
              <a:buFontTx/>
              <a:buNone/>
              <a:tabLst/>
              <a:defRPr/>
            </a:pPr>
            <a:r>
              <a:rPr kumimoji="0" lang="en-US" sz="9600" b="0" i="0" u="none" strike="noStrike" kern="1200" cap="none" spc="0" normalizeH="0" baseline="0" noProof="0" smtClean="0">
                <a:ln>
                  <a:noFill/>
                </a:ln>
                <a:solidFill>
                  <a:prstClr val="white">
                    <a:lumMod val="65000"/>
                  </a:prstClr>
                </a:solidFill>
                <a:effectLst>
                  <a:outerShdw blurRad="38100" dist="38100" dir="2700000" algn="tl">
                    <a:srgbClr val="000000">
                      <a:alpha val="43137"/>
                    </a:srgbClr>
                  </a:outerShdw>
                </a:effectLst>
                <a:uLnTx/>
                <a:uFillTx/>
                <a:latin typeface="Arial Black" panose="020B0A04020102020204" pitchFamily="34" charset="0"/>
                <a:ea typeface="+mj-ea"/>
                <a:cs typeface="+mj-cs"/>
              </a:rPr>
              <a:t>“</a:t>
            </a:r>
            <a:endParaRPr kumimoji="0" lang="en-US" sz="11500" b="0" i="0" u="none" strike="noStrike" kern="1200" cap="none" spc="0" normalizeH="0" baseline="0" noProof="0" dirty="0">
              <a:ln>
                <a:noFill/>
              </a:ln>
              <a:solidFill>
                <a:prstClr val="white">
                  <a:lumMod val="65000"/>
                </a:prstClr>
              </a:solidFill>
              <a:effectLst>
                <a:outerShdw blurRad="38100" dist="38100" dir="2700000" algn="tl">
                  <a:srgbClr val="000000">
                    <a:alpha val="43137"/>
                  </a:srgbClr>
                </a:outerShdw>
              </a:effectLst>
              <a:uLnTx/>
              <a:uFillTx/>
              <a:latin typeface="Arial Black" panose="020B0A04020102020204" pitchFamily="34" charset="0"/>
              <a:ea typeface="+mj-ea"/>
              <a:cs typeface="+mj-cs"/>
            </a:endParaRP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grpSp>
        <p:nvGrpSpPr>
          <p:cNvPr id="8" name="Group 7"/>
          <p:cNvGrpSpPr/>
          <p:nvPr/>
        </p:nvGrpSpPr>
        <p:grpSpPr>
          <a:xfrm>
            <a:off x="910745" y="709553"/>
            <a:ext cx="971606" cy="1021110"/>
            <a:chOff x="408730" y="707246"/>
            <a:chExt cx="971606" cy="1021110"/>
          </a:xfrm>
        </p:grpSpPr>
        <p:sp>
          <p:nvSpPr>
            <p:cNvPr id="9" name="Frame 8"/>
            <p:cNvSpPr>
              <a:spLocks noChangeAspect="1"/>
            </p:cNvSpPr>
            <p:nvPr/>
          </p:nvSpPr>
          <p:spPr>
            <a:xfrm>
              <a:off x="408730" y="707246"/>
              <a:ext cx="914400" cy="914400"/>
            </a:xfrm>
            <a:prstGeom prst="frame">
              <a:avLst>
                <a:gd name="adj1"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10" name="Rectangle 9"/>
            <p:cNvSpPr/>
            <p:nvPr/>
          </p:nvSpPr>
          <p:spPr>
            <a:xfrm>
              <a:off x="490122" y="787968"/>
              <a:ext cx="751616" cy="2000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Frame 10"/>
            <p:cNvSpPr>
              <a:spLocks noChangeAspect="1"/>
            </p:cNvSpPr>
            <p:nvPr/>
          </p:nvSpPr>
          <p:spPr>
            <a:xfrm>
              <a:off x="408730" y="707246"/>
              <a:ext cx="914400" cy="914400"/>
            </a:xfrm>
            <a:prstGeom prst="frame">
              <a:avLst>
                <a:gd name="adj1" fmla="val 5371"/>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12" name="TextBox 11"/>
            <p:cNvSpPr txBox="1"/>
            <p:nvPr/>
          </p:nvSpPr>
          <p:spPr>
            <a:xfrm>
              <a:off x="426229" y="805026"/>
              <a:ext cx="954107" cy="923330"/>
            </a:xfrm>
            <a:prstGeom prst="rect">
              <a:avLst/>
            </a:prstGeom>
            <a:noFill/>
          </p:spPr>
          <p:txBody>
            <a:bodyPr wrap="none" rtlCol="0">
              <a:spAutoFit/>
            </a:bodyPr>
            <a:lstStyle/>
            <a:p>
              <a:pPr algn="ctr"/>
              <a:r>
                <a:rPr lang="en-US" sz="5400" b="1" smtClean="0">
                  <a:latin typeface="Arial" panose="020B0604020202020204" pitchFamily="34" charset="0"/>
                  <a:cs typeface="Arial" panose="020B0604020202020204" pitchFamily="34" charset="0"/>
                </a:rPr>
                <a:t>21</a:t>
              </a:r>
              <a:endParaRPr lang="id-ID" sz="5400" b="1" dirty="0">
                <a:latin typeface="Arial" panose="020B0604020202020204" pitchFamily="34" charset="0"/>
                <a:cs typeface="Arial" panose="020B0604020202020204" pitchFamily="34" charset="0"/>
              </a:endParaRPr>
            </a:p>
          </p:txBody>
        </p:sp>
        <p:sp>
          <p:nvSpPr>
            <p:cNvPr id="13" name="TextBox 12"/>
            <p:cNvSpPr txBox="1"/>
            <p:nvPr/>
          </p:nvSpPr>
          <p:spPr>
            <a:xfrm>
              <a:off x="490122" y="729083"/>
              <a:ext cx="751616" cy="307777"/>
            </a:xfrm>
            <a:prstGeom prst="rect">
              <a:avLst/>
            </a:prstGeom>
            <a:noFill/>
          </p:spPr>
          <p:txBody>
            <a:bodyPr wrap="none" rtlCol="0">
              <a:spAutoFit/>
            </a:bodyPr>
            <a:lstStyle/>
            <a:p>
              <a:pPr algn="ctr"/>
              <a:r>
                <a:rPr lang="en-US" sz="1400" dirty="0" smtClean="0">
                  <a:solidFill>
                    <a:schemeClr val="bg1"/>
                  </a:solidFill>
                  <a:latin typeface="Arial" panose="020B0604020202020204" pitchFamily="34" charset="0"/>
                  <a:cs typeface="Arial" panose="020B0604020202020204" pitchFamily="34" charset="0"/>
                </a:rPr>
                <a:t>PASAL</a:t>
              </a:r>
              <a:endParaRPr lang="id-ID" sz="1400"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12582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0"/>
            <a:ext cx="9144000" cy="6858000"/>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7" name="Title 1"/>
          <p:cNvSpPr txBox="1">
            <a:spLocks/>
          </p:cNvSpPr>
          <p:nvPr/>
        </p:nvSpPr>
        <p:spPr>
          <a:xfrm>
            <a:off x="1214474" y="113199"/>
            <a:ext cx="79552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80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DATA </a:t>
            </a:r>
            <a:r>
              <a:rPr lang="en-US" sz="2800" smtClean="0">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FORMULIR SPT</a:t>
            </a:r>
            <a:endParaRPr lang="en-US" sz="2800" dirty="0">
              <a:effectLst>
                <a:outerShdw blurRad="38100" dist="38100" dir="2700000" algn="tl">
                  <a:srgbClr val="000000">
                    <a:alpha val="43137"/>
                  </a:srgbClr>
                </a:outerShdw>
              </a:effectLst>
              <a:latin typeface="Arial Black" panose="020B0A04020102020204" pitchFamily="34" charset="0"/>
              <a:cs typeface="Arial" pitchFamily="34" charset="0"/>
            </a:endParaRPr>
          </a:p>
        </p:txBody>
      </p:sp>
      <p:cxnSp>
        <p:nvCxnSpPr>
          <p:cNvPr id="9" name="Straight Connector 8"/>
          <p:cNvCxnSpPr/>
          <p:nvPr/>
        </p:nvCxnSpPr>
        <p:spPr>
          <a:xfrm>
            <a:off x="493776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8" name="TextBox 7"/>
          <p:cNvSpPr txBox="1"/>
          <p:nvPr/>
        </p:nvSpPr>
        <p:spPr>
          <a:xfrm>
            <a:off x="25387" y="662473"/>
            <a:ext cx="3420000" cy="4680000"/>
          </a:xfrm>
          <a:prstGeom prst="rect">
            <a:avLst/>
          </a:prstGeom>
          <a:solidFill>
            <a:schemeClr val="bg1">
              <a:alpha val="75000"/>
            </a:schemeClr>
          </a:solidFill>
        </p:spPr>
        <p:txBody>
          <a:bodyPr wrap="square" rtlCol="0">
            <a:spAutoFit/>
          </a:bodyPr>
          <a:lstStyle/>
          <a:p>
            <a:pPr marL="285750" lvl="0" indent="-285750">
              <a:buFont typeface="Wingdings" panose="05000000000000000000" pitchFamily="2" charset="2"/>
              <a:buChar char="q"/>
              <a:defRPr/>
            </a:pP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Setiap</a:t>
            </a: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Masa</a:t>
            </a: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Pajak</a:t>
            </a:r>
            <a:endParaRPr lang="en-US" sz="2000" b="1" u="sng" dirty="0">
              <a:solidFill>
                <a:prstClr val="black"/>
              </a:solidFill>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Input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pemotongan</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&amp;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penyetoran</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pajak</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bulanan</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sesuai</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Masa</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Pajak</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masing-masing</a:t>
            </a:r>
            <a:endParaRPr lang="en-US" sz="2000" b="1" dirty="0">
              <a:solidFill>
                <a:prstClr val="black"/>
              </a:solidFill>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endParaRPr lang="en-US" sz="1000" dirty="0">
              <a:solidFill>
                <a:prstClr val="black"/>
              </a:solidFill>
              <a:latin typeface="Arial" panose="020B0604020202020204" pitchFamily="34" charset="0"/>
              <a:ea typeface="Segoe UI" panose="020B0502040204020203" pitchFamily="34" charset="0"/>
              <a:cs typeface="Arial" panose="020B0604020202020204" pitchFamily="34" charset="0"/>
            </a:endParaRPr>
          </a:p>
          <a:p>
            <a:pPr marL="285750" lvl="0" indent="-285750">
              <a:buFont typeface="Wingdings" panose="05000000000000000000" pitchFamily="2" charset="2"/>
              <a:buChar char="q"/>
              <a:defRPr/>
            </a:pP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Khusus</a:t>
            </a: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Masa</a:t>
            </a: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Desember</a:t>
            </a:r>
            <a:endParaRPr lang="en-US" sz="2000" b="1" u="sng" dirty="0">
              <a:solidFill>
                <a:prstClr val="black"/>
              </a:solidFill>
              <a:latin typeface="Arial" panose="020B0604020202020204" pitchFamily="34" charset="0"/>
              <a:ea typeface="Segoe UI" panose="020B0502040204020203" pitchFamily="34" charset="0"/>
              <a:cs typeface="Arial" panose="020B0604020202020204" pitchFamily="34" charset="0"/>
            </a:endParaRPr>
          </a:p>
          <a:p>
            <a:pPr marL="285750" lvl="0" indent="-285750">
              <a:buFont typeface="Wingdings" panose="05000000000000000000" pitchFamily="2" charset="2"/>
              <a:buChar char="ü"/>
              <a:defRPr/>
            </a:pP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Input </a:t>
            </a: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pemotongan</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&amp;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penyetoran</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pajak</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bulanan</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untuk</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Masa</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Desember</a:t>
            </a:r>
            <a:endPar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endParaRPr lang="en-US" sz="1000" dirty="0">
              <a:solidFill>
                <a:prstClr val="black"/>
              </a:solidFill>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Input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pemotongan</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pajak</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untuk</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b="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satu</a:t>
            </a:r>
            <a:r>
              <a:rPr lang="en-US" sz="2000" b="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b="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Tahun</a:t>
            </a:r>
            <a:r>
              <a:rPr lang="en-US" sz="2000" b="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b="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Pajak</a:t>
            </a:r>
            <a:endParaRPr lang="en-US" sz="2000" b="1" dirty="0" smtClean="0">
              <a:solidFill>
                <a:prstClr val="black"/>
              </a:solidFill>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endParaRPr lang="en-US" sz="1000" dirty="0">
              <a:solidFill>
                <a:prstClr val="black"/>
              </a:solidFill>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Input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daftar</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biaya</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i="1" dirty="0" smtClean="0">
                <a:solidFill>
                  <a:prstClr val="black"/>
                </a:solidFill>
                <a:latin typeface="Arial" panose="020B0604020202020204" pitchFamily="34" charset="0"/>
                <a:ea typeface="Segoe UI" panose="020B0502040204020203" pitchFamily="34" charset="0"/>
                <a:cs typeface="Arial" panose="020B0604020202020204" pitchFamily="34" charset="0"/>
              </a:rPr>
              <a:t>(</a:t>
            </a:r>
            <a:r>
              <a:rPr lang="en-US" sz="2000"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khusus</a:t>
            </a:r>
            <a:r>
              <a:rPr lang="en-US" sz="2000" i="1" dirty="0" smtClean="0">
                <a:solidFill>
                  <a:prstClr val="black"/>
                </a:solidFill>
                <a:latin typeface="Arial" panose="020B0604020202020204" pitchFamily="34" charset="0"/>
                <a:ea typeface="Segoe UI" panose="020B0502040204020203" pitchFamily="34" charset="0"/>
                <a:cs typeface="Arial" panose="020B0604020202020204" pitchFamily="34" charset="0"/>
              </a:rPr>
              <a:t> WP </a:t>
            </a:r>
            <a:r>
              <a:rPr lang="en-US" sz="2000"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cabang</a:t>
            </a:r>
            <a:r>
              <a:rPr lang="en-US" sz="2000" i="1" dirty="0" smtClean="0">
                <a:solidFill>
                  <a:prstClr val="black"/>
                </a:solidFill>
                <a:latin typeface="Arial" panose="020B0604020202020204" pitchFamily="34" charset="0"/>
                <a:ea typeface="Segoe UI" panose="020B0502040204020203" pitchFamily="34" charset="0"/>
                <a:cs typeface="Arial" panose="020B0604020202020204" pitchFamily="34" charset="0"/>
              </a:rPr>
              <a:t>, WP KSO/JO)</a:t>
            </a:r>
            <a:endParaRPr lang="en-US" sz="2000" i="1" dirty="0">
              <a:solidFill>
                <a:prstClr val="black"/>
              </a:solidFill>
              <a:latin typeface="Arial" panose="020B0604020202020204" pitchFamily="34" charset="0"/>
              <a:ea typeface="Segoe UI" panose="020B0502040204020203" pitchFamily="34" charset="0"/>
              <a:cs typeface="Arial" panose="020B0604020202020204" pitchFamily="34" charset="0"/>
            </a:endParaRPr>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3" y="4776788"/>
            <a:ext cx="3381375" cy="2081212"/>
          </a:xfrm>
          <a:prstGeom prst="rect">
            <a:avLst/>
          </a:prstGeom>
        </p:spPr>
      </p:pic>
    </p:spTree>
    <p:extLst>
      <p:ext uri="{BB962C8B-B14F-4D97-AF65-F5344CB8AC3E}">
        <p14:creationId xmlns:p14="http://schemas.microsoft.com/office/powerpoint/2010/main" val="3649337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0"/>
            <a:ext cx="9144000" cy="6858000"/>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7" name="Title 1"/>
          <p:cNvSpPr txBox="1">
            <a:spLocks/>
          </p:cNvSpPr>
          <p:nvPr/>
        </p:nvSpPr>
        <p:spPr>
          <a:xfrm>
            <a:off x="1214474" y="113199"/>
            <a:ext cx="79552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80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DATA </a:t>
            </a:r>
            <a:r>
              <a:rPr lang="en-US" sz="2800" smtClean="0">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FORMULIR SPT</a:t>
            </a:r>
            <a:endParaRPr lang="en-US" sz="2800" dirty="0">
              <a:effectLst>
                <a:outerShdw blurRad="38100" dist="38100" dir="2700000" algn="tl">
                  <a:srgbClr val="000000">
                    <a:alpha val="43137"/>
                  </a:srgbClr>
                </a:outerShdw>
              </a:effectLst>
              <a:latin typeface="Arial Black" panose="020B0A04020102020204" pitchFamily="34" charset="0"/>
              <a:cs typeface="Arial" pitchFamily="34" charset="0"/>
            </a:endParaRPr>
          </a:p>
        </p:txBody>
      </p:sp>
      <p:cxnSp>
        <p:nvCxnSpPr>
          <p:cNvPr id="9" name="Straight Connector 8"/>
          <p:cNvCxnSpPr/>
          <p:nvPr/>
        </p:nvCxnSpPr>
        <p:spPr>
          <a:xfrm>
            <a:off x="493776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8" name="TextBox 7"/>
          <p:cNvSpPr txBox="1"/>
          <p:nvPr/>
        </p:nvSpPr>
        <p:spPr>
          <a:xfrm>
            <a:off x="5724000" y="775672"/>
            <a:ext cx="3420000" cy="4680000"/>
          </a:xfrm>
          <a:prstGeom prst="rect">
            <a:avLst/>
          </a:prstGeom>
          <a:solidFill>
            <a:schemeClr val="bg1">
              <a:alpha val="75000"/>
            </a:schemeClr>
          </a:solidFill>
        </p:spPr>
        <p:txBody>
          <a:bodyPr wrap="square" rtlCol="0">
            <a:spAutoFit/>
          </a:bodyPr>
          <a:lstStyle/>
          <a:p>
            <a:pPr marL="285750" lvl="0" indent="-285750">
              <a:buFont typeface="Wingdings" panose="05000000000000000000" pitchFamily="2" charset="2"/>
              <a:buChar char="q"/>
              <a:defRPr/>
            </a:pP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Setiap</a:t>
            </a: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Masa</a:t>
            </a: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Pajak</a:t>
            </a:r>
            <a:endParaRPr lang="en-US" sz="2000" b="1" u="sng" dirty="0">
              <a:solidFill>
                <a:prstClr val="black"/>
              </a:solidFill>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Input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pemotongan</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&amp;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penyetoran</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pajak</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bulanan</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sesuai</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Masa</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Pajak</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masing-masing</a:t>
            </a:r>
            <a:endParaRPr lang="en-US" sz="2000" b="1" dirty="0">
              <a:solidFill>
                <a:prstClr val="black"/>
              </a:solidFill>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endParaRPr lang="en-US" sz="1000" dirty="0">
              <a:solidFill>
                <a:prstClr val="black"/>
              </a:solidFill>
              <a:latin typeface="Arial" panose="020B0604020202020204" pitchFamily="34" charset="0"/>
              <a:ea typeface="Segoe UI" panose="020B0502040204020203" pitchFamily="34" charset="0"/>
              <a:cs typeface="Arial" panose="020B0604020202020204" pitchFamily="34" charset="0"/>
            </a:endParaRPr>
          </a:p>
          <a:p>
            <a:pPr marL="285750" lvl="0" indent="-285750">
              <a:buFont typeface="Wingdings" panose="05000000000000000000" pitchFamily="2" charset="2"/>
              <a:buChar char="q"/>
              <a:defRPr/>
            </a:pP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Khusus</a:t>
            </a: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Masa</a:t>
            </a: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Desember</a:t>
            </a:r>
            <a:endParaRPr lang="en-US" sz="2000" b="1" u="sng" dirty="0">
              <a:solidFill>
                <a:prstClr val="black"/>
              </a:solidFill>
              <a:latin typeface="Arial" panose="020B0604020202020204" pitchFamily="34" charset="0"/>
              <a:ea typeface="Segoe UI" panose="020B0502040204020203" pitchFamily="34" charset="0"/>
              <a:cs typeface="Arial" panose="020B0604020202020204" pitchFamily="34" charset="0"/>
            </a:endParaRPr>
          </a:p>
          <a:p>
            <a:pPr marL="285750" lvl="0" indent="-285750">
              <a:buFont typeface="Wingdings" panose="05000000000000000000" pitchFamily="2" charset="2"/>
              <a:buChar char="ü"/>
              <a:defRPr/>
            </a:pP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Input </a:t>
            </a: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pemotongan</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&amp;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penyetoran</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pajak</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bulanan</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untuk</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Masa</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Desember</a:t>
            </a:r>
            <a:endPar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endParaRPr lang="en-US" sz="1000" dirty="0">
              <a:solidFill>
                <a:prstClr val="black"/>
              </a:solidFill>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Input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pemotongan</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pajak</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untuk</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b="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satu</a:t>
            </a:r>
            <a:r>
              <a:rPr lang="en-US" sz="2000" b="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b="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Tahun</a:t>
            </a:r>
            <a:r>
              <a:rPr lang="en-US" sz="2000" b="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b="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Pajak</a:t>
            </a:r>
            <a:endParaRPr lang="en-US" sz="2000" b="1" dirty="0" smtClean="0">
              <a:solidFill>
                <a:prstClr val="black"/>
              </a:solidFill>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endParaRPr lang="en-US" sz="1000" dirty="0">
              <a:solidFill>
                <a:prstClr val="black"/>
              </a:solidFill>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Input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daftar</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biaya</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i="1" dirty="0" smtClean="0">
                <a:solidFill>
                  <a:prstClr val="black"/>
                </a:solidFill>
                <a:latin typeface="Arial" panose="020B0604020202020204" pitchFamily="34" charset="0"/>
                <a:ea typeface="Segoe UI" panose="020B0502040204020203" pitchFamily="34" charset="0"/>
                <a:cs typeface="Arial" panose="020B0604020202020204" pitchFamily="34" charset="0"/>
              </a:rPr>
              <a:t>(</a:t>
            </a:r>
            <a:r>
              <a:rPr lang="en-US" sz="2000"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khusus</a:t>
            </a:r>
            <a:r>
              <a:rPr lang="en-US" sz="2000" i="1" dirty="0" smtClean="0">
                <a:solidFill>
                  <a:prstClr val="black"/>
                </a:solidFill>
                <a:latin typeface="Arial" panose="020B0604020202020204" pitchFamily="34" charset="0"/>
                <a:ea typeface="Segoe UI" panose="020B0502040204020203" pitchFamily="34" charset="0"/>
                <a:cs typeface="Arial" panose="020B0604020202020204" pitchFamily="34" charset="0"/>
              </a:rPr>
              <a:t> WP </a:t>
            </a:r>
            <a:r>
              <a:rPr lang="en-US" sz="2000"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cabang</a:t>
            </a:r>
            <a:r>
              <a:rPr lang="en-US" sz="2000" i="1" dirty="0" smtClean="0">
                <a:solidFill>
                  <a:prstClr val="black"/>
                </a:solidFill>
                <a:latin typeface="Arial" panose="020B0604020202020204" pitchFamily="34" charset="0"/>
                <a:ea typeface="Segoe UI" panose="020B0502040204020203" pitchFamily="34" charset="0"/>
                <a:cs typeface="Arial" panose="020B0604020202020204" pitchFamily="34" charset="0"/>
              </a:rPr>
              <a:t>, WP KSO/JO)</a:t>
            </a:r>
            <a:endParaRPr lang="en-US" sz="2000" i="1" dirty="0">
              <a:solidFill>
                <a:prstClr val="black"/>
              </a:solidFill>
              <a:latin typeface="Arial" panose="020B0604020202020204" pitchFamily="34" charset="0"/>
              <a:ea typeface="Segoe UI" panose="020B0502040204020203" pitchFamily="34" charset="0"/>
              <a:cs typeface="Arial" panose="020B0604020202020204" pitchFamily="34" charset="0"/>
            </a:endParaRPr>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3" y="4776788"/>
            <a:ext cx="3381375" cy="2081212"/>
          </a:xfrm>
          <a:prstGeom prst="rect">
            <a:avLst/>
          </a:prstGeom>
        </p:spPr>
      </p:pic>
    </p:spTree>
    <p:extLst>
      <p:ext uri="{BB962C8B-B14F-4D97-AF65-F5344CB8AC3E}">
        <p14:creationId xmlns:p14="http://schemas.microsoft.com/office/powerpoint/2010/main" val="3889894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1" name="Picture 10"/>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8" name="Rectangle 7"/>
          <p:cNvSpPr/>
          <p:nvPr/>
        </p:nvSpPr>
        <p:spPr>
          <a:xfrm>
            <a:off x="4248000" y="93916"/>
            <a:ext cx="4896000" cy="16200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marL="342900" lvl="0" indent="-342900">
              <a:buFont typeface="Wingdings" panose="05000000000000000000" pitchFamily="2" charset="2"/>
              <a:buChar char="ü"/>
              <a:defRPr/>
            </a:pPr>
            <a:r>
              <a:rPr lang="it-IT" sz="2000">
                <a:solidFill>
                  <a:prstClr val="white"/>
                </a:solidFill>
                <a:latin typeface="Arial" panose="020B0604020202020204" pitchFamily="34" charset="0"/>
                <a:cs typeface="Arial" panose="020B0604020202020204" pitchFamily="34" charset="0"/>
              </a:rPr>
              <a:t>Input setahun sekali untuk pembuatan </a:t>
            </a:r>
            <a:r>
              <a:rPr lang="it-IT" sz="2000" b="1">
                <a:solidFill>
                  <a:prstClr val="white"/>
                </a:solidFill>
                <a:latin typeface="Arial" panose="020B0604020202020204" pitchFamily="34" charset="0"/>
                <a:cs typeface="Arial" panose="020B0604020202020204" pitchFamily="34" charset="0"/>
              </a:rPr>
              <a:t>Formulir </a:t>
            </a:r>
            <a:r>
              <a:rPr lang="it-IT" sz="2000" b="1" smtClean="0">
                <a:solidFill>
                  <a:prstClr val="white"/>
                </a:solidFill>
                <a:latin typeface="Arial" panose="020B0604020202020204" pitchFamily="34" charset="0"/>
                <a:cs typeface="Arial" panose="020B0604020202020204" pitchFamily="34" charset="0"/>
              </a:rPr>
              <a:t>1721-A1 / 1721-A2</a:t>
            </a:r>
          </a:p>
          <a:p>
            <a:pPr marL="342900" lvl="0" indent="-342900">
              <a:buFont typeface="Wingdings" panose="05000000000000000000" pitchFamily="2" charset="2"/>
              <a:buChar char="ü"/>
              <a:defRPr/>
            </a:pPr>
            <a:endParaRPr lang="it-IT" sz="1000" b="1" smtClean="0">
              <a:solidFill>
                <a:prstClr val="white"/>
              </a:solidFill>
              <a:latin typeface="Arial" panose="020B0604020202020204" pitchFamily="34" charset="0"/>
              <a:cs typeface="Arial" panose="020B0604020202020204" pitchFamily="34" charset="0"/>
            </a:endParaRPr>
          </a:p>
          <a:p>
            <a:pPr marL="342900" indent="-342900">
              <a:buFont typeface="Wingdings" panose="05000000000000000000" pitchFamily="2" charset="2"/>
              <a:buChar char="ü"/>
              <a:defRPr/>
            </a:pPr>
            <a:r>
              <a:rPr lang="it-IT" sz="2000">
                <a:solidFill>
                  <a:prstClr val="white"/>
                </a:solidFill>
                <a:latin typeface="Arial" panose="020B0604020202020204" pitchFamily="34" charset="0"/>
                <a:cs typeface="Arial" panose="020B0604020202020204" pitchFamily="34" charset="0"/>
              </a:rPr>
              <a:t>Input setiap kali dilakukan pemotongan </a:t>
            </a:r>
            <a:r>
              <a:rPr lang="it-IT" sz="2000" smtClean="0">
                <a:solidFill>
                  <a:prstClr val="white"/>
                </a:solidFill>
                <a:latin typeface="Arial" panose="020B0604020202020204" pitchFamily="34" charset="0"/>
                <a:cs typeface="Arial" panose="020B0604020202020204" pitchFamily="34" charset="0"/>
              </a:rPr>
              <a:t>PPh Final</a:t>
            </a:r>
            <a:endParaRPr kumimoji="0" lang="id-ID" sz="2000" b="1" i="0" u="none" strike="noStrike" kern="1200" cap="none" spc="0" normalizeH="0" baseline="0" noProof="0" dirty="0">
              <a:ln>
                <a:noFill/>
              </a:ln>
              <a:solidFill>
                <a:prstClr val="white"/>
              </a:solidFill>
              <a:effectLst/>
              <a:uLnTx/>
              <a:uFillTx/>
              <a:latin typeface="Arial Black" panose="020B0A04020102020204" pitchFamily="34" charset="0"/>
              <a:cs typeface="Arial" panose="020B0604020202020204" pitchFamily="34" charset="0"/>
            </a:endParaRPr>
          </a:p>
        </p:txBody>
      </p:sp>
      <p:sp>
        <p:nvSpPr>
          <p:cNvPr id="9" name="Rectangle 8"/>
          <p:cNvSpPr/>
          <p:nvPr/>
        </p:nvSpPr>
        <p:spPr>
          <a:xfrm>
            <a:off x="0" y="93916"/>
            <a:ext cx="4248000" cy="1620000"/>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marL="342900" lvl="0" indent="-342900">
              <a:buFont typeface="Wingdings" panose="05000000000000000000" pitchFamily="2" charset="2"/>
              <a:buChar char="q"/>
              <a:defRPr/>
            </a:pPr>
            <a:r>
              <a:rPr lang="en-US" sz="2400">
                <a:solidFill>
                  <a:prstClr val="black"/>
                </a:solidFill>
                <a:latin typeface="Arial Black" panose="020B0A04020102020204" pitchFamily="34" charset="0"/>
                <a:cs typeface="Arial" panose="020B0604020202020204" pitchFamily="34" charset="0"/>
              </a:rPr>
              <a:t>Pegawai Tetap</a:t>
            </a:r>
            <a:r>
              <a:rPr lang="en-US" sz="2400" smtClean="0">
                <a:solidFill>
                  <a:prstClr val="black"/>
                </a:solidFill>
                <a:latin typeface="Arial Black" panose="020B0A04020102020204" pitchFamily="34" charset="0"/>
                <a:cs typeface="Arial" panose="020B0604020202020204" pitchFamily="34" charset="0"/>
              </a:rPr>
              <a:t>/ Penerima </a:t>
            </a:r>
            <a:r>
              <a:rPr lang="en-US" sz="2400">
                <a:solidFill>
                  <a:prstClr val="black"/>
                </a:solidFill>
                <a:latin typeface="Arial Black" panose="020B0A04020102020204" pitchFamily="34" charset="0"/>
                <a:cs typeface="Arial" panose="020B0604020202020204" pitchFamily="34" charset="0"/>
              </a:rPr>
              <a:t>Pensiun</a:t>
            </a:r>
            <a:endParaRPr kumimoji="0" lang="id-ID" sz="2400" b="0" i="0" u="none" strike="noStrike" kern="1200" cap="none" spc="0" normalizeH="0" baseline="0" noProof="0" dirty="0">
              <a:ln>
                <a:noFill/>
              </a:ln>
              <a:solidFill>
                <a:prstClr val="black"/>
              </a:solidFill>
              <a:effectLst/>
              <a:uLnTx/>
              <a:uFillTx/>
              <a:latin typeface="Arial Black" panose="020B0A04020102020204" pitchFamily="34" charset="0"/>
              <a:ea typeface="+mn-ea"/>
              <a:cs typeface="Arial" panose="020B0604020202020204" pitchFamily="34" charset="0"/>
            </a:endParaRPr>
          </a:p>
        </p:txBody>
      </p:sp>
      <p:sp>
        <p:nvSpPr>
          <p:cNvPr id="15" name="Rectangle 14"/>
          <p:cNvSpPr/>
          <p:nvPr/>
        </p:nvSpPr>
        <p:spPr>
          <a:xfrm>
            <a:off x="4247999" y="1807832"/>
            <a:ext cx="4896000"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lvl="0">
              <a:defRPr/>
            </a:pPr>
            <a:r>
              <a:rPr lang="it-IT" sz="2000" smtClean="0">
                <a:solidFill>
                  <a:prstClr val="white"/>
                </a:solidFill>
                <a:latin typeface="Arial" panose="020B0604020202020204" pitchFamily="34" charset="0"/>
                <a:cs typeface="Arial" panose="020B0604020202020204" pitchFamily="34" charset="0"/>
              </a:rPr>
              <a:t>Input setiap kali dilakukan pemotongan PPh / PPh Final</a:t>
            </a:r>
            <a:endParaRPr kumimoji="0" lang="id-ID"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Arial" panose="020B0604020202020204" pitchFamily="34" charset="0"/>
            </a:endParaRPr>
          </a:p>
        </p:txBody>
      </p:sp>
      <p:sp>
        <p:nvSpPr>
          <p:cNvPr id="16" name="Rectangle 15"/>
          <p:cNvSpPr/>
          <p:nvPr/>
        </p:nvSpPr>
        <p:spPr>
          <a:xfrm>
            <a:off x="-1" y="1807832"/>
            <a:ext cx="4248000" cy="914400"/>
          </a:xfrm>
          <a:prstGeom prst="rect">
            <a:avLst/>
          </a:prstGeom>
          <a:solidFill>
            <a:srgbClr val="FFC000">
              <a:alpha val="80000"/>
            </a:srgbClr>
          </a:solidFill>
          <a:ln>
            <a:noFill/>
          </a:ln>
        </p:spPr>
        <p:style>
          <a:lnRef idx="0">
            <a:scrgbClr r="0" g="0" b="0"/>
          </a:lnRef>
          <a:fillRef idx="0">
            <a:scrgbClr r="0" g="0" b="0"/>
          </a:fillRef>
          <a:effectRef idx="0">
            <a:scrgbClr r="0" g="0" b="0"/>
          </a:effectRef>
          <a:fontRef idx="minor">
            <a:schemeClr val="lt1"/>
          </a:fontRef>
        </p:style>
        <p:txBody>
          <a:bodyPr anchor="ctr"/>
          <a:lstStyle/>
          <a:p>
            <a:pPr marL="342900" lvl="0" indent="-342900">
              <a:buFont typeface="Wingdings" panose="05000000000000000000" pitchFamily="2" charset="2"/>
              <a:buChar char="q"/>
              <a:defRPr/>
            </a:pPr>
            <a:r>
              <a:rPr lang="en-US" sz="2400">
                <a:solidFill>
                  <a:prstClr val="black"/>
                </a:solidFill>
                <a:latin typeface="Arial Black" panose="020B0A04020102020204" pitchFamily="34" charset="0"/>
                <a:cs typeface="Arial" panose="020B0604020202020204" pitchFamily="34" charset="0"/>
              </a:rPr>
              <a:t>Selain Pegawai Tetap</a:t>
            </a:r>
            <a:r>
              <a:rPr lang="en-US" sz="2400" smtClean="0">
                <a:solidFill>
                  <a:prstClr val="black"/>
                </a:solidFill>
                <a:latin typeface="Arial Black" panose="020B0A04020102020204" pitchFamily="34" charset="0"/>
                <a:cs typeface="Arial" panose="020B0604020202020204" pitchFamily="34" charset="0"/>
              </a:rPr>
              <a:t>/ Penerima </a:t>
            </a:r>
            <a:r>
              <a:rPr lang="en-US" sz="2400">
                <a:solidFill>
                  <a:prstClr val="black"/>
                </a:solidFill>
                <a:latin typeface="Arial Black" panose="020B0A04020102020204" pitchFamily="34" charset="0"/>
                <a:cs typeface="Arial" panose="020B0604020202020204" pitchFamily="34" charset="0"/>
              </a:rPr>
              <a:t>Pensiun</a:t>
            </a:r>
            <a:endParaRPr kumimoji="0" lang="id-ID" sz="2400" b="0" i="0" u="none" strike="noStrike" kern="1200" cap="none" spc="0" normalizeH="0" baseline="0" noProof="0" dirty="0">
              <a:ln>
                <a:noFill/>
              </a:ln>
              <a:solidFill>
                <a:prstClr val="black"/>
              </a:solidFill>
              <a:effectLst/>
              <a:uLnTx/>
              <a:uFillTx/>
              <a:latin typeface="Arial Black" panose="020B0A04020102020204" pitchFamily="34" charset="0"/>
              <a:ea typeface="+mn-ea"/>
              <a:cs typeface="Arial" panose="020B0604020202020204" pitchFamily="34" charset="0"/>
            </a:endParaRPr>
          </a:p>
        </p:txBody>
      </p:sp>
      <p:sp>
        <p:nvSpPr>
          <p:cNvPr id="19" name="Title 1"/>
          <p:cNvSpPr txBox="1">
            <a:spLocks/>
          </p:cNvSpPr>
          <p:nvPr/>
        </p:nvSpPr>
        <p:spPr>
          <a:xfrm>
            <a:off x="41759" y="6147657"/>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DATA</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j-ea"/>
              </a:rPr>
              <a:t> BUKTI POTONG</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endParaRPr>
          </a:p>
        </p:txBody>
      </p:sp>
      <p:cxnSp>
        <p:nvCxnSpPr>
          <p:cNvPr id="20" name="Straight Connector 19"/>
          <p:cNvCxnSpPr/>
          <p:nvPr/>
        </p:nvCxnSpPr>
        <p:spPr>
          <a:xfrm>
            <a:off x="-1" y="5944736"/>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1382665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20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3000"/>
                            </p:stCondLst>
                            <p:childTnLst>
                              <p:par>
                                <p:cTn id="14" presetID="2" presetClass="entr" presetSubtype="2" fill="hold" grpId="0" nodeType="afterEffect">
                                  <p:stCondLst>
                                    <p:cond delay="200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1000" fill="hold"/>
                                        <p:tgtEl>
                                          <p:spTgt spid="15"/>
                                        </p:tgtEl>
                                        <p:attrNameLst>
                                          <p:attrName>ppt_x</p:attrName>
                                        </p:attrNameLst>
                                      </p:cBhvr>
                                      <p:tavLst>
                                        <p:tav tm="0">
                                          <p:val>
                                            <p:strVal val="1+#ppt_w/2"/>
                                          </p:val>
                                        </p:tav>
                                        <p:tav tm="100000">
                                          <p:val>
                                            <p:strVal val="#ppt_x"/>
                                          </p:val>
                                        </p:tav>
                                      </p:tavLst>
                                    </p:anim>
                                    <p:anim calcmode="lin" valueType="num">
                                      <p:cBhvr additive="base">
                                        <p:cTn id="17" dur="1000" fill="hold"/>
                                        <p:tgtEl>
                                          <p:spTgt spid="15"/>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200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1000" fill="hold"/>
                                        <p:tgtEl>
                                          <p:spTgt spid="16"/>
                                        </p:tgtEl>
                                        <p:attrNameLst>
                                          <p:attrName>ppt_x</p:attrName>
                                        </p:attrNameLst>
                                      </p:cBhvr>
                                      <p:tavLst>
                                        <p:tav tm="0">
                                          <p:val>
                                            <p:strVal val="0-#ppt_w/2"/>
                                          </p:val>
                                        </p:tav>
                                        <p:tav tm="100000">
                                          <p:val>
                                            <p:strVal val="#ppt_x"/>
                                          </p:val>
                                        </p:tav>
                                      </p:tavLst>
                                    </p:anim>
                                    <p:anim calcmode="lin" valueType="num">
                                      <p:cBhvr additive="base">
                                        <p:cTn id="21"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5"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66751" y="1346394"/>
            <a:ext cx="8229996" cy="5511606"/>
          </a:xfrm>
          <a:prstGeom prst="rect">
            <a:avLst/>
          </a:prstGeom>
        </p:spPr>
      </p:pic>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13" name="Title 1"/>
          <p:cNvSpPr txBox="1">
            <a:spLocks/>
          </p:cNvSpPr>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Alur</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rPr>
              <a:t> </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e-SPT</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setiap Masa Pajak</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11" name="TextBox 10"/>
          <p:cNvSpPr txBox="1"/>
          <p:nvPr/>
        </p:nvSpPr>
        <p:spPr>
          <a:xfrm>
            <a:off x="2528029" y="1713258"/>
            <a:ext cx="3333750"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smtClean="0">
                <a:ln>
                  <a:noFill/>
                </a:ln>
                <a:solidFill>
                  <a:srgbClr val="31C0F5"/>
                </a:solidFill>
                <a:effectLst/>
                <a:uLnTx/>
                <a:uFillTx/>
                <a:latin typeface="Comic Sans MS" panose="030F0702030302020204" pitchFamily="66" charset="0"/>
                <a:ea typeface="+mn-ea"/>
                <a:cs typeface="+mn-cs"/>
              </a:rPr>
              <a:t>Buat SPT Baru &amp; Buka SPT</a:t>
            </a:r>
            <a:endParaRPr kumimoji="0" lang="id-ID" sz="2800" b="1" i="0" u="none" strike="noStrike" kern="1200" cap="none" spc="0" normalizeH="0" baseline="0" noProof="0" dirty="0">
              <a:ln>
                <a:noFill/>
              </a:ln>
              <a:solidFill>
                <a:srgbClr val="31C0F5"/>
              </a:solidFill>
              <a:effectLst/>
              <a:uLnTx/>
              <a:uFillTx/>
              <a:latin typeface="Comic Sans MS" panose="030F0702030302020204" pitchFamily="66" charset="0"/>
              <a:ea typeface="+mn-ea"/>
              <a:cs typeface="+mn-cs"/>
            </a:endParaRPr>
          </a:p>
        </p:txBody>
      </p:sp>
      <p:sp>
        <p:nvSpPr>
          <p:cNvPr id="12" name="TextBox 11"/>
          <p:cNvSpPr txBox="1"/>
          <p:nvPr/>
        </p:nvSpPr>
        <p:spPr>
          <a:xfrm>
            <a:off x="2539365" y="3087648"/>
            <a:ext cx="333375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smtClean="0">
                <a:ln>
                  <a:noFill/>
                </a:ln>
                <a:solidFill>
                  <a:srgbClr val="31C0F5"/>
                </a:solidFill>
                <a:effectLst/>
                <a:uLnTx/>
                <a:uFillTx/>
                <a:latin typeface="Comic Sans MS" panose="030F0702030302020204" pitchFamily="66" charset="0"/>
                <a:ea typeface="+mn-ea"/>
                <a:cs typeface="+mn-cs"/>
              </a:rPr>
              <a:t>Isi Pemotongan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smtClean="0">
                <a:ln>
                  <a:noFill/>
                </a:ln>
                <a:solidFill>
                  <a:srgbClr val="31C0F5"/>
                </a:solidFill>
                <a:effectLst/>
                <a:uLnTx/>
                <a:uFillTx/>
                <a:latin typeface="Comic Sans MS" panose="030F0702030302020204" pitchFamily="66" charset="0"/>
                <a:ea typeface="+mn-ea"/>
                <a:cs typeface="+mn-cs"/>
              </a:rPr>
              <a:t>Pajak Bulanan</a:t>
            </a:r>
            <a:endParaRPr kumimoji="0" lang="id-ID" sz="2400" b="1" i="0" u="none" strike="noStrike" kern="1200" cap="none" spc="0" normalizeH="0" baseline="0" noProof="0" dirty="0">
              <a:ln>
                <a:noFill/>
              </a:ln>
              <a:solidFill>
                <a:srgbClr val="31C0F5"/>
              </a:solidFill>
              <a:effectLst/>
              <a:uLnTx/>
              <a:uFillTx/>
              <a:latin typeface="Comic Sans MS" panose="030F0702030302020204" pitchFamily="66" charset="0"/>
              <a:ea typeface="+mn-ea"/>
              <a:cs typeface="+mn-cs"/>
            </a:endParaRPr>
          </a:p>
        </p:txBody>
      </p:sp>
      <p:sp>
        <p:nvSpPr>
          <p:cNvPr id="16" name="TextBox 15"/>
          <p:cNvSpPr txBox="1"/>
          <p:nvPr/>
        </p:nvSpPr>
        <p:spPr>
          <a:xfrm>
            <a:off x="2243869" y="4519077"/>
            <a:ext cx="333375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smtClean="0">
                <a:ln>
                  <a:noFill/>
                </a:ln>
                <a:solidFill>
                  <a:srgbClr val="31C0F5"/>
                </a:solidFill>
                <a:effectLst/>
                <a:uLnTx/>
                <a:uFillTx/>
                <a:latin typeface="Comic Sans MS" panose="030F0702030302020204" pitchFamily="66" charset="0"/>
                <a:ea typeface="+mn-ea"/>
                <a:cs typeface="+mn-cs"/>
              </a:rPr>
              <a:t>Isi Daftar SSP</a:t>
            </a:r>
            <a:endParaRPr kumimoji="0" lang="id-ID" sz="2400" b="1" i="0" u="none" strike="noStrike" kern="1200" cap="none" spc="0" normalizeH="0" baseline="0" noProof="0" dirty="0">
              <a:ln>
                <a:noFill/>
              </a:ln>
              <a:solidFill>
                <a:srgbClr val="31C0F5"/>
              </a:solidFill>
              <a:effectLst/>
              <a:uLnTx/>
              <a:uFillTx/>
              <a:latin typeface="Comic Sans MS" panose="030F0702030302020204" pitchFamily="66" charset="0"/>
              <a:ea typeface="+mn-ea"/>
              <a:cs typeface="+mn-cs"/>
            </a:endParaRPr>
          </a:p>
        </p:txBody>
      </p:sp>
      <p:sp>
        <p:nvSpPr>
          <p:cNvPr id="17" name="TextBox 16"/>
          <p:cNvSpPr txBox="1"/>
          <p:nvPr/>
        </p:nvSpPr>
        <p:spPr>
          <a:xfrm>
            <a:off x="2336372" y="5582340"/>
            <a:ext cx="3333750"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smtClean="0">
                <a:ln>
                  <a:noFill/>
                </a:ln>
                <a:solidFill>
                  <a:srgbClr val="31C0F5"/>
                </a:solidFill>
                <a:effectLst/>
                <a:uLnTx/>
                <a:uFillTx/>
                <a:latin typeface="Comic Sans MS" panose="030F0702030302020204" pitchFamily="66" charset="0"/>
                <a:ea typeface="+mn-ea"/>
                <a:cs typeface="+mn-cs"/>
              </a:rPr>
              <a:t>Isi &amp; Simpan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smtClean="0">
                <a:ln>
                  <a:noFill/>
                </a:ln>
                <a:solidFill>
                  <a:srgbClr val="31C0F5"/>
                </a:solidFill>
                <a:effectLst/>
                <a:uLnTx/>
                <a:uFillTx/>
                <a:latin typeface="Comic Sans MS" panose="030F0702030302020204" pitchFamily="66" charset="0"/>
                <a:ea typeface="+mn-ea"/>
                <a:cs typeface="+mn-cs"/>
              </a:rPr>
              <a:t>SPT Induk</a:t>
            </a:r>
            <a:endParaRPr kumimoji="0" lang="id-ID" sz="2800" b="1" i="0" u="none" strike="noStrike" kern="1200" cap="none" spc="0" normalizeH="0" baseline="0" noProof="0" dirty="0">
              <a:ln>
                <a:noFill/>
              </a:ln>
              <a:solidFill>
                <a:srgbClr val="31C0F5"/>
              </a:solidFill>
              <a:effectLst/>
              <a:uLnTx/>
              <a:uFillTx/>
              <a:latin typeface="Comic Sans MS" panose="030F0702030302020204" pitchFamily="66" charset="0"/>
              <a:ea typeface="+mn-ea"/>
              <a:cs typeface="+mn-cs"/>
            </a:endParaRPr>
          </a:p>
        </p:txBody>
      </p:sp>
    </p:spTree>
    <p:extLst>
      <p:ext uri="{BB962C8B-B14F-4D97-AF65-F5344CB8AC3E}">
        <p14:creationId xmlns:p14="http://schemas.microsoft.com/office/powerpoint/2010/main" val="1032963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6"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marR="0" lvl="0" indent="-457200" algn="l" defTabSz="914400" rtl="0" eaLnBrk="1" fontAlgn="auto" latinLnBrk="0" hangingPunct="1">
              <a:lnSpc>
                <a:spcPct val="90000"/>
              </a:lnSpc>
              <a:spcBef>
                <a:spcPct val="0"/>
              </a:spcBef>
              <a:spcAft>
                <a:spcPts val="0"/>
              </a:spcAft>
              <a:buClrTx/>
              <a:buSzTx/>
              <a:buFont typeface="Wingdings" panose="05000000000000000000" pitchFamily="2" charset="2"/>
              <a:buChar char="q"/>
              <a:tabLst/>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Buat</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SPT Baru &amp; </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Buka</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SPT</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pic>
        <p:nvPicPr>
          <p:cNvPr id="39" name="Picture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696" y="902249"/>
            <a:ext cx="6943725" cy="5229225"/>
          </a:xfrm>
          <a:prstGeom prst="rect">
            <a:avLst/>
          </a:prstGeom>
        </p:spPr>
      </p:pic>
      <p:pic>
        <p:nvPicPr>
          <p:cNvPr id="40" name="Picture 3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3696" y="902249"/>
            <a:ext cx="6943725" cy="5229225"/>
          </a:xfrm>
          <a:prstGeom prst="rect">
            <a:avLst/>
          </a:prstGeom>
        </p:spPr>
      </p:pic>
      <p:pic>
        <p:nvPicPr>
          <p:cNvPr id="41" name="Picture 4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3696" y="902248"/>
            <a:ext cx="6943725" cy="5229225"/>
          </a:xfrm>
          <a:prstGeom prst="rect">
            <a:avLst/>
          </a:prstGeom>
        </p:spPr>
      </p:pic>
      <p:pic>
        <p:nvPicPr>
          <p:cNvPr id="42" name="Picture 4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08296" y="2783911"/>
            <a:ext cx="1894523" cy="1465898"/>
          </a:xfrm>
          <a:prstGeom prst="rect">
            <a:avLst/>
          </a:prstGeom>
        </p:spPr>
      </p:pic>
      <p:pic>
        <p:nvPicPr>
          <p:cNvPr id="43" name="Picture 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694" y="902248"/>
            <a:ext cx="6943725" cy="5229225"/>
          </a:xfrm>
          <a:prstGeom prst="rect">
            <a:avLst/>
          </a:prstGeom>
        </p:spPr>
      </p:pic>
      <p:pic>
        <p:nvPicPr>
          <p:cNvPr id="44" name="Picture 4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3694" y="902248"/>
            <a:ext cx="6943725" cy="5229225"/>
          </a:xfrm>
          <a:prstGeom prst="rect">
            <a:avLst/>
          </a:prstGeom>
        </p:spPr>
      </p:pic>
      <p:pic>
        <p:nvPicPr>
          <p:cNvPr id="45" name="Picture 4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3694" y="902569"/>
            <a:ext cx="6943725" cy="5229225"/>
          </a:xfrm>
          <a:prstGeom prst="rect">
            <a:avLst/>
          </a:prstGeom>
        </p:spPr>
      </p:pic>
      <p:pic>
        <p:nvPicPr>
          <p:cNvPr id="46" name="Picture 4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699722" y="2783911"/>
            <a:ext cx="1911668" cy="1465898"/>
          </a:xfrm>
          <a:prstGeom prst="rect">
            <a:avLst/>
          </a:prstGeom>
        </p:spPr>
      </p:pic>
      <p:sp>
        <p:nvSpPr>
          <p:cNvPr id="47" name="TextBox 46"/>
          <p:cNvSpPr txBox="1"/>
          <p:nvPr/>
        </p:nvSpPr>
        <p:spPr>
          <a:xfrm>
            <a:off x="7127416" y="898135"/>
            <a:ext cx="2016584" cy="3323987"/>
          </a:xfrm>
          <a:prstGeom prst="rect">
            <a:avLst/>
          </a:prstGeom>
          <a:noFill/>
        </p:spPr>
        <p:txBody>
          <a:bodyPr wrap="square" rtlCol="0">
            <a:spAutoFit/>
          </a:bodyPr>
          <a:lstStyle/>
          <a:p>
            <a:pPr lvl="0" algn="ctr">
              <a:defRPr/>
            </a:pPr>
            <a:r>
              <a:rPr lang="en-US" b="1" smtClean="0">
                <a:solidFill>
                  <a:prstClr val="black"/>
                </a:solidFill>
                <a:latin typeface="Arial" panose="020B0604020202020204" pitchFamily="34" charset="0"/>
                <a:ea typeface="Segoe UI" panose="020B0502040204020203" pitchFamily="34" charset="0"/>
                <a:cs typeface="Arial" panose="020B0604020202020204" pitchFamily="34" charset="0"/>
              </a:rPr>
              <a:t>Menu </a:t>
            </a:r>
            <a:r>
              <a:rPr lang="en-US" b="1" smtClean="0">
                <a:solidFill>
                  <a:prstClr val="black"/>
                </a:solidFill>
                <a:latin typeface="Arial Black" panose="020B0A04020102020204" pitchFamily="34" charset="0"/>
                <a:ea typeface="Segoe UI" panose="020B0502040204020203" pitchFamily="34" charset="0"/>
                <a:cs typeface="Arial" panose="020B0604020202020204" pitchFamily="34" charset="0"/>
              </a:rPr>
              <a:t>Buka SPT </a:t>
            </a:r>
            <a:r>
              <a:rPr lang="en-US" b="1" smtClean="0">
                <a:solidFill>
                  <a:prstClr val="black"/>
                </a:solidFill>
                <a:latin typeface="Arial" panose="020B0604020202020204" pitchFamily="34" charset="0"/>
                <a:ea typeface="Segoe UI" panose="020B0502040204020203" pitchFamily="34" charset="0"/>
                <a:cs typeface="Arial" panose="020B0604020202020204" pitchFamily="34" charset="0"/>
              </a:rPr>
              <a:t>digunakan untuk:</a:t>
            </a:r>
          </a:p>
          <a:p>
            <a:pPr lvl="0">
              <a:defRPr/>
            </a:pPr>
            <a:endParaRPr lang="en-US" sz="1000" b="1" smtClean="0">
              <a:solidFill>
                <a:prstClr val="black"/>
              </a:solidFill>
              <a:latin typeface="Arial" panose="020B0604020202020204" pitchFamily="34" charset="0"/>
              <a:ea typeface="Segoe UI" panose="020B0502040204020203" pitchFamily="34" charset="0"/>
              <a:cs typeface="Arial" panose="020B0604020202020204" pitchFamily="34" charset="0"/>
            </a:endParaRPr>
          </a:p>
          <a:p>
            <a:pPr marL="342900" lvl="0" indent="-342900">
              <a:buFont typeface="Wingdings" panose="05000000000000000000" pitchFamily="2" charset="2"/>
              <a:buChar char="ü"/>
              <a:defRPr/>
            </a:pPr>
            <a:r>
              <a:rPr kumimoji="0" lang="en-US" b="0" i="0"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Membuka SPT</a:t>
            </a:r>
          </a:p>
          <a:p>
            <a:pPr marL="342900" lvl="0" indent="-342900">
              <a:buFont typeface="Wingdings" panose="05000000000000000000" pitchFamily="2" charset="2"/>
              <a:buChar char="ü"/>
              <a:defRPr/>
            </a:pPr>
            <a:endParaRPr kumimoji="0" lang="en-US" sz="1000" b="0" i="0"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342900" lvl="0" indent="-342900">
              <a:buFont typeface="Wingdings" panose="05000000000000000000" pitchFamily="2" charset="2"/>
              <a:buChar char="ü"/>
              <a:defRPr/>
            </a:pPr>
            <a:r>
              <a:rPr lang="en-US" smtClean="0">
                <a:solidFill>
                  <a:prstClr val="black"/>
                </a:solidFill>
                <a:latin typeface="Arial" panose="020B0604020202020204" pitchFamily="34" charset="0"/>
                <a:ea typeface="Segoe UI" panose="020B0502040204020203" pitchFamily="34" charset="0"/>
                <a:cs typeface="Arial" panose="020B0604020202020204" pitchFamily="34" charset="0"/>
              </a:rPr>
              <a:t>Membuat SPT Pembetulan</a:t>
            </a:r>
          </a:p>
          <a:p>
            <a:pPr marL="342900" lvl="0" indent="-342900">
              <a:buFont typeface="Wingdings" panose="05000000000000000000" pitchFamily="2" charset="2"/>
              <a:buChar char="ü"/>
              <a:defRPr/>
            </a:pPr>
            <a:endParaRPr lang="en-US" sz="1000" smtClean="0">
              <a:solidFill>
                <a:prstClr val="black"/>
              </a:solidFill>
              <a:latin typeface="Arial" panose="020B0604020202020204" pitchFamily="34" charset="0"/>
              <a:ea typeface="Segoe UI" panose="020B0502040204020203" pitchFamily="34" charset="0"/>
              <a:cs typeface="Arial" panose="020B0604020202020204" pitchFamily="34" charset="0"/>
            </a:endParaRPr>
          </a:p>
          <a:p>
            <a:pPr marL="342900" lvl="0" indent="-342900">
              <a:buFont typeface="Wingdings" panose="05000000000000000000" pitchFamily="2" charset="2"/>
              <a:buChar char="ü"/>
              <a:defRPr/>
            </a:pPr>
            <a:r>
              <a:rPr kumimoji="0" lang="en-US" b="0" i="0"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Menghapus SPT yang pernah dibuat</a:t>
            </a:r>
            <a:endParaRPr kumimoji="0" lang="en-US" b="0" i="0" u="none" strike="noStrike" kern="1200" cap="none" spc="0" normalizeH="0" baseline="0" noProof="0" dirty="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p:txBody>
      </p:sp>
    </p:spTree>
    <p:extLst>
      <p:ext uri="{BB962C8B-B14F-4D97-AF65-F5344CB8AC3E}">
        <p14:creationId xmlns:p14="http://schemas.microsoft.com/office/powerpoint/2010/main" val="3310975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childTnLst>
                                </p:cTn>
                              </p:par>
                            </p:childTnLst>
                          </p:cTn>
                        </p:par>
                        <p:par>
                          <p:cTn id="8" fill="hold">
                            <p:stCondLst>
                              <p:cond delay="2000"/>
                            </p:stCondLst>
                            <p:childTnLst>
                              <p:par>
                                <p:cTn id="9" presetID="10" presetClass="entr" presetSubtype="0" fill="hold" nodeType="afterEffect">
                                  <p:stCondLst>
                                    <p:cond delay="100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1000"/>
                                        <p:tgtEl>
                                          <p:spTgt spid="41"/>
                                        </p:tgtEl>
                                      </p:cBhvr>
                                    </p:animEffect>
                                  </p:childTnLst>
                                </p:cTn>
                              </p:par>
                            </p:childTnLst>
                          </p:cTn>
                        </p:par>
                        <p:par>
                          <p:cTn id="12" fill="hold">
                            <p:stCondLst>
                              <p:cond delay="4000"/>
                            </p:stCondLst>
                            <p:childTnLst>
                              <p:par>
                                <p:cTn id="13" presetID="10" presetClass="entr" presetSubtype="0" fill="hold" nodeType="afterEffect">
                                  <p:stCondLst>
                                    <p:cond delay="100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1000"/>
                                        <p:tgtEl>
                                          <p:spTgt spid="42"/>
                                        </p:tgtEl>
                                      </p:cBhvr>
                                    </p:animEffect>
                                  </p:childTnLst>
                                </p:cTn>
                              </p:par>
                            </p:childTnLst>
                          </p:cTn>
                        </p:par>
                        <p:par>
                          <p:cTn id="16" fill="hold">
                            <p:stCondLst>
                              <p:cond delay="6000"/>
                            </p:stCondLst>
                            <p:childTnLst>
                              <p:par>
                                <p:cTn id="17" presetID="10" presetClass="entr" presetSubtype="0" fill="hold" nodeType="afterEffect">
                                  <p:stCondLst>
                                    <p:cond delay="100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1000"/>
                                        <p:tgtEl>
                                          <p:spTgt spid="43"/>
                                        </p:tgtEl>
                                      </p:cBhvr>
                                    </p:animEffect>
                                  </p:childTnLst>
                                </p:cTn>
                              </p:par>
                            </p:childTnLst>
                          </p:cTn>
                        </p:par>
                        <p:par>
                          <p:cTn id="20" fill="hold">
                            <p:stCondLst>
                              <p:cond delay="8000"/>
                            </p:stCondLst>
                            <p:childTnLst>
                              <p:par>
                                <p:cTn id="21" presetID="10" presetClass="entr" presetSubtype="0" fill="hold" nodeType="afterEffect">
                                  <p:stCondLst>
                                    <p:cond delay="100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1000"/>
                                        <p:tgtEl>
                                          <p:spTgt spid="44"/>
                                        </p:tgtEl>
                                      </p:cBhvr>
                                    </p:animEffect>
                                  </p:childTnLst>
                                </p:cTn>
                              </p:par>
                            </p:childTnLst>
                          </p:cTn>
                        </p:par>
                        <p:par>
                          <p:cTn id="24" fill="hold">
                            <p:stCondLst>
                              <p:cond delay="10000"/>
                            </p:stCondLst>
                            <p:childTnLst>
                              <p:par>
                                <p:cTn id="25" presetID="10" presetClass="entr" presetSubtype="0" fill="hold" nodeType="afterEffect">
                                  <p:stCondLst>
                                    <p:cond delay="100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1000"/>
                                        <p:tgtEl>
                                          <p:spTgt spid="45"/>
                                        </p:tgtEl>
                                      </p:cBhvr>
                                    </p:animEffect>
                                  </p:childTnLst>
                                </p:cTn>
                              </p:par>
                            </p:childTnLst>
                          </p:cTn>
                        </p:par>
                        <p:par>
                          <p:cTn id="28" fill="hold">
                            <p:stCondLst>
                              <p:cond delay="12000"/>
                            </p:stCondLst>
                            <p:childTnLst>
                              <p:par>
                                <p:cTn id="29" presetID="2" presetClass="entr" presetSubtype="2"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1000" fill="hold"/>
                                        <p:tgtEl>
                                          <p:spTgt spid="47"/>
                                        </p:tgtEl>
                                        <p:attrNameLst>
                                          <p:attrName>ppt_x</p:attrName>
                                        </p:attrNameLst>
                                      </p:cBhvr>
                                      <p:tavLst>
                                        <p:tav tm="0">
                                          <p:val>
                                            <p:strVal val="1+#ppt_w/2"/>
                                          </p:val>
                                        </p:tav>
                                        <p:tav tm="100000">
                                          <p:val>
                                            <p:strVal val="#ppt_x"/>
                                          </p:val>
                                        </p:tav>
                                      </p:tavLst>
                                    </p:anim>
                                    <p:anim calcmode="lin" valueType="num">
                                      <p:cBhvr additive="base">
                                        <p:cTn id="32" dur="1000" fill="hold"/>
                                        <p:tgtEl>
                                          <p:spTgt spid="47"/>
                                        </p:tgtEl>
                                        <p:attrNameLst>
                                          <p:attrName>ppt_y</p:attrName>
                                        </p:attrNameLst>
                                      </p:cBhvr>
                                      <p:tavLst>
                                        <p:tav tm="0">
                                          <p:val>
                                            <p:strVal val="#ppt_y"/>
                                          </p:val>
                                        </p:tav>
                                        <p:tav tm="100000">
                                          <p:val>
                                            <p:strVal val="#ppt_y"/>
                                          </p:val>
                                        </p:tav>
                                      </p:tavLst>
                                    </p:anim>
                                  </p:childTnLst>
                                </p:cTn>
                              </p:par>
                            </p:childTnLst>
                          </p:cTn>
                        </p:par>
                        <p:par>
                          <p:cTn id="33" fill="hold">
                            <p:stCondLst>
                              <p:cond delay="13000"/>
                            </p:stCondLst>
                            <p:childTnLst>
                              <p:par>
                                <p:cTn id="34" presetID="10" presetClass="entr" presetSubtype="0" fill="hold" nodeType="afterEffect">
                                  <p:stCondLst>
                                    <p:cond delay="100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marR="0" lvl="0" indent="-457200" algn="l" defTabSz="914400" rtl="0" eaLnBrk="1" fontAlgn="auto" latinLnBrk="0" hangingPunct="1">
              <a:lnSpc>
                <a:spcPct val="90000"/>
              </a:lnSpc>
              <a:spcBef>
                <a:spcPct val="0"/>
              </a:spcBef>
              <a:spcAft>
                <a:spcPts val="0"/>
              </a:spcAft>
              <a:buClrTx/>
              <a:buSzTx/>
              <a:buFont typeface="Wingdings" panose="05000000000000000000" pitchFamily="2" charset="2"/>
              <a:buChar char="q"/>
              <a:tabLst/>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Isi</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Pemotongan Pajak Bulanan</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696" y="902249"/>
            <a:ext cx="6943725" cy="5229225"/>
          </a:xfrm>
          <a:prstGeom prst="rect">
            <a:avLst/>
          </a:prstGeom>
        </p:spPr>
      </p:pic>
      <p:sp>
        <p:nvSpPr>
          <p:cNvPr id="11" name="TextBox 10"/>
          <p:cNvSpPr txBox="1"/>
          <p:nvPr/>
        </p:nvSpPr>
        <p:spPr>
          <a:xfrm>
            <a:off x="7099849" y="823813"/>
            <a:ext cx="2196000" cy="5386090"/>
          </a:xfrm>
          <a:prstGeom prst="rect">
            <a:avLst/>
          </a:prstGeom>
          <a:noFill/>
        </p:spPr>
        <p:txBody>
          <a:bodyPr wrap="square" rtlCol="0">
            <a:spAutoFit/>
          </a:bodyPr>
          <a:lstStyle/>
          <a:p>
            <a:pPr lvl="0">
              <a:defRPr/>
            </a:pPr>
            <a:r>
              <a:rPr lang="en-US" b="1" u="sng" smtClean="0">
                <a:solidFill>
                  <a:prstClr val="black"/>
                </a:solidFill>
                <a:latin typeface="Arial" panose="020B0604020202020204" pitchFamily="34" charset="0"/>
                <a:ea typeface="Segoe UI" panose="020B0502040204020203" pitchFamily="34" charset="0"/>
                <a:cs typeface="Arial" panose="020B0604020202020204" pitchFamily="34" charset="0"/>
              </a:rPr>
              <a:t>A. Diatas PTKP</a:t>
            </a:r>
          </a:p>
          <a:p>
            <a:pPr marL="342900" lvl="0" indent="-342900">
              <a:buFont typeface="Wingdings" panose="05000000000000000000" pitchFamily="2" charset="2"/>
              <a:buChar char="ü"/>
              <a:defRPr/>
            </a:pPr>
            <a:r>
              <a:rPr kumimoji="0" lang="en-US" b="0" i="0"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Input data pemotongan pajak </a:t>
            </a:r>
            <a:r>
              <a:rPr kumimoji="0" lang="en-US" b="1" i="0"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masing-masing pegawai</a:t>
            </a:r>
          </a:p>
          <a:p>
            <a:pPr marL="342900" lvl="0" indent="-342900">
              <a:buFont typeface="Wingdings" panose="05000000000000000000" pitchFamily="2" charset="2"/>
              <a:buChar char="ü"/>
              <a:defRPr/>
            </a:pPr>
            <a:endParaRPr kumimoji="0" lang="en-US" sz="1000" b="0" i="0"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342900" lvl="0" indent="-342900">
              <a:buFont typeface="Wingdings" panose="05000000000000000000" pitchFamily="2" charset="2"/>
              <a:buChar char="ü"/>
              <a:defRPr/>
            </a:pPr>
            <a:r>
              <a:rPr lang="en-US">
                <a:solidFill>
                  <a:prstClr val="black"/>
                </a:solidFill>
                <a:latin typeface="Arial" panose="020B0604020202020204" pitchFamily="34" charset="0"/>
                <a:ea typeface="Segoe UI" panose="020B0502040204020203" pitchFamily="34" charset="0"/>
                <a:cs typeface="Arial" panose="020B0604020202020204" pitchFamily="34" charset="0"/>
              </a:rPr>
              <a:t>Pegawai belum ber-NPWP </a:t>
            </a:r>
            <a:r>
              <a:rPr lang="en-US" smtClean="0">
                <a:solidFill>
                  <a:prstClr val="black"/>
                </a:solidFill>
                <a:latin typeface="Arial" panose="020B0604020202020204" pitchFamily="34" charset="0"/>
                <a:ea typeface="Segoe UI" panose="020B0502040204020203" pitchFamily="34" charset="0"/>
                <a:cs typeface="Arial" panose="020B0604020202020204" pitchFamily="34" charset="0"/>
              </a:rPr>
              <a:t>di-isi </a:t>
            </a:r>
            <a:r>
              <a:rPr lang="en-US" b="1" smtClean="0">
                <a:solidFill>
                  <a:prstClr val="black"/>
                </a:solidFill>
                <a:latin typeface="Arial" panose="020B0604020202020204" pitchFamily="34" charset="0"/>
                <a:ea typeface="Segoe UI" panose="020B0502040204020203" pitchFamily="34" charset="0"/>
                <a:cs typeface="Arial" panose="020B0604020202020204" pitchFamily="34" charset="0"/>
              </a:rPr>
              <a:t>00.000.000.0-000.000</a:t>
            </a:r>
            <a:r>
              <a:rPr lang="en-US" smtClean="0">
                <a:solidFill>
                  <a:prstClr val="black"/>
                </a:solidFill>
                <a:latin typeface="Arial" panose="020B0604020202020204" pitchFamily="34" charset="0"/>
                <a:ea typeface="Segoe UI" panose="020B0502040204020203" pitchFamily="34" charset="0"/>
                <a:cs typeface="Arial" panose="020B0604020202020204" pitchFamily="34" charset="0"/>
              </a:rPr>
              <a:t> &amp; dikenakan Tarif PPh </a:t>
            </a:r>
            <a:r>
              <a:rPr lang="en-US" b="1" smtClean="0">
                <a:solidFill>
                  <a:prstClr val="black"/>
                </a:solidFill>
                <a:latin typeface="Arial" panose="020B0604020202020204" pitchFamily="34" charset="0"/>
                <a:ea typeface="Segoe UI" panose="020B0502040204020203" pitchFamily="34" charset="0"/>
                <a:cs typeface="Arial" panose="020B0604020202020204" pitchFamily="34" charset="0"/>
              </a:rPr>
              <a:t>20% Lebih Tinggi</a:t>
            </a:r>
          </a:p>
          <a:p>
            <a:pPr marL="342900" lvl="0" indent="-342900">
              <a:buFont typeface="Wingdings" panose="05000000000000000000" pitchFamily="2" charset="2"/>
              <a:buChar char="ü"/>
              <a:defRPr/>
            </a:pPr>
            <a:endParaRPr lang="en-US" sz="1000" smtClean="0">
              <a:solidFill>
                <a:prstClr val="black"/>
              </a:solidFill>
              <a:latin typeface="Arial" panose="020B0604020202020204" pitchFamily="34" charset="0"/>
              <a:ea typeface="Segoe UI" panose="020B0502040204020203" pitchFamily="34" charset="0"/>
              <a:cs typeface="Arial" panose="020B0604020202020204" pitchFamily="34" charset="0"/>
            </a:endParaRPr>
          </a:p>
          <a:p>
            <a:pPr lvl="0">
              <a:defRPr/>
            </a:pPr>
            <a:r>
              <a:rPr lang="en-US" b="1" u="sng" smtClean="0">
                <a:solidFill>
                  <a:prstClr val="black"/>
                </a:solidFill>
                <a:latin typeface="Arial" panose="020B0604020202020204" pitchFamily="34" charset="0"/>
                <a:ea typeface="Segoe UI" panose="020B0502040204020203" pitchFamily="34" charset="0"/>
                <a:cs typeface="Arial" panose="020B0604020202020204" pitchFamily="34" charset="0"/>
              </a:rPr>
              <a:t>B. Dibawah PTKP</a:t>
            </a:r>
          </a:p>
          <a:p>
            <a:pPr marL="285750" lvl="0" indent="-285750">
              <a:buFont typeface="Wingdings" panose="05000000000000000000" pitchFamily="2" charset="2"/>
              <a:buChar char="ü"/>
              <a:defRPr/>
            </a:pPr>
            <a:r>
              <a:rPr lang="en-US" smtClean="0">
                <a:solidFill>
                  <a:prstClr val="black"/>
                </a:solidFill>
                <a:latin typeface="Arial" panose="020B0604020202020204" pitchFamily="34" charset="0"/>
                <a:ea typeface="Segoe UI" panose="020B0502040204020203" pitchFamily="34" charset="0"/>
                <a:cs typeface="Arial" panose="020B0604020202020204" pitchFamily="34" charset="0"/>
              </a:rPr>
              <a:t>Input jumlah pegawai &amp; jumlah penghasilan</a:t>
            </a: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3695" y="902248"/>
            <a:ext cx="6943725" cy="5229225"/>
          </a:xfrm>
          <a:prstGeom prst="rect">
            <a:avLst/>
          </a:prstGeom>
        </p:spPr>
      </p:pic>
      <p:pic>
        <p:nvPicPr>
          <p:cNvPr id="16"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3694" y="902247"/>
            <a:ext cx="6943725" cy="5229225"/>
          </a:xfrm>
          <a:prstGeom prst="rect">
            <a:avLst/>
          </a:prstGeom>
        </p:spPr>
      </p:pic>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691" y="902247"/>
            <a:ext cx="6943725" cy="5229225"/>
          </a:xfrm>
          <a:prstGeom prst="rect">
            <a:avLst/>
          </a:prstGeom>
        </p:spPr>
      </p:pic>
      <p:pic>
        <p:nvPicPr>
          <p:cNvPr id="18" name="Pictur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2538" y="1489224"/>
            <a:ext cx="6346031" cy="4055269"/>
          </a:xfrm>
          <a:prstGeom prst="rect">
            <a:avLst/>
          </a:prstGeom>
        </p:spPr>
      </p:pic>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691" y="902247"/>
            <a:ext cx="6943725" cy="5229225"/>
          </a:xfrm>
          <a:prstGeom prst="rect">
            <a:avLst/>
          </a:prstGeom>
        </p:spPr>
      </p:pic>
      <p:pic>
        <p:nvPicPr>
          <p:cNvPr id="21" name="Picture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5640" y="2107158"/>
            <a:ext cx="6219825" cy="2819400"/>
          </a:xfrm>
          <a:prstGeom prst="rect">
            <a:avLst/>
          </a:prstGeom>
        </p:spPr>
      </p:pic>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688" y="902247"/>
            <a:ext cx="6943725" cy="5229225"/>
          </a:xfrm>
          <a:prstGeom prst="rect">
            <a:avLst/>
          </a:prstGeom>
        </p:spPr>
      </p:pic>
      <p:pic>
        <p:nvPicPr>
          <p:cNvPr id="23" name="Picture 2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2538" y="1607820"/>
            <a:ext cx="6346031" cy="4055269"/>
          </a:xfrm>
          <a:prstGeom prst="rect">
            <a:avLst/>
          </a:prstGeom>
        </p:spPr>
      </p:pic>
    </p:spTree>
    <p:extLst>
      <p:ext uri="{BB962C8B-B14F-4D97-AF65-F5344CB8AC3E}">
        <p14:creationId xmlns:p14="http://schemas.microsoft.com/office/powerpoint/2010/main" val="3812633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2000"/>
                            </p:stCondLst>
                            <p:childTnLst>
                              <p:par>
                                <p:cTn id="9" presetID="10" presetClass="entr" presetSubtype="0" fill="hold" nodeType="afterEffect">
                                  <p:stCondLst>
                                    <p:cond delay="100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childTnLst>
                                </p:cTn>
                              </p:par>
                            </p:childTnLst>
                          </p:cTn>
                        </p:par>
                        <p:par>
                          <p:cTn id="12" fill="hold">
                            <p:stCondLst>
                              <p:cond delay="4000"/>
                            </p:stCondLst>
                            <p:childTnLst>
                              <p:par>
                                <p:cTn id="13" presetID="10" presetClass="entr" presetSubtype="0" fill="hold" nodeType="afterEffect">
                                  <p:stCondLst>
                                    <p:cond delay="100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childTnLst>
                                </p:cTn>
                              </p:par>
                            </p:childTnLst>
                          </p:cTn>
                        </p:par>
                        <p:par>
                          <p:cTn id="16" fill="hold">
                            <p:stCondLst>
                              <p:cond delay="6000"/>
                            </p:stCondLst>
                            <p:childTnLst>
                              <p:par>
                                <p:cTn id="17" presetID="10" presetClass="entr" presetSubtype="0" fill="hold" nodeType="afterEffect">
                                  <p:stCondLst>
                                    <p:cond delay="100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childTnLst>
                                </p:cTn>
                              </p:par>
                            </p:childTnLst>
                          </p:cTn>
                        </p:par>
                        <p:par>
                          <p:cTn id="20" fill="hold">
                            <p:stCondLst>
                              <p:cond delay="8000"/>
                            </p:stCondLst>
                            <p:childTnLst>
                              <p:par>
                                <p:cTn id="21" presetID="2" presetClass="entr" presetSubtype="2" fill="hold" grpId="0" nodeType="afterEffect">
                                  <p:stCondLst>
                                    <p:cond delay="10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1+#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childTnLst>
                          </p:cTn>
                        </p:par>
                        <p:par>
                          <p:cTn id="25" fill="hold">
                            <p:stCondLst>
                              <p:cond delay="10000"/>
                            </p:stCondLst>
                            <p:childTnLst>
                              <p:par>
                                <p:cTn id="26" presetID="10" presetClass="entr" presetSubtype="0" fill="hold" nodeType="afterEffect">
                                  <p:stCondLst>
                                    <p:cond delay="500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childTnLst>
                                </p:cTn>
                              </p:par>
                            </p:childTnLst>
                          </p:cTn>
                        </p:par>
                        <p:par>
                          <p:cTn id="29" fill="hold">
                            <p:stCondLst>
                              <p:cond delay="16000"/>
                            </p:stCondLst>
                            <p:childTnLst>
                              <p:par>
                                <p:cTn id="30" presetID="10" presetClass="entr" presetSubtype="0"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childTnLst>
                                </p:cTn>
                              </p:par>
                            </p:childTnLst>
                          </p:cTn>
                        </p:par>
                        <p:par>
                          <p:cTn id="33" fill="hold">
                            <p:stCondLst>
                              <p:cond delay="17000"/>
                            </p:stCondLst>
                            <p:childTnLst>
                              <p:par>
                                <p:cTn id="34" presetID="10" presetClass="entr" presetSubtype="0" fill="hold" nodeType="afterEffect">
                                  <p:stCondLst>
                                    <p:cond delay="500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childTnLst>
                                </p:cTn>
                              </p:par>
                            </p:childTnLst>
                          </p:cTn>
                        </p:par>
                        <p:par>
                          <p:cTn id="37" fill="hold">
                            <p:stCondLst>
                              <p:cond delay="23000"/>
                            </p:stCondLst>
                            <p:childTnLst>
                              <p:par>
                                <p:cTn id="38" presetID="10" presetClass="entr" presetSubtype="0" fill="hold" nodeType="afterEffect">
                                  <p:stCondLst>
                                    <p:cond delay="25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6076" y="132081"/>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marR="0" lvl="0" indent="-457200" algn="l" defTabSz="914400" rtl="0" eaLnBrk="1" fontAlgn="auto" latinLnBrk="0" hangingPunct="1">
              <a:lnSpc>
                <a:spcPct val="90000"/>
              </a:lnSpc>
              <a:spcBef>
                <a:spcPct val="0"/>
              </a:spcBef>
              <a:spcAft>
                <a:spcPts val="0"/>
              </a:spcAft>
              <a:buClrTx/>
              <a:buSzTx/>
              <a:buFont typeface="Wingdings" panose="05000000000000000000" pitchFamily="2" charset="2"/>
              <a:buChar char="q"/>
              <a:tabLst/>
              <a:defRPr/>
            </a:pPr>
            <a:r>
              <a:rPr kumimoji="0" lang="en-US" sz="2800" b="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Isi</a:t>
            </a:r>
            <a:r>
              <a:rPr kumimoji="0" lang="en-US" sz="2800" b="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a:t>
            </a:r>
            <a:r>
              <a:rPr kumimoji="0" lang="en-US" sz="2800" b="0" u="none" strike="noStrike" kern="1200" cap="none" spc="0" normalizeH="0" baseline="0" noProof="0" dirty="0" err="1"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Pemotongan</a:t>
            </a:r>
            <a:r>
              <a:rPr kumimoji="0" lang="en-US" sz="2800" b="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a:t>
            </a:r>
            <a:r>
              <a:rPr kumimoji="0" lang="en-US" sz="2800" b="0" u="none" strike="noStrike" kern="1200" cap="none" spc="0" normalizeH="0" baseline="0" noProof="0" dirty="0" err="1"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Pajak</a:t>
            </a:r>
            <a:r>
              <a:rPr kumimoji="0" lang="en-US" sz="2800" b="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a:t>
            </a:r>
            <a:r>
              <a:rPr kumimoji="0" lang="en-US" sz="2800" b="0" u="none" strike="noStrike" kern="1200" cap="none" spc="0" normalizeH="0" baseline="0" noProof="0" dirty="0" err="1"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Tahunan</a:t>
            </a:r>
            <a:endParaRPr kumimoji="0" lang="en-US" sz="2800" b="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696" y="902249"/>
            <a:ext cx="6943725" cy="5229225"/>
          </a:xfrm>
          <a:prstGeom prst="rect">
            <a:avLst/>
          </a:prstGeom>
        </p:spPr>
      </p:pic>
      <p:sp>
        <p:nvSpPr>
          <p:cNvPr id="11" name="TextBox 10"/>
          <p:cNvSpPr txBox="1"/>
          <p:nvPr/>
        </p:nvSpPr>
        <p:spPr>
          <a:xfrm>
            <a:off x="7148192" y="132081"/>
            <a:ext cx="2201331" cy="6771084"/>
          </a:xfrm>
          <a:prstGeom prst="rect">
            <a:avLst/>
          </a:prstGeom>
          <a:noFill/>
        </p:spPr>
        <p:txBody>
          <a:bodyPr wrap="square" rtlCol="0">
            <a:spAutoFit/>
          </a:bodyPr>
          <a:lstStyle/>
          <a:p>
            <a:pPr lvl="0">
              <a:defRPr/>
            </a:pPr>
            <a:r>
              <a:rPr lang="en-US"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A. </a:t>
            </a:r>
            <a:r>
              <a:rPr lang="en-US"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Pengisian</a:t>
            </a:r>
            <a:r>
              <a:rPr lang="en-US"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BP </a:t>
            </a:r>
            <a:r>
              <a:rPr lang="en-US"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Tahunan</a:t>
            </a:r>
            <a:endParaRPr lang="en-US" b="1" u="sng" dirty="0" smtClean="0">
              <a:solidFill>
                <a:prstClr val="black"/>
              </a:solidFill>
              <a:latin typeface="Arial" panose="020B0604020202020204" pitchFamily="34" charset="0"/>
              <a:ea typeface="Segoe UI" panose="020B0502040204020203" pitchFamily="34" charset="0"/>
              <a:cs typeface="Arial" panose="020B0604020202020204" pitchFamily="34" charset="0"/>
            </a:endParaRPr>
          </a:p>
          <a:p>
            <a:pPr marL="342900" lvl="0" indent="-342900">
              <a:buFont typeface="Wingdings" panose="05000000000000000000" pitchFamily="2" charset="2"/>
              <a:buChar char="ü"/>
              <a:defRPr/>
            </a:pPr>
            <a:r>
              <a:rPr kumimoji="0" lang="en-US" b="0" i="0"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Know your </a:t>
            </a:r>
            <a:r>
              <a:rPr kumimoji="0" lang="en-US" b="0" i="0"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employe</a:t>
            </a:r>
            <a:endParaRPr kumimoji="0" lang="en-US" b="1" i="0"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342900" lvl="0" indent="-342900">
              <a:buFont typeface="Wingdings" panose="05000000000000000000" pitchFamily="2" charset="2"/>
              <a:buChar char="ü"/>
              <a:defRPr/>
            </a:pPr>
            <a:endParaRPr kumimoji="0" lang="en-US" sz="1000" b="0" i="0"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342900" lvl="0" indent="-342900">
              <a:buFont typeface="Wingdings" panose="05000000000000000000" pitchFamily="2" charset="2"/>
              <a:buChar char="ü"/>
              <a:defRPr/>
            </a:pPr>
            <a:r>
              <a:rPr lang="en-US" dirty="0" smtClean="0">
                <a:solidFill>
                  <a:prstClr val="black"/>
                </a:solidFill>
                <a:latin typeface="Arial" panose="020B0604020202020204" pitchFamily="34" charset="0"/>
                <a:ea typeface="Segoe UI" panose="020B0502040204020203" pitchFamily="34" charset="0"/>
                <a:cs typeface="Arial" panose="020B0604020202020204" pitchFamily="34" charset="0"/>
              </a:rPr>
              <a:t>Isi NPWP, NIK </a:t>
            </a:r>
            <a:r>
              <a:rPr lang="en-US"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Jenis</a:t>
            </a:r>
            <a:r>
              <a:rPr lang="en-US"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Kelamin</a:t>
            </a:r>
            <a:r>
              <a:rPr lang="en-US" dirty="0" smtClean="0">
                <a:solidFill>
                  <a:prstClr val="black"/>
                </a:solidFill>
                <a:latin typeface="Arial" panose="020B0604020202020204" pitchFamily="34" charset="0"/>
                <a:ea typeface="Segoe UI" panose="020B0502040204020203" pitchFamily="34" charset="0"/>
                <a:cs typeface="Arial" panose="020B0604020202020204" pitchFamily="34" charset="0"/>
              </a:rPr>
              <a:t>, Status </a:t>
            </a:r>
            <a:r>
              <a:rPr lang="en-US"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Pernikahan</a:t>
            </a:r>
            <a:r>
              <a:rPr lang="en-US"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Jumlah</a:t>
            </a:r>
            <a:r>
              <a:rPr lang="en-US"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Tanggungan</a:t>
            </a:r>
            <a:r>
              <a:rPr lang="en-US"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dan</a:t>
            </a:r>
            <a:r>
              <a:rPr lang="en-US"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Jabatan</a:t>
            </a:r>
            <a:endParaRPr lang="en-US" dirty="0" smtClean="0">
              <a:solidFill>
                <a:prstClr val="black"/>
              </a:solidFill>
              <a:latin typeface="Arial" panose="020B0604020202020204" pitchFamily="34" charset="0"/>
              <a:ea typeface="Segoe UI" panose="020B0502040204020203" pitchFamily="34" charset="0"/>
              <a:cs typeface="Arial" panose="020B0604020202020204" pitchFamily="34" charset="0"/>
            </a:endParaRPr>
          </a:p>
          <a:p>
            <a:pPr marL="342900" lvl="0" indent="-342900">
              <a:buFont typeface="Wingdings" panose="05000000000000000000" pitchFamily="2" charset="2"/>
              <a:buChar char="ü"/>
              <a:defRPr/>
            </a:pPr>
            <a:r>
              <a:rPr lang="en-US" dirty="0" smtClean="0">
                <a:solidFill>
                  <a:prstClr val="black"/>
                </a:solidFill>
                <a:latin typeface="Arial" panose="020B0604020202020204" pitchFamily="34" charset="0"/>
                <a:ea typeface="Segoe UI" panose="020B0502040204020203" pitchFamily="34" charset="0"/>
                <a:cs typeface="Arial" panose="020B0604020202020204" pitchFamily="34" charset="0"/>
              </a:rPr>
              <a:t>Isi </a:t>
            </a:r>
            <a:r>
              <a:rPr lang="en-US"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rincian</a:t>
            </a:r>
            <a:r>
              <a:rPr lang="en-US"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penghasilan</a:t>
            </a:r>
            <a:endParaRPr lang="en-US" dirty="0" smtClean="0">
              <a:solidFill>
                <a:prstClr val="black"/>
              </a:solidFill>
              <a:latin typeface="Arial" panose="020B0604020202020204" pitchFamily="34" charset="0"/>
              <a:ea typeface="Segoe UI" panose="020B0502040204020203" pitchFamily="34" charset="0"/>
              <a:cs typeface="Arial" panose="020B0604020202020204" pitchFamily="34" charset="0"/>
            </a:endParaRPr>
          </a:p>
          <a:p>
            <a:pPr lvl="0">
              <a:defRPr/>
            </a:pPr>
            <a:endParaRPr lang="en-US" sz="1000" dirty="0" smtClean="0">
              <a:solidFill>
                <a:prstClr val="black"/>
              </a:solidFill>
              <a:latin typeface="Arial" panose="020B0604020202020204" pitchFamily="34" charset="0"/>
              <a:ea typeface="Segoe UI" panose="020B0502040204020203" pitchFamily="34" charset="0"/>
              <a:cs typeface="Arial" panose="020B0604020202020204" pitchFamily="34" charset="0"/>
            </a:endParaRPr>
          </a:p>
          <a:p>
            <a:pPr lvl="0">
              <a:defRPr/>
            </a:pPr>
            <a:r>
              <a:rPr lang="en-US"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B. </a:t>
            </a:r>
            <a:r>
              <a:rPr lang="en-US"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Dibawah</a:t>
            </a:r>
            <a:r>
              <a:rPr lang="en-US"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PTKP</a:t>
            </a:r>
          </a:p>
          <a:p>
            <a:pPr marL="285750" lvl="0" indent="-285750">
              <a:buFont typeface="Wingdings" panose="05000000000000000000" pitchFamily="2" charset="2"/>
              <a:buChar char="ü"/>
              <a:defRPr/>
            </a:pPr>
            <a:r>
              <a:rPr lang="en-US"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Pegawai</a:t>
            </a:r>
            <a:r>
              <a:rPr lang="en-US"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dibawah</a:t>
            </a:r>
            <a:r>
              <a:rPr lang="en-US" dirty="0" smtClean="0">
                <a:solidFill>
                  <a:prstClr val="black"/>
                </a:solidFill>
                <a:latin typeface="Arial" panose="020B0604020202020204" pitchFamily="34" charset="0"/>
                <a:ea typeface="Segoe UI" panose="020B0502040204020203" pitchFamily="34" charset="0"/>
                <a:cs typeface="Arial" panose="020B0604020202020204" pitchFamily="34" charset="0"/>
              </a:rPr>
              <a:t> PTKP </a:t>
            </a:r>
            <a:r>
              <a:rPr lang="en-US"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tetap</a:t>
            </a:r>
            <a:r>
              <a:rPr lang="en-US"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dibuatkan</a:t>
            </a:r>
            <a:r>
              <a:rPr lang="en-US"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Bukti</a:t>
            </a:r>
            <a:r>
              <a:rPr lang="en-US"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Potong</a:t>
            </a:r>
            <a:endParaRPr lang="en-US" dirty="0" smtClean="0">
              <a:solidFill>
                <a:prstClr val="black"/>
              </a:solidFill>
              <a:latin typeface="Arial" panose="020B0604020202020204" pitchFamily="34" charset="0"/>
              <a:ea typeface="Segoe UI" panose="020B0502040204020203" pitchFamily="34" charset="0"/>
              <a:cs typeface="Arial" panose="020B0604020202020204" pitchFamily="34" charset="0"/>
            </a:endParaRPr>
          </a:p>
          <a:p>
            <a:pPr>
              <a:defRPr/>
            </a:pPr>
            <a:r>
              <a:rPr lang="en-US"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C. </a:t>
            </a:r>
            <a:r>
              <a:rPr lang="en-US"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Kegunaan</a:t>
            </a:r>
            <a:r>
              <a:rPr lang="en-US"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Lain</a:t>
            </a:r>
            <a:endParaRPr lang="en-US" b="1" u="sng" dirty="0">
              <a:solidFill>
                <a:prstClr val="black"/>
              </a:solidFill>
              <a:latin typeface="Arial" panose="020B0604020202020204" pitchFamily="34" charset="0"/>
              <a:ea typeface="Segoe UI" panose="020B0502040204020203" pitchFamily="34" charset="0"/>
              <a:cs typeface="Arial" panose="020B0604020202020204" pitchFamily="34" charset="0"/>
            </a:endParaRPr>
          </a:p>
          <a:p>
            <a:pPr>
              <a:defRPr/>
            </a:pPr>
            <a:r>
              <a:rPr lang="en-US"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untuk</a:t>
            </a:r>
            <a:r>
              <a:rPr lang="en-US"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menghitung</a:t>
            </a:r>
            <a:r>
              <a:rPr lang="en-US"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pajak</a:t>
            </a:r>
            <a:r>
              <a:rPr lang="en-US"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bulanan</a:t>
            </a:r>
            <a:r>
              <a:rPr lang="en-US"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dengan</a:t>
            </a:r>
            <a:r>
              <a:rPr lang="en-US"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mengganti</a:t>
            </a:r>
            <a:r>
              <a:rPr lang="en-US"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masa</a:t>
            </a:r>
            <a:r>
              <a:rPr lang="en-US"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pajak</a:t>
            </a:r>
            <a:endParaRPr lang="en-US" dirty="0" smtClean="0">
              <a:solidFill>
                <a:prstClr val="black"/>
              </a:solidFill>
              <a:latin typeface="Arial" panose="020B0604020202020204" pitchFamily="34" charset="0"/>
              <a:ea typeface="Segoe UI" panose="020B0502040204020203" pitchFamily="34" charset="0"/>
              <a:cs typeface="Arial" panose="020B0604020202020204" pitchFamily="34" charset="0"/>
            </a:endParaRP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3695" y="902248"/>
            <a:ext cx="6943725" cy="5229225"/>
          </a:xfrm>
          <a:prstGeom prst="rect">
            <a:avLst/>
          </a:prstGeom>
        </p:spPr>
      </p:pic>
      <p:pic>
        <p:nvPicPr>
          <p:cNvPr id="16"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3694" y="902247"/>
            <a:ext cx="6943725" cy="5229225"/>
          </a:xfrm>
          <a:prstGeom prst="rect">
            <a:avLst/>
          </a:prstGeom>
        </p:spPr>
      </p:pic>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691" y="902247"/>
            <a:ext cx="6943725" cy="5229225"/>
          </a:xfrm>
          <a:prstGeom prst="rect">
            <a:avLst/>
          </a:prstGeom>
        </p:spPr>
      </p:pic>
      <p:pic>
        <p:nvPicPr>
          <p:cNvPr id="18" name="Pictur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2538" y="1489224"/>
            <a:ext cx="6346031" cy="4055269"/>
          </a:xfrm>
          <a:prstGeom prst="rect">
            <a:avLst/>
          </a:prstGeom>
        </p:spPr>
      </p:pic>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691" y="902247"/>
            <a:ext cx="6943725" cy="5229225"/>
          </a:xfrm>
          <a:prstGeom prst="rect">
            <a:avLst/>
          </a:prstGeom>
        </p:spPr>
      </p:pic>
      <p:pic>
        <p:nvPicPr>
          <p:cNvPr id="21" name="Picture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5640" y="2107158"/>
            <a:ext cx="6219825" cy="2819400"/>
          </a:xfrm>
          <a:prstGeom prst="rect">
            <a:avLst/>
          </a:prstGeom>
        </p:spPr>
      </p:pic>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688" y="902247"/>
            <a:ext cx="6943725" cy="5229225"/>
          </a:xfrm>
          <a:prstGeom prst="rect">
            <a:avLst/>
          </a:prstGeom>
        </p:spPr>
      </p:pic>
      <p:pic>
        <p:nvPicPr>
          <p:cNvPr id="6" name="Picture 5"/>
          <p:cNvPicPr>
            <a:picLocks noChangeAspect="1"/>
          </p:cNvPicPr>
          <p:nvPr/>
        </p:nvPicPr>
        <p:blipFill>
          <a:blip r:embed="rId8"/>
          <a:stretch>
            <a:fillRect/>
          </a:stretch>
        </p:blipFill>
        <p:spPr>
          <a:xfrm>
            <a:off x="1114664" y="1410795"/>
            <a:ext cx="3605394" cy="893018"/>
          </a:xfrm>
          <a:prstGeom prst="rect">
            <a:avLst/>
          </a:prstGeom>
        </p:spPr>
      </p:pic>
      <p:pic>
        <p:nvPicPr>
          <p:cNvPr id="9" name="Picture 8"/>
          <p:cNvPicPr>
            <a:picLocks noChangeAspect="1"/>
          </p:cNvPicPr>
          <p:nvPr/>
        </p:nvPicPr>
        <p:blipFill>
          <a:blip r:embed="rId9"/>
          <a:stretch>
            <a:fillRect/>
          </a:stretch>
        </p:blipFill>
        <p:spPr>
          <a:xfrm>
            <a:off x="183688" y="902247"/>
            <a:ext cx="6956509" cy="4762283"/>
          </a:xfrm>
          <a:prstGeom prst="rect">
            <a:avLst/>
          </a:prstGeom>
        </p:spPr>
      </p:pic>
      <p:pic>
        <p:nvPicPr>
          <p:cNvPr id="10" name="Picture 9"/>
          <p:cNvPicPr>
            <a:picLocks noChangeAspect="1"/>
          </p:cNvPicPr>
          <p:nvPr/>
        </p:nvPicPr>
        <p:blipFill>
          <a:blip r:embed="rId10"/>
          <a:stretch>
            <a:fillRect/>
          </a:stretch>
        </p:blipFill>
        <p:spPr>
          <a:xfrm>
            <a:off x="183689" y="910465"/>
            <a:ext cx="6964504" cy="4754066"/>
          </a:xfrm>
          <a:prstGeom prst="rect">
            <a:avLst/>
          </a:prstGeom>
        </p:spPr>
      </p:pic>
      <p:pic>
        <p:nvPicPr>
          <p:cNvPr id="15" name="Picture 14"/>
          <p:cNvPicPr>
            <a:picLocks noChangeAspect="1"/>
          </p:cNvPicPr>
          <p:nvPr/>
        </p:nvPicPr>
        <p:blipFill>
          <a:blip r:embed="rId11"/>
          <a:stretch>
            <a:fillRect/>
          </a:stretch>
        </p:blipFill>
        <p:spPr>
          <a:xfrm>
            <a:off x="183688" y="910465"/>
            <a:ext cx="6940122" cy="4754065"/>
          </a:xfrm>
          <a:prstGeom prst="rect">
            <a:avLst/>
          </a:prstGeom>
        </p:spPr>
      </p:pic>
      <p:pic>
        <p:nvPicPr>
          <p:cNvPr id="19" name="Picture 18"/>
          <p:cNvPicPr>
            <a:picLocks noChangeAspect="1"/>
          </p:cNvPicPr>
          <p:nvPr/>
        </p:nvPicPr>
        <p:blipFill>
          <a:blip r:embed="rId12"/>
          <a:stretch>
            <a:fillRect/>
          </a:stretch>
        </p:blipFill>
        <p:spPr>
          <a:xfrm>
            <a:off x="183688" y="910465"/>
            <a:ext cx="6895389" cy="4734510"/>
          </a:xfrm>
          <a:prstGeom prst="rect">
            <a:avLst/>
          </a:prstGeom>
        </p:spPr>
      </p:pic>
      <p:pic>
        <p:nvPicPr>
          <p:cNvPr id="24" name="Picture 23"/>
          <p:cNvPicPr>
            <a:picLocks noChangeAspect="1"/>
          </p:cNvPicPr>
          <p:nvPr/>
        </p:nvPicPr>
        <p:blipFill>
          <a:blip r:embed="rId13"/>
          <a:stretch>
            <a:fillRect/>
          </a:stretch>
        </p:blipFill>
        <p:spPr>
          <a:xfrm>
            <a:off x="183688" y="910465"/>
            <a:ext cx="6947202" cy="4734510"/>
          </a:xfrm>
          <a:prstGeom prst="rect">
            <a:avLst/>
          </a:prstGeom>
        </p:spPr>
      </p:pic>
    </p:spTree>
    <p:extLst>
      <p:ext uri="{BB962C8B-B14F-4D97-AF65-F5344CB8AC3E}">
        <p14:creationId xmlns:p14="http://schemas.microsoft.com/office/powerpoint/2010/main" val="5421277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2000"/>
                            </p:stCondLst>
                            <p:childTnLst>
                              <p:par>
                                <p:cTn id="9" presetID="10" presetClass="entr" presetSubtype="0" fill="hold" nodeType="afterEffect">
                                  <p:stCondLst>
                                    <p:cond delay="100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childTnLst>
                                </p:cTn>
                              </p:par>
                            </p:childTnLst>
                          </p:cTn>
                        </p:par>
                        <p:par>
                          <p:cTn id="12" fill="hold">
                            <p:stCondLst>
                              <p:cond delay="4000"/>
                            </p:stCondLst>
                            <p:childTnLst>
                              <p:par>
                                <p:cTn id="13" presetID="10" presetClass="entr" presetSubtype="0" fill="hold" nodeType="afterEffect">
                                  <p:stCondLst>
                                    <p:cond delay="100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childTnLst>
                                </p:cTn>
                              </p:par>
                            </p:childTnLst>
                          </p:cTn>
                        </p:par>
                        <p:par>
                          <p:cTn id="16" fill="hold">
                            <p:stCondLst>
                              <p:cond delay="6000"/>
                            </p:stCondLst>
                            <p:childTnLst>
                              <p:par>
                                <p:cTn id="17" presetID="10" presetClass="entr" presetSubtype="0" fill="hold" nodeType="afterEffect">
                                  <p:stCondLst>
                                    <p:cond delay="100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childTnLst>
                                </p:cTn>
                              </p:par>
                            </p:childTnLst>
                          </p:cTn>
                        </p:par>
                        <p:par>
                          <p:cTn id="20" fill="hold">
                            <p:stCondLst>
                              <p:cond delay="8000"/>
                            </p:stCondLst>
                            <p:childTnLst>
                              <p:par>
                                <p:cTn id="21" presetID="2" presetClass="entr" presetSubtype="2" fill="hold" grpId="0" nodeType="afterEffect">
                                  <p:stCondLst>
                                    <p:cond delay="10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1+#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childTnLst>
                          </p:cTn>
                        </p:par>
                        <p:par>
                          <p:cTn id="25" fill="hold">
                            <p:stCondLst>
                              <p:cond delay="10000"/>
                            </p:stCondLst>
                            <p:childTnLst>
                              <p:par>
                                <p:cTn id="26" presetID="10" presetClass="entr" presetSubtype="0" fill="hold" nodeType="afterEffect">
                                  <p:stCondLst>
                                    <p:cond delay="500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childTnLst>
                                </p:cTn>
                              </p:par>
                            </p:childTnLst>
                          </p:cTn>
                        </p:par>
                        <p:par>
                          <p:cTn id="29" fill="hold">
                            <p:stCondLst>
                              <p:cond delay="16000"/>
                            </p:stCondLst>
                            <p:childTnLst>
                              <p:par>
                                <p:cTn id="30" presetID="10" presetClass="entr" presetSubtype="0"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childTnLst>
                                </p:cTn>
                              </p:par>
                            </p:childTnLst>
                          </p:cTn>
                        </p:par>
                        <p:par>
                          <p:cTn id="33" fill="hold">
                            <p:stCondLst>
                              <p:cond delay="17000"/>
                            </p:stCondLst>
                            <p:childTnLst>
                              <p:par>
                                <p:cTn id="34" presetID="10" presetClass="entr" presetSubtype="0" fill="hold" nodeType="afterEffect">
                                  <p:stCondLst>
                                    <p:cond delay="500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9"/>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duduk_komputer.g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71008" y="2192049"/>
            <a:ext cx="5715000" cy="485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113824">
            <a:off x="4783699" y="2838343"/>
            <a:ext cx="1180952" cy="685714"/>
          </a:xfrm>
          <a:prstGeom prst="rect">
            <a:avLst/>
          </a:prstGeom>
        </p:spPr>
      </p:pic>
      <p:sp>
        <p:nvSpPr>
          <p:cNvPr id="8" name="Title 5"/>
          <p:cNvSpPr>
            <a:spLocks noGrp="1"/>
          </p:cNvSpPr>
          <p:nvPr>
            <p:ph type="title"/>
          </p:nvPr>
        </p:nvSpPr>
        <p:spPr>
          <a:xfrm>
            <a:off x="641189" y="894960"/>
            <a:ext cx="3657600" cy="1828800"/>
          </a:xfrm>
        </p:spPr>
        <p:txBody>
          <a:bodyPr anchor="ctr">
            <a:normAutofit/>
          </a:bodyPr>
          <a:lstStyle/>
          <a:p>
            <a:pPr algn="l">
              <a:lnSpc>
                <a:spcPct val="100000"/>
              </a:lnSpc>
            </a:pPr>
            <a:r>
              <a:rPr lang="en-US" sz="4000" smtClean="0">
                <a:effectLst>
                  <a:outerShdw blurRad="38100" dist="38100" dir="2700000" algn="tl">
                    <a:srgbClr val="000000">
                      <a:alpha val="43137"/>
                    </a:srgbClr>
                  </a:outerShdw>
                </a:effectLst>
                <a:latin typeface="Arial Black" pitchFamily="34" charset="0"/>
                <a:cs typeface="Arial" pitchFamily="34" charset="0"/>
              </a:rPr>
              <a:t>Bagaimana</a:t>
            </a:r>
            <a:r>
              <a:rPr lang="en-US" sz="3600" smtClean="0">
                <a:effectLst>
                  <a:outerShdw blurRad="38100" dist="38100" dir="2700000" algn="tl">
                    <a:srgbClr val="000000">
                      <a:alpha val="43137"/>
                    </a:srgbClr>
                  </a:outerShdw>
                </a:effectLst>
                <a:latin typeface="Arial Black" pitchFamily="34" charset="0"/>
                <a:cs typeface="Arial" pitchFamily="34" charset="0"/>
              </a:rPr>
              <a:t> </a:t>
            </a:r>
            <a:r>
              <a:rPr lang="en-US" sz="280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jika jumlah pegawai</a:t>
            </a:r>
            <a:r>
              <a:rPr lang="en-US" sz="310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ada BANYAK ???</a:t>
            </a:r>
            <a:endParaRPr lang="id-ID" sz="4400" b="1" dirty="0">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2117066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4937760" y="113199"/>
            <a:ext cx="420624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r">
              <a:defRPr/>
            </a:pPr>
            <a:r>
              <a:rPr lang="es-ES" sz="2800" smtClean="0">
                <a:solidFill>
                  <a:prstClr val="black"/>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Impor </a:t>
            </a:r>
            <a:r>
              <a:rPr lang="es-ES" sz="2800" smtClean="0">
                <a:solidFill>
                  <a:prstClr val="black"/>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CSV</a:t>
            </a:r>
            <a:endParaRPr lang="es-ES" sz="2800">
              <a:solidFill>
                <a:prstClr val="black"/>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6476" y="1157773"/>
            <a:ext cx="1828800" cy="1828800"/>
          </a:xfrm>
          <a:prstGeom prst="rect">
            <a:avLst/>
          </a:prstGeom>
        </p:spPr>
      </p:pic>
      <p:cxnSp>
        <p:nvCxnSpPr>
          <p:cNvPr id="17" name="Straight Connector 16"/>
          <p:cNvCxnSpPr/>
          <p:nvPr/>
        </p:nvCxnSpPr>
        <p:spPr>
          <a:xfrm>
            <a:off x="4937760" y="626008"/>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grpSp>
        <p:nvGrpSpPr>
          <p:cNvPr id="6" name="Group 10"/>
          <p:cNvGrpSpPr>
            <a:grpSpLocks noChangeAspect="1"/>
          </p:cNvGrpSpPr>
          <p:nvPr/>
        </p:nvGrpSpPr>
        <p:grpSpPr bwMode="auto">
          <a:xfrm>
            <a:off x="6401321" y="1111349"/>
            <a:ext cx="2530079" cy="1921649"/>
            <a:chOff x="155510" y="4286938"/>
            <a:chExt cx="3393232" cy="2571161"/>
          </a:xfrm>
        </p:grpSpPr>
        <p:pic>
          <p:nvPicPr>
            <p:cNvPr id="7" name="Picture 6" descr="http://www.jurnalpost.com/wp-content/uploads/2016/03/Pengguna-E-Filing-SPT-Online-Kurang-Menggembirakan.jpg"/>
            <p:cNvPicPr>
              <a:picLocks noChangeAspect="1" noChangeArrowheads="1"/>
            </p:cNvPicPr>
            <p:nvPr/>
          </p:nvPicPr>
          <p:blipFill>
            <a:blip r:embed="rId4" cstate="print">
              <a:extLst>
                <a:ext uri="{28A0092B-C50C-407E-A947-70E740481C1C}">
                  <a14:useLocalDpi xmlns:a14="http://schemas.microsoft.com/office/drawing/2010/main" val="0"/>
                </a:ext>
              </a:extLst>
            </a:blip>
            <a:srcRect l="40344" t="6216"/>
            <a:stretch>
              <a:fillRect/>
            </a:stretch>
          </p:blipFill>
          <p:spPr bwMode="auto">
            <a:xfrm>
              <a:off x="638629" y="4426856"/>
              <a:ext cx="2423885" cy="1364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9"/>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5510" y="4286938"/>
              <a:ext cx="3393232" cy="257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61548" y="1215923"/>
            <a:ext cx="1807310" cy="1019690"/>
          </a:xfrm>
          <a:prstGeom prst="rect">
            <a:avLst/>
          </a:prstGeom>
        </p:spPr>
      </p:pic>
      <p:pic>
        <p:nvPicPr>
          <p:cNvPr id="11" name="Picture 2" descr="C:\Documents and Settings\810580675\Desktop\ICON BUATAN SENDIRI\run worker.png"/>
          <p:cNvPicPr>
            <a:picLocks noChangeAspect="1" noChangeArrowheads="1"/>
          </p:cNvPicPr>
          <p:nvPr/>
        </p:nvPicPr>
        <p:blipFill>
          <a:blip r:embed="rId7" cstate="print"/>
          <a:srcRect/>
          <a:stretch>
            <a:fillRect/>
          </a:stretch>
        </p:blipFill>
        <p:spPr bwMode="auto">
          <a:xfrm>
            <a:off x="6015" y="662473"/>
            <a:ext cx="2819400" cy="2819400"/>
          </a:xfrm>
          <a:prstGeom prst="rect">
            <a:avLst/>
          </a:prstGeom>
          <a:noFill/>
        </p:spPr>
      </p:pic>
      <p:sp>
        <p:nvSpPr>
          <p:cNvPr id="12" name="Striped Right Arrow 11"/>
          <p:cNvSpPr>
            <a:spLocks noChangeAspect="1"/>
          </p:cNvSpPr>
          <p:nvPr/>
        </p:nvSpPr>
        <p:spPr>
          <a:xfrm>
            <a:off x="2625350" y="1725767"/>
            <a:ext cx="821126" cy="731520"/>
          </a:xfrm>
          <a:prstGeom prst="striped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8" name="Striped Right Arrow 17"/>
          <p:cNvSpPr>
            <a:spLocks noChangeAspect="1"/>
          </p:cNvSpPr>
          <p:nvPr/>
        </p:nvSpPr>
        <p:spPr>
          <a:xfrm>
            <a:off x="5427735" y="1725767"/>
            <a:ext cx="821126" cy="731520"/>
          </a:xfrm>
          <a:prstGeom prst="striped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9" name="TextBox 18"/>
          <p:cNvSpPr txBox="1"/>
          <p:nvPr/>
        </p:nvSpPr>
        <p:spPr>
          <a:xfrm>
            <a:off x="269415" y="3157207"/>
            <a:ext cx="3600000" cy="3046988"/>
          </a:xfrm>
          <a:prstGeom prst="rect">
            <a:avLst/>
          </a:prstGeom>
          <a:noFill/>
        </p:spPr>
        <p:txBody>
          <a:bodyPr wrap="square" rtlCol="0">
            <a:spAutoFit/>
          </a:bodyPr>
          <a:lstStyle/>
          <a:p>
            <a:pPr lvl="0">
              <a:defRPr/>
            </a:pPr>
            <a:r>
              <a:rPr lang="en-US" b="1" u="sng" smtClean="0">
                <a:solidFill>
                  <a:prstClr val="black"/>
                </a:solidFill>
                <a:latin typeface="Arial" panose="020B0604020202020204" pitchFamily="34" charset="0"/>
                <a:ea typeface="Segoe UI" panose="020B0502040204020203" pitchFamily="34" charset="0"/>
                <a:cs typeface="Arial" panose="020B0604020202020204" pitchFamily="34" charset="0"/>
              </a:rPr>
              <a:t>Sumber Data:</a:t>
            </a:r>
          </a:p>
          <a:p>
            <a:pPr lvl="0">
              <a:defRPr/>
            </a:pPr>
            <a:endParaRPr lang="en-US" sz="1000" b="1" smtClean="0">
              <a:solidFill>
                <a:prstClr val="black"/>
              </a:solidFill>
              <a:latin typeface="Arial" panose="020B0604020202020204" pitchFamily="34" charset="0"/>
              <a:ea typeface="Segoe UI" panose="020B0502040204020203" pitchFamily="34" charset="0"/>
              <a:cs typeface="Arial" panose="020B0604020202020204" pitchFamily="34" charset="0"/>
            </a:endParaRPr>
          </a:p>
          <a:p>
            <a:pPr marL="342900" lvl="0" indent="-342900">
              <a:buFont typeface="Wingdings" panose="05000000000000000000" pitchFamily="2" charset="2"/>
              <a:buChar char="ü"/>
              <a:defRPr/>
            </a:pPr>
            <a:r>
              <a:rPr kumimoji="0" lang="en-US" b="0" i="0"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Daftar gaji pegawai perusahaan dari aplikasi </a:t>
            </a:r>
            <a:r>
              <a:rPr kumimoji="0" lang="en-US" b="0" i="1"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payroll</a:t>
            </a:r>
            <a:r>
              <a:rPr kumimoji="0" lang="en-US" b="0" i="0"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atau daftar gaji manual</a:t>
            </a:r>
          </a:p>
          <a:p>
            <a:pPr marL="342900" lvl="0" indent="-342900">
              <a:buFont typeface="Wingdings" panose="05000000000000000000" pitchFamily="2" charset="2"/>
              <a:buChar char="ü"/>
              <a:defRPr/>
            </a:pPr>
            <a:endParaRPr kumimoji="0" lang="en-US" sz="1000" b="0" i="0"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342900" lvl="0" indent="-342900">
              <a:buFont typeface="Wingdings" panose="05000000000000000000" pitchFamily="2" charset="2"/>
              <a:buChar char="ü"/>
              <a:defRPr/>
            </a:pPr>
            <a:r>
              <a:rPr lang="en-US" smtClean="0">
                <a:solidFill>
                  <a:prstClr val="black"/>
                </a:solidFill>
                <a:latin typeface="Arial" panose="020B0604020202020204" pitchFamily="34" charset="0"/>
                <a:ea typeface="Segoe UI" panose="020B0502040204020203" pitchFamily="34" charset="0"/>
                <a:cs typeface="Arial" panose="020B0604020202020204" pitchFamily="34" charset="0"/>
              </a:rPr>
              <a:t>Daftar gaji ASN/TNI/POLRI dari aplikasi gaji</a:t>
            </a:r>
          </a:p>
          <a:p>
            <a:pPr marL="342900" lvl="0" indent="-342900">
              <a:buFont typeface="Wingdings" panose="05000000000000000000" pitchFamily="2" charset="2"/>
              <a:buChar char="ü"/>
              <a:defRPr/>
            </a:pPr>
            <a:endParaRPr lang="en-US" sz="1000" smtClean="0">
              <a:solidFill>
                <a:prstClr val="black"/>
              </a:solidFill>
              <a:latin typeface="Arial" panose="020B0604020202020204" pitchFamily="34" charset="0"/>
              <a:ea typeface="Segoe UI" panose="020B0502040204020203" pitchFamily="34" charset="0"/>
              <a:cs typeface="Arial" panose="020B0604020202020204" pitchFamily="34" charset="0"/>
            </a:endParaRPr>
          </a:p>
          <a:p>
            <a:pPr marL="342900" lvl="0" indent="-342900">
              <a:buFont typeface="Wingdings" panose="05000000000000000000" pitchFamily="2" charset="2"/>
              <a:buChar char="ü"/>
              <a:defRPr/>
            </a:pPr>
            <a:r>
              <a:rPr lang="en-US" smtClean="0">
                <a:solidFill>
                  <a:prstClr val="black"/>
                </a:solidFill>
                <a:latin typeface="Arial" panose="020B0604020202020204" pitchFamily="34" charset="0"/>
                <a:ea typeface="Segoe UI" panose="020B0502040204020203" pitchFamily="34" charset="0"/>
                <a:cs typeface="Arial" panose="020B0604020202020204" pitchFamily="34" charset="0"/>
              </a:rPr>
              <a:t>Penghitungan PPh Pasal 21 masing-masing pegawai termasuk NPWP</a:t>
            </a:r>
          </a:p>
        </p:txBody>
      </p:sp>
      <p:sp>
        <p:nvSpPr>
          <p:cNvPr id="21" name="Rectangle 20"/>
          <p:cNvSpPr/>
          <p:nvPr/>
        </p:nvSpPr>
        <p:spPr>
          <a:xfrm>
            <a:off x="3869415" y="3564762"/>
            <a:ext cx="5274585"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marL="342900" indent="-342900">
              <a:buFont typeface="Wingdings" panose="05000000000000000000" pitchFamily="2" charset="2"/>
              <a:buChar char="q"/>
              <a:defRPr/>
            </a:pPr>
            <a:r>
              <a:rPr lang="en-US" sz="2400" b="1" smtClean="0">
                <a:solidFill>
                  <a:schemeClr val="bg1"/>
                </a:solidFill>
                <a:latin typeface="Arial" panose="020B0604020202020204" pitchFamily="34" charset="0"/>
                <a:cs typeface="Arial" panose="020B0604020202020204" pitchFamily="34" charset="0"/>
              </a:rPr>
              <a:t>Input</a:t>
            </a:r>
            <a:r>
              <a:rPr lang="en-US" sz="2400" smtClean="0">
                <a:solidFill>
                  <a:schemeClr val="bg1"/>
                </a:solidFill>
                <a:latin typeface="Arial" panose="020B0604020202020204" pitchFamily="34" charset="0"/>
                <a:cs typeface="Arial" panose="020B0604020202020204" pitchFamily="34" charset="0"/>
              </a:rPr>
              <a:t> data yang dibutuhkan pada file CSV dengan Microsoft Excel</a:t>
            </a:r>
            <a:endParaRPr lang="en-US" sz="2400">
              <a:solidFill>
                <a:schemeClr val="bg1"/>
              </a:solidFill>
              <a:latin typeface="Arial" panose="020B0604020202020204" pitchFamily="34" charset="0"/>
              <a:cs typeface="Arial" panose="020B0604020202020204" pitchFamily="34" charset="0"/>
            </a:endParaRPr>
          </a:p>
        </p:txBody>
      </p:sp>
      <p:sp>
        <p:nvSpPr>
          <p:cNvPr id="22" name="Rectangle 21"/>
          <p:cNvSpPr/>
          <p:nvPr/>
        </p:nvSpPr>
        <p:spPr>
          <a:xfrm>
            <a:off x="3869415" y="4680701"/>
            <a:ext cx="5274585"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marL="342900" indent="-342900">
              <a:buFont typeface="Wingdings" panose="05000000000000000000" pitchFamily="2" charset="2"/>
              <a:buChar char="q"/>
              <a:defRPr/>
            </a:pPr>
            <a:r>
              <a:rPr lang="en-US" sz="2400" b="1" smtClean="0">
                <a:solidFill>
                  <a:schemeClr val="bg1"/>
                </a:solidFill>
                <a:latin typeface="Arial" panose="020B0604020202020204" pitchFamily="34" charset="0"/>
                <a:cs typeface="Arial" panose="020B0604020202020204" pitchFamily="34" charset="0"/>
              </a:rPr>
              <a:t>Impor</a:t>
            </a:r>
            <a:r>
              <a:rPr lang="en-US" sz="2400" smtClean="0">
                <a:solidFill>
                  <a:schemeClr val="bg1"/>
                </a:solidFill>
                <a:latin typeface="Arial" panose="020B0604020202020204" pitchFamily="34" charset="0"/>
                <a:cs typeface="Arial" panose="020B0604020202020204" pitchFamily="34" charset="0"/>
              </a:rPr>
              <a:t> file CSV ke aplikasi e-SPT</a:t>
            </a:r>
            <a:endParaRPr lang="en-US" sz="2400">
              <a:solidFill>
                <a:schemeClr val="bg1"/>
              </a:solidFill>
              <a:latin typeface="Arial" panose="020B0604020202020204" pitchFamily="34" charset="0"/>
              <a:cs typeface="Arial" panose="020B0604020202020204" pitchFamily="34" charset="0"/>
            </a:endParaRPr>
          </a:p>
        </p:txBody>
      </p:sp>
      <p:pic>
        <p:nvPicPr>
          <p:cNvPr id="23" name="Picture 22"/>
          <p:cNvPicPr>
            <a:picLocks noChangeAspect="1"/>
          </p:cNvPicPr>
          <p:nvPr/>
        </p:nvPicPr>
        <p:blipFill rotWithShape="1">
          <a:blip r:embed="rId8">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Tree>
    <p:extLst>
      <p:ext uri="{BB962C8B-B14F-4D97-AF65-F5344CB8AC3E}">
        <p14:creationId xmlns:p14="http://schemas.microsoft.com/office/powerpoint/2010/main" val="834560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200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1+#ppt_w/2"/>
                                          </p:val>
                                        </p:tav>
                                        <p:tav tm="100000">
                                          <p:val>
                                            <p:strVal val="#ppt_x"/>
                                          </p:val>
                                        </p:tav>
                                      </p:tavLst>
                                    </p:anim>
                                    <p:anim calcmode="lin" valueType="num">
                                      <p:cBhvr additive="base">
                                        <p:cTn id="8" dur="10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3000"/>
                            </p:stCondLst>
                            <p:childTnLst>
                              <p:par>
                                <p:cTn id="10" presetID="2" presetClass="entr" presetSubtype="2" fill="hold" grpId="0" nodeType="afterEffect">
                                  <p:stCondLst>
                                    <p:cond delay="200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1000" fill="hold"/>
                                        <p:tgtEl>
                                          <p:spTgt spid="22"/>
                                        </p:tgtEl>
                                        <p:attrNameLst>
                                          <p:attrName>ppt_x</p:attrName>
                                        </p:attrNameLst>
                                      </p:cBhvr>
                                      <p:tavLst>
                                        <p:tav tm="0">
                                          <p:val>
                                            <p:strVal val="1+#ppt_w/2"/>
                                          </p:val>
                                        </p:tav>
                                        <p:tav tm="100000">
                                          <p:val>
                                            <p:strVal val="#ppt_x"/>
                                          </p:val>
                                        </p:tav>
                                      </p:tavLst>
                                    </p:anim>
                                    <p:anim calcmode="lin" valueType="num">
                                      <p:cBhvr additive="base">
                                        <p:cTn id="13"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74570"/>
            <a:ext cx="2438400" cy="2438400"/>
          </a:xfrm>
          <a:prstGeom prst="rect">
            <a:avLst/>
          </a:prstGeom>
        </p:spPr>
      </p:pic>
      <p:sp>
        <p:nvSpPr>
          <p:cNvPr id="16" name="TextBox 15"/>
          <p:cNvSpPr txBox="1"/>
          <p:nvPr/>
        </p:nvSpPr>
        <p:spPr>
          <a:xfrm>
            <a:off x="2304000" y="1554833"/>
            <a:ext cx="6840000" cy="3477875"/>
          </a:xfrm>
          <a:prstGeom prst="rect">
            <a:avLst/>
          </a:prstGeom>
          <a:noFill/>
        </p:spPr>
        <p:txBody>
          <a:bodyPr wrap="square" rtlCol="0">
            <a:spAutoFit/>
          </a:bodyPr>
          <a:lstStyle/>
          <a:p>
            <a:pPr marL="342900" lvl="0" indent="-342900" algn="just">
              <a:buFont typeface="+mj-lt"/>
              <a:buAutoNum type="arabicPeriod"/>
              <a:defRPr/>
            </a:pPr>
            <a:r>
              <a:rPr lang="en-US" sz="2000" b="1" smtClean="0">
                <a:solidFill>
                  <a:prstClr val="black"/>
                </a:solidFill>
                <a:latin typeface="Arial" panose="020B0604020202020204" pitchFamily="34" charset="0"/>
                <a:ea typeface="Segoe UI" panose="020B0502040204020203" pitchFamily="34" charset="0"/>
                <a:cs typeface="Arial" panose="020B0604020202020204" pitchFamily="34" charset="0"/>
              </a:rPr>
              <a:t>Penjelasan </a:t>
            </a:r>
            <a:r>
              <a:rPr lang="en-US" sz="2000" b="1">
                <a:solidFill>
                  <a:prstClr val="black"/>
                </a:solidFill>
                <a:latin typeface="Arial" panose="020B0604020202020204" pitchFamily="34" charset="0"/>
                <a:ea typeface="Segoe UI" panose="020B0502040204020203" pitchFamily="34" charset="0"/>
                <a:cs typeface="Arial" panose="020B0604020202020204" pitchFamily="34" charset="0"/>
              </a:rPr>
              <a:t>mengenai CSV beserta contoh</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 tersedia di lokasi: </a:t>
            </a:r>
            <a:r>
              <a:rPr lang="en-US" sz="2000" i="1">
                <a:solidFill>
                  <a:prstClr val="black"/>
                </a:solidFill>
                <a:latin typeface="Arial" panose="020B0604020202020204" pitchFamily="34" charset="0"/>
                <a:ea typeface="Segoe UI" panose="020B0502040204020203" pitchFamily="34" charset="0"/>
                <a:cs typeface="Arial" panose="020B0604020202020204" pitchFamily="34" charset="0"/>
              </a:rPr>
              <a:t>{Folder Instalasi}\dokumentasi\csv format</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a:t>
            </a:r>
          </a:p>
          <a:p>
            <a:pPr marL="342900" lvl="0" indent="-342900" algn="just">
              <a:buFont typeface="+mj-lt"/>
              <a:buAutoNum type="arabicPeriod"/>
              <a:defRPr/>
            </a:pPr>
            <a:endParaRPr lang="en-US" sz="2000">
              <a:solidFill>
                <a:prstClr val="black"/>
              </a:solidFill>
              <a:latin typeface="Arial" panose="020B0604020202020204" pitchFamily="34" charset="0"/>
              <a:ea typeface="Segoe UI" panose="020B0502040204020203" pitchFamily="34" charset="0"/>
              <a:cs typeface="Arial" panose="020B0604020202020204" pitchFamily="34" charset="0"/>
            </a:endParaRPr>
          </a:p>
          <a:p>
            <a:pPr marL="342900" lvl="0" indent="-342900" algn="just">
              <a:buFont typeface="+mj-lt"/>
              <a:buAutoNum type="arabicPeriod"/>
              <a:defRPr/>
            </a:pPr>
            <a:r>
              <a:rPr lang="en-US" sz="2000" smtClean="0">
                <a:solidFill>
                  <a:prstClr val="black"/>
                </a:solidFill>
                <a:latin typeface="Arial" panose="020B0604020202020204" pitchFamily="34" charset="0"/>
                <a:ea typeface="Segoe UI" panose="020B0502040204020203" pitchFamily="34" charset="0"/>
                <a:cs typeface="Arial" panose="020B0604020202020204" pitchFamily="34" charset="0"/>
              </a:rPr>
              <a:t>Bila </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melakukan edit CSV dengan Microsoft Excel, </a:t>
            </a:r>
            <a:r>
              <a:rPr lang="en-US" sz="2000" b="1">
                <a:solidFill>
                  <a:prstClr val="black"/>
                </a:solidFill>
                <a:latin typeface="Arial" panose="020B0604020202020204" pitchFamily="34" charset="0"/>
                <a:ea typeface="Segoe UI" panose="020B0502040204020203" pitchFamily="34" charset="0"/>
                <a:cs typeface="Arial" panose="020B0604020202020204" pitchFamily="34" charset="0"/>
              </a:rPr>
              <a:t>hindari</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i="1">
                <a:solidFill>
                  <a:prstClr val="black"/>
                </a:solidFill>
                <a:latin typeface="Arial" panose="020B0604020202020204" pitchFamily="34" charset="0"/>
                <a:ea typeface="Segoe UI" panose="020B0502040204020203" pitchFamily="34" charset="0"/>
                <a:cs typeface="Arial" panose="020B0604020202020204" pitchFamily="34" charset="0"/>
              </a:rPr>
              <a:t>scientific notation</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 pada </a:t>
            </a:r>
            <a:r>
              <a:rPr lang="en-US" sz="2000" i="1">
                <a:solidFill>
                  <a:prstClr val="black"/>
                </a:solidFill>
                <a:latin typeface="Arial" panose="020B0604020202020204" pitchFamily="34" charset="0"/>
                <a:ea typeface="Segoe UI" panose="020B0502040204020203" pitchFamily="34" charset="0"/>
                <a:cs typeface="Arial" panose="020B0604020202020204" pitchFamily="34" charset="0"/>
              </a:rPr>
              <a:t>field</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 yang bertipe teks (contoh: 1e+29) dengan menuliskan simbol </a:t>
            </a:r>
            <a:r>
              <a:rPr lang="en-US" sz="2000" i="1">
                <a:solidFill>
                  <a:prstClr val="black"/>
                </a:solidFill>
                <a:latin typeface="Arial" panose="020B0604020202020204" pitchFamily="34" charset="0"/>
                <a:ea typeface="Segoe UI" panose="020B0502040204020203" pitchFamily="34" charset="0"/>
                <a:cs typeface="Arial" panose="020B0604020202020204" pitchFamily="34" charset="0"/>
              </a:rPr>
              <a:t>single apostrophe</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 (‘) di awal teks</a:t>
            </a:r>
            <a:r>
              <a:rPr lang="en-US" sz="2000" smtClean="0">
                <a:solidFill>
                  <a:prstClr val="black"/>
                </a:solidFill>
                <a:latin typeface="Arial" panose="020B0604020202020204" pitchFamily="34" charset="0"/>
                <a:ea typeface="Segoe UI" panose="020B0502040204020203" pitchFamily="34" charset="0"/>
                <a:cs typeface="Arial" panose="020B0604020202020204" pitchFamily="34" charset="0"/>
              </a:rPr>
              <a:t>.</a:t>
            </a:r>
            <a:endParaRPr lang="en-US" sz="2000">
              <a:solidFill>
                <a:prstClr val="black"/>
              </a:solidFill>
              <a:latin typeface="Arial" panose="020B0604020202020204" pitchFamily="34" charset="0"/>
              <a:ea typeface="Segoe UI" panose="020B0502040204020203" pitchFamily="34" charset="0"/>
              <a:cs typeface="Arial" panose="020B0604020202020204" pitchFamily="34" charset="0"/>
            </a:endParaRPr>
          </a:p>
          <a:p>
            <a:pPr marL="342900" lvl="0" indent="-342900" algn="just">
              <a:buFont typeface="+mj-lt"/>
              <a:buAutoNum type="arabicPeriod"/>
              <a:defRPr/>
            </a:pPr>
            <a:endParaRPr lang="en-US" sz="2000">
              <a:solidFill>
                <a:prstClr val="black"/>
              </a:solidFill>
              <a:latin typeface="Arial" panose="020B0604020202020204" pitchFamily="34" charset="0"/>
              <a:ea typeface="Segoe UI" panose="020B0502040204020203" pitchFamily="34" charset="0"/>
              <a:cs typeface="Arial" panose="020B0604020202020204" pitchFamily="34" charset="0"/>
            </a:endParaRPr>
          </a:p>
          <a:p>
            <a:pPr marL="342900" lvl="0" indent="-342900" algn="just">
              <a:buFont typeface="+mj-lt"/>
              <a:buAutoNum type="arabicPeriod"/>
              <a:defRPr/>
            </a:pPr>
            <a:r>
              <a:rPr lang="en-US" sz="2000" smtClean="0">
                <a:solidFill>
                  <a:prstClr val="black"/>
                </a:solidFill>
                <a:latin typeface="Arial" panose="020B0604020202020204" pitchFamily="34" charset="0"/>
                <a:ea typeface="Segoe UI" panose="020B0502040204020203" pitchFamily="34" charset="0"/>
                <a:cs typeface="Arial" panose="020B0604020202020204" pitchFamily="34" charset="0"/>
              </a:rPr>
              <a:t>Karakter-karakter </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berikut ini </a:t>
            </a:r>
            <a:r>
              <a:rPr lang="en-US" sz="2000" b="1">
                <a:solidFill>
                  <a:prstClr val="black"/>
                </a:solidFill>
                <a:latin typeface="Arial" panose="020B0604020202020204" pitchFamily="34" charset="0"/>
                <a:ea typeface="Segoe UI" panose="020B0502040204020203" pitchFamily="34" charset="0"/>
                <a:cs typeface="Arial" panose="020B0604020202020204" pitchFamily="34" charset="0"/>
              </a:rPr>
              <a:t>tidak boleh ada</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 dalam input </a:t>
            </a:r>
            <a:r>
              <a:rPr lang="en-US" sz="2000" i="1">
                <a:solidFill>
                  <a:prstClr val="black"/>
                </a:solidFill>
                <a:latin typeface="Arial" panose="020B0604020202020204" pitchFamily="34" charset="0"/>
                <a:ea typeface="Segoe UI" panose="020B0502040204020203" pitchFamily="34" charset="0"/>
                <a:cs typeface="Arial" panose="020B0604020202020204" pitchFamily="34" charset="0"/>
              </a:rPr>
              <a:t>field</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 di CSV: </a:t>
            </a:r>
            <a:r>
              <a:rPr lang="en-US" sz="2000" i="1">
                <a:solidFill>
                  <a:prstClr val="black"/>
                </a:solidFill>
                <a:latin typeface="Arial" panose="020B0604020202020204" pitchFamily="34" charset="0"/>
                <a:ea typeface="Segoe UI" panose="020B0502040204020203" pitchFamily="34" charset="0"/>
                <a:cs typeface="Arial" panose="020B0604020202020204" pitchFamily="34" charset="0"/>
              </a:rPr>
              <a:t>single apostrophe</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b="1">
                <a:solidFill>
                  <a:prstClr val="black"/>
                </a:solidFill>
                <a:latin typeface="Arial" panose="020B0604020202020204" pitchFamily="34" charset="0"/>
                <a:ea typeface="Segoe UI" panose="020B0502040204020203" pitchFamily="34" charset="0"/>
                <a:cs typeface="Arial" panose="020B0604020202020204" pitchFamily="34" charset="0"/>
              </a:rPr>
              <a:t>‘</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 dan </a:t>
            </a:r>
            <a:r>
              <a:rPr lang="en-US" sz="2000" i="1">
                <a:solidFill>
                  <a:prstClr val="black"/>
                </a:solidFill>
                <a:latin typeface="Arial" panose="020B0604020202020204" pitchFamily="34" charset="0"/>
                <a:ea typeface="Segoe UI" panose="020B0502040204020203" pitchFamily="34" charset="0"/>
                <a:cs typeface="Arial" panose="020B0604020202020204" pitchFamily="34" charset="0"/>
              </a:rPr>
              <a:t>semicolon</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smtClean="0">
                <a:solidFill>
                  <a:prstClr val="black"/>
                </a:solidFill>
                <a:latin typeface="Arial" panose="020B0604020202020204" pitchFamily="34" charset="0"/>
                <a:ea typeface="Segoe UI" panose="020B0502040204020203" pitchFamily="34" charset="0"/>
                <a:cs typeface="Arial" panose="020B0604020202020204" pitchFamily="34" charset="0"/>
              </a:rPr>
              <a:t>(</a:t>
            </a:r>
            <a:r>
              <a:rPr lang="en-US" sz="2000" b="1" smtClean="0">
                <a:solidFill>
                  <a:prstClr val="black"/>
                </a:solidFill>
                <a:latin typeface="Arial" panose="020B0604020202020204" pitchFamily="34" charset="0"/>
                <a:ea typeface="Segoe UI" panose="020B0502040204020203" pitchFamily="34" charset="0"/>
                <a:cs typeface="Arial" panose="020B0604020202020204" pitchFamily="34" charset="0"/>
              </a:rPr>
              <a:t>;</a:t>
            </a:r>
            <a:r>
              <a:rPr lang="en-US" sz="2000" smtClean="0">
                <a:solidFill>
                  <a:prstClr val="black"/>
                </a:solidFill>
                <a:latin typeface="Arial" panose="020B0604020202020204" pitchFamily="34" charset="0"/>
                <a:ea typeface="Segoe UI" panose="020B0502040204020203" pitchFamily="34" charset="0"/>
                <a:cs typeface="Arial" panose="020B0604020202020204" pitchFamily="34" charset="0"/>
              </a:rPr>
              <a:t>).</a:t>
            </a:r>
            <a:endParaRPr lang="en-US" sz="2000">
              <a:solidFill>
                <a:prstClr val="black"/>
              </a:solidFill>
              <a:latin typeface="Arial" panose="020B0604020202020204" pitchFamily="34" charset="0"/>
              <a:ea typeface="Segoe UI" panose="020B0502040204020203" pitchFamily="34" charset="0"/>
              <a:cs typeface="Arial" panose="020B0604020202020204" pitchFamily="34" charset="0"/>
            </a:endParaRPr>
          </a:p>
        </p:txBody>
      </p:sp>
      <p:cxnSp>
        <p:nvCxnSpPr>
          <p:cNvPr id="17" name="Straight Connector 16"/>
          <p:cNvCxnSpPr/>
          <p:nvPr/>
        </p:nvCxnSpPr>
        <p:spPr>
          <a:xfrm>
            <a:off x="4937760" y="626008"/>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6" name="Title 1"/>
          <p:cNvSpPr txBox="1">
            <a:spLocks/>
          </p:cNvSpPr>
          <p:nvPr/>
        </p:nvSpPr>
        <p:spPr>
          <a:xfrm>
            <a:off x="4937760" y="113199"/>
            <a:ext cx="420624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r">
              <a:defRPr/>
            </a:pPr>
            <a:r>
              <a:rPr lang="es-ES" sz="2800" smtClean="0">
                <a:solidFill>
                  <a:prstClr val="black"/>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Impor </a:t>
            </a:r>
            <a:r>
              <a:rPr lang="es-ES" sz="2800" smtClean="0">
                <a:solidFill>
                  <a:prstClr val="black"/>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CSV</a:t>
            </a:r>
            <a:endParaRPr lang="es-ES" sz="2800">
              <a:solidFill>
                <a:prstClr val="black"/>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7" name="Title 19"/>
          <p:cNvSpPr txBox="1">
            <a:spLocks/>
          </p:cNvSpPr>
          <p:nvPr/>
        </p:nvSpPr>
        <p:spPr>
          <a:xfrm>
            <a:off x="0" y="662472"/>
            <a:ext cx="6800850" cy="457200"/>
          </a:xfrm>
          <a:prstGeom prst="rect">
            <a:avLst/>
          </a:prstGeom>
          <a:gradFill flip="none" rotWithShape="1">
            <a:gsLst>
              <a:gs pos="0">
                <a:srgbClr val="C89216"/>
              </a:gs>
              <a:gs pos="98230">
                <a:schemeClr val="bg1">
                  <a:lumMod val="95000"/>
                  <a:alpha val="0"/>
                </a:schemeClr>
              </a:gs>
              <a:gs pos="50000">
                <a:srgbClr val="FFE804"/>
              </a:gs>
            </a:gsLst>
            <a:lin ang="0" scaled="1"/>
            <a:tileRect/>
          </a:gradFill>
          <a:ln w="6350" cap="flat" cmpd="sng" algn="ctr">
            <a:noFill/>
            <a:prstDash val="solid"/>
            <a:miter lim="800000"/>
          </a:ln>
        </p:spPr>
        <p:style>
          <a:lnRef idx="1">
            <a:schemeClr val="accent5"/>
          </a:lnRef>
          <a:fillRef idx="3">
            <a:schemeClr val="accent5"/>
          </a:fillRef>
          <a:effectRef idx="2">
            <a:schemeClr val="accent5"/>
          </a:effectRef>
          <a:fontRef idx="minor">
            <a:schemeClr val="lt1"/>
          </a:fontRef>
        </p:style>
        <p:txBody>
          <a:bodyPr vert="horz" lIns="68580" tIns="34290" rIns="68580" bIns="34290" rtlCol="0" anchor="ctr">
            <a:normAutofit fontScale="97500"/>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800" b="0" i="1"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HAL-HAL YANG HARUS DIPERHATIKAN:</a:t>
            </a:r>
            <a:endParaRPr kumimoji="0" lang="en-US" sz="1800" b="0" i="1" u="none" strike="noStrike" kern="1200" cap="none" spc="0" normalizeH="0" baseline="0" noProof="0" dirty="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p:txBody>
      </p:sp>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Tree>
    <p:extLst>
      <p:ext uri="{BB962C8B-B14F-4D97-AF65-F5344CB8AC3E}">
        <p14:creationId xmlns:p14="http://schemas.microsoft.com/office/powerpoint/2010/main" val="3447416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0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2000" fill="hold"/>
                                        <p:tgtEl>
                                          <p:spTgt spid="16"/>
                                        </p:tgtEl>
                                        <p:attrNameLst>
                                          <p:attrName>ppt_x</p:attrName>
                                        </p:attrNameLst>
                                      </p:cBhvr>
                                      <p:tavLst>
                                        <p:tav tm="0">
                                          <p:val>
                                            <p:strVal val="1+#ppt_w/2"/>
                                          </p:val>
                                        </p:tav>
                                        <p:tav tm="100000">
                                          <p:val>
                                            <p:strVal val="#ppt_x"/>
                                          </p:val>
                                        </p:tav>
                                      </p:tavLst>
                                    </p:anim>
                                    <p:anim calcmode="lin" valueType="num">
                                      <p:cBhvr additive="base">
                                        <p:cTn id="8" dur="2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1" name="Picture 10"/>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8" name="Rectangle 7"/>
          <p:cNvSpPr/>
          <p:nvPr/>
        </p:nvSpPr>
        <p:spPr>
          <a:xfrm>
            <a:off x="3383128" y="678021"/>
            <a:ext cx="5760000" cy="1800000"/>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lvl="0" algn="r">
              <a:defRPr/>
            </a:pPr>
            <a:r>
              <a:rPr lang="en-US" sz="2200">
                <a:solidFill>
                  <a:prstClr val="black"/>
                </a:solidFill>
                <a:latin typeface="Arial" panose="020B0604020202020204" pitchFamily="34" charset="0"/>
                <a:cs typeface="Arial" panose="020B0604020202020204" pitchFamily="34" charset="0"/>
              </a:rPr>
              <a:t>Pemotong PPh Pasal 21 dan/atau PPh Pasal 26 </a:t>
            </a:r>
            <a:r>
              <a:rPr lang="en-US" sz="2200" b="1">
                <a:solidFill>
                  <a:prstClr val="black"/>
                </a:solidFill>
                <a:latin typeface="Arial" panose="020B0604020202020204" pitchFamily="34" charset="0"/>
                <a:cs typeface="Arial" panose="020B0604020202020204" pitchFamily="34" charset="0"/>
              </a:rPr>
              <a:t>wajib menghitung, memotong, menyetorkan, dan melaporkan</a:t>
            </a:r>
            <a:r>
              <a:rPr lang="en-US" sz="2200">
                <a:solidFill>
                  <a:prstClr val="black"/>
                </a:solidFill>
                <a:latin typeface="Arial" panose="020B0604020202020204" pitchFamily="34" charset="0"/>
                <a:cs typeface="Arial" panose="020B0604020202020204" pitchFamily="34" charset="0"/>
              </a:rPr>
              <a:t> PPh Pasal 21 dan/atau PPh Pasal 26 yang terutang untuk </a:t>
            </a:r>
            <a:r>
              <a:rPr lang="en-US" sz="2200" u="sng">
                <a:solidFill>
                  <a:prstClr val="black"/>
                </a:solidFill>
                <a:latin typeface="Arial" panose="020B0604020202020204" pitchFamily="34" charset="0"/>
                <a:cs typeface="Arial" panose="020B0604020202020204" pitchFamily="34" charset="0"/>
              </a:rPr>
              <a:t>setiap</a:t>
            </a:r>
            <a:r>
              <a:rPr lang="en-US" sz="2200">
                <a:solidFill>
                  <a:prstClr val="black"/>
                </a:solidFill>
                <a:latin typeface="Arial" panose="020B0604020202020204" pitchFamily="34" charset="0"/>
                <a:cs typeface="Arial" panose="020B0604020202020204" pitchFamily="34" charset="0"/>
              </a:rPr>
              <a:t> bulan kalender.</a:t>
            </a:r>
            <a:endParaRPr kumimoji="0" lang="id-ID"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9" name="Title 1"/>
          <p:cNvSpPr txBox="1">
            <a:spLocks/>
          </p:cNvSpPr>
          <p:nvPr/>
        </p:nvSpPr>
        <p:spPr>
          <a:xfrm>
            <a:off x="3125905" y="15240"/>
            <a:ext cx="987425" cy="1325563"/>
          </a:xfrm>
          <a:prstGeom prst="rect">
            <a:avLst/>
          </a:prstGeom>
        </p:spPr>
        <p:txBody>
          <a:bodyPr rtlCol="0">
            <a:noAutofit/>
          </a:bodyPr>
          <a:lstStyle>
            <a:lvl1pPr algn="ctr" defTabSz="914355" rtl="0" eaLnBrk="1" latinLnBrk="0" hangingPunct="1">
              <a:spcBef>
                <a:spcPct val="0"/>
              </a:spcBef>
              <a:buNone/>
              <a:defRPr sz="4400" kern="1200">
                <a:solidFill>
                  <a:schemeClr val="tx1"/>
                </a:solidFill>
                <a:latin typeface="+mj-lt"/>
                <a:ea typeface="+mj-ea"/>
                <a:cs typeface="+mj-cs"/>
              </a:defRPr>
            </a:lvl1pPr>
          </a:lstStyle>
          <a:p>
            <a:pPr marL="0" marR="0" lvl="0" indent="0" algn="ctr" defTabSz="914355" rtl="0" eaLnBrk="1" fontAlgn="auto" latinLnBrk="0" hangingPunct="1">
              <a:lnSpc>
                <a:spcPct val="100000"/>
              </a:lnSpc>
              <a:spcBef>
                <a:spcPct val="0"/>
              </a:spcBef>
              <a:spcAft>
                <a:spcPts val="0"/>
              </a:spcAft>
              <a:buClrTx/>
              <a:buSzTx/>
              <a:buFontTx/>
              <a:buNone/>
              <a:tabLst/>
              <a:defRPr/>
            </a:pPr>
            <a:r>
              <a:rPr kumimoji="0" lang="en-US" sz="9600" b="0" i="0" u="none" strike="noStrike" kern="1200" cap="none" spc="0" normalizeH="0" baseline="0" noProof="0" smtClean="0">
                <a:ln>
                  <a:noFill/>
                </a:ln>
                <a:solidFill>
                  <a:srgbClr val="FFC000"/>
                </a:solidFill>
                <a:effectLst>
                  <a:outerShdw blurRad="38100" dist="38100" dir="2700000" algn="tl">
                    <a:srgbClr val="000000">
                      <a:alpha val="43137"/>
                    </a:srgbClr>
                  </a:outerShdw>
                </a:effectLst>
                <a:uLnTx/>
                <a:uFillTx/>
                <a:latin typeface="Arial Black" panose="020B0A04020102020204" pitchFamily="34" charset="0"/>
                <a:ea typeface="+mj-ea"/>
                <a:cs typeface="+mj-cs"/>
              </a:rPr>
              <a:t>“</a:t>
            </a:r>
            <a:endParaRPr kumimoji="0" lang="en-US" sz="11500" b="0"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Arial Black" panose="020B0A04020102020204" pitchFamily="34" charset="0"/>
              <a:ea typeface="+mj-ea"/>
              <a:cs typeface="+mj-cs"/>
            </a:endParaRPr>
          </a:p>
        </p:txBody>
      </p:sp>
    </p:spTree>
    <p:extLst>
      <p:ext uri="{BB962C8B-B14F-4D97-AF65-F5344CB8AC3E}">
        <p14:creationId xmlns:p14="http://schemas.microsoft.com/office/powerpoint/2010/main" val="3221746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2304000" y="1400946"/>
            <a:ext cx="6840000" cy="3785652"/>
          </a:xfrm>
          <a:prstGeom prst="rect">
            <a:avLst/>
          </a:prstGeom>
          <a:noFill/>
        </p:spPr>
        <p:txBody>
          <a:bodyPr wrap="square" rtlCol="0">
            <a:spAutoFit/>
          </a:bodyPr>
          <a:lstStyle/>
          <a:p>
            <a:pPr marL="361950" lvl="0" indent="-361950" algn="just">
              <a:buFont typeface="+mj-lt"/>
              <a:buAutoNum type="arabicPeriod" startAt="4"/>
              <a:defRPr/>
            </a:pPr>
            <a:r>
              <a:rPr lang="en-US" sz="2000" b="1" smtClean="0">
                <a:solidFill>
                  <a:prstClr val="black"/>
                </a:solidFill>
                <a:latin typeface="Arial" panose="020B0604020202020204" pitchFamily="34" charset="0"/>
                <a:ea typeface="Segoe UI" panose="020B0502040204020203" pitchFamily="34" charset="0"/>
                <a:cs typeface="Arial" panose="020B0604020202020204" pitchFamily="34" charset="0"/>
              </a:rPr>
              <a:t>Saat </a:t>
            </a:r>
            <a:r>
              <a:rPr lang="en-US" sz="2000" b="1">
                <a:solidFill>
                  <a:prstClr val="black"/>
                </a:solidFill>
                <a:latin typeface="Arial" panose="020B0604020202020204" pitchFamily="34" charset="0"/>
                <a:ea typeface="Segoe UI" panose="020B0502040204020203" pitchFamily="34" charset="0"/>
                <a:cs typeface="Arial" panose="020B0604020202020204" pitchFamily="34" charset="0"/>
              </a:rPr>
              <a:t>menyimpan</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 format CSV di Microsoft Excel, akan muncul pertanyaan </a:t>
            </a:r>
            <a:r>
              <a:rPr lang="en-US" sz="2000" b="1" i="1">
                <a:solidFill>
                  <a:prstClr val="black"/>
                </a:solidFill>
                <a:latin typeface="Arial" panose="020B0604020202020204" pitchFamily="34" charset="0"/>
                <a:ea typeface="Segoe UI" panose="020B0502040204020203" pitchFamily="34" charset="0"/>
                <a:cs typeface="Arial" panose="020B0604020202020204" pitchFamily="34" charset="0"/>
              </a:rPr>
              <a:t>“...Do you want to keep the workbook in this format?</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 jawab dengan “</a:t>
            </a:r>
            <a:r>
              <a:rPr lang="en-US" sz="2000" b="1" i="1">
                <a:solidFill>
                  <a:prstClr val="black"/>
                </a:solidFill>
                <a:latin typeface="Arial" panose="020B0604020202020204" pitchFamily="34" charset="0"/>
                <a:ea typeface="Segoe UI" panose="020B0502040204020203" pitchFamily="34" charset="0"/>
                <a:cs typeface="Arial" panose="020B0604020202020204" pitchFamily="34" charset="0"/>
              </a:rPr>
              <a:t>Yes</a:t>
            </a:r>
            <a:r>
              <a:rPr lang="en-US" sz="2000" b="1" i="1" smtClean="0">
                <a:solidFill>
                  <a:prstClr val="black"/>
                </a:solidFill>
                <a:latin typeface="Arial" panose="020B0604020202020204" pitchFamily="34" charset="0"/>
                <a:ea typeface="Segoe UI" panose="020B0502040204020203" pitchFamily="34" charset="0"/>
                <a:cs typeface="Arial" panose="020B0604020202020204" pitchFamily="34" charset="0"/>
              </a:rPr>
              <a:t>.</a:t>
            </a:r>
            <a:r>
              <a:rPr lang="en-US" sz="2000" smtClean="0">
                <a:solidFill>
                  <a:prstClr val="black"/>
                </a:solidFill>
                <a:latin typeface="Arial" panose="020B0604020202020204" pitchFamily="34" charset="0"/>
                <a:ea typeface="Segoe UI" panose="020B0502040204020203" pitchFamily="34" charset="0"/>
                <a:cs typeface="Arial" panose="020B0604020202020204" pitchFamily="34" charset="0"/>
              </a:rPr>
              <a:t>”</a:t>
            </a:r>
          </a:p>
          <a:p>
            <a:pPr marL="361950" lvl="0" indent="-361950" algn="just">
              <a:buFont typeface="+mj-lt"/>
              <a:buAutoNum type="arabicPeriod" startAt="4"/>
              <a:defRPr/>
            </a:pPr>
            <a:endParaRPr lang="en-US" sz="2000">
              <a:solidFill>
                <a:prstClr val="black"/>
              </a:solidFill>
              <a:latin typeface="Arial" panose="020B0604020202020204" pitchFamily="34" charset="0"/>
              <a:ea typeface="Segoe UI" panose="020B0502040204020203" pitchFamily="34" charset="0"/>
              <a:cs typeface="Arial" panose="020B0604020202020204" pitchFamily="34" charset="0"/>
            </a:endParaRPr>
          </a:p>
          <a:p>
            <a:pPr marL="342900" lvl="0" indent="-342900" algn="just">
              <a:buFont typeface="+mj-lt"/>
              <a:buAutoNum type="arabicPeriod" startAt="4"/>
              <a:defRPr/>
            </a:pPr>
            <a:r>
              <a:rPr lang="en-US" sz="2000" smtClean="0">
                <a:solidFill>
                  <a:prstClr val="black"/>
                </a:solidFill>
                <a:latin typeface="Arial" panose="020B0604020202020204" pitchFamily="34" charset="0"/>
                <a:ea typeface="Segoe UI" panose="020B0502040204020203" pitchFamily="34" charset="0"/>
                <a:cs typeface="Arial" panose="020B0604020202020204" pitchFamily="34" charset="0"/>
              </a:rPr>
              <a:t>Setelah </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menyimpan CSV, </a:t>
            </a:r>
            <a:r>
              <a:rPr lang="en-US" sz="2000" b="1">
                <a:solidFill>
                  <a:prstClr val="black"/>
                </a:solidFill>
                <a:latin typeface="Arial" panose="020B0604020202020204" pitchFamily="34" charset="0"/>
                <a:ea typeface="Segoe UI" panose="020B0502040204020203" pitchFamily="34" charset="0"/>
                <a:cs typeface="Arial" panose="020B0604020202020204" pitchFamily="34" charset="0"/>
              </a:rPr>
              <a:t>saat menutup </a:t>
            </a:r>
            <a:r>
              <a:rPr lang="en-US" sz="2000" b="1" smtClean="0">
                <a:solidFill>
                  <a:prstClr val="black"/>
                </a:solidFill>
                <a:latin typeface="Arial" panose="020B0604020202020204" pitchFamily="34" charset="0"/>
                <a:ea typeface="Segoe UI" panose="020B0502040204020203" pitchFamily="34" charset="0"/>
                <a:cs typeface="Arial" panose="020B0604020202020204" pitchFamily="34" charset="0"/>
              </a:rPr>
              <a:t>Microsoft </a:t>
            </a:r>
            <a:r>
              <a:rPr lang="en-US" sz="2000" b="1">
                <a:solidFill>
                  <a:prstClr val="black"/>
                </a:solidFill>
                <a:latin typeface="Arial" panose="020B0604020202020204" pitchFamily="34" charset="0"/>
                <a:ea typeface="Segoe UI" panose="020B0502040204020203" pitchFamily="34" charset="0"/>
                <a:cs typeface="Arial" panose="020B0604020202020204" pitchFamily="34" charset="0"/>
              </a:rPr>
              <a:t>Excel </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akan muncul pertanyaan “</a:t>
            </a:r>
            <a:r>
              <a:rPr lang="en-US" sz="2000" b="1" i="1">
                <a:solidFill>
                  <a:prstClr val="black"/>
                </a:solidFill>
                <a:latin typeface="Arial" panose="020B0604020202020204" pitchFamily="34" charset="0"/>
                <a:ea typeface="Segoe UI" panose="020B0502040204020203" pitchFamily="34" charset="0"/>
                <a:cs typeface="Arial" panose="020B0604020202020204" pitchFamily="34" charset="0"/>
              </a:rPr>
              <a:t>Do you want to save the changes...</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 jawab dengan “</a:t>
            </a:r>
            <a:r>
              <a:rPr lang="en-US" sz="2000" b="1" i="1">
                <a:solidFill>
                  <a:prstClr val="black"/>
                </a:solidFill>
                <a:latin typeface="Arial" panose="020B0604020202020204" pitchFamily="34" charset="0"/>
                <a:ea typeface="Segoe UI" panose="020B0502040204020203" pitchFamily="34" charset="0"/>
                <a:cs typeface="Arial" panose="020B0604020202020204" pitchFamily="34" charset="0"/>
              </a:rPr>
              <a:t>No.</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a:t>
            </a:r>
          </a:p>
          <a:p>
            <a:pPr marL="342900" lvl="0" indent="-342900" algn="just">
              <a:buFont typeface="+mj-lt"/>
              <a:buAutoNum type="arabicPeriod" startAt="4"/>
              <a:defRPr/>
            </a:pPr>
            <a:endParaRPr lang="en-US" sz="2000">
              <a:solidFill>
                <a:prstClr val="black"/>
              </a:solidFill>
              <a:latin typeface="Arial" panose="020B0604020202020204" pitchFamily="34" charset="0"/>
              <a:ea typeface="Segoe UI" panose="020B0502040204020203" pitchFamily="34" charset="0"/>
              <a:cs typeface="Arial" panose="020B0604020202020204" pitchFamily="34" charset="0"/>
            </a:endParaRPr>
          </a:p>
          <a:p>
            <a:pPr marL="342900" lvl="0" indent="-342900" algn="just">
              <a:buFont typeface="+mj-lt"/>
              <a:buAutoNum type="arabicPeriod" startAt="4"/>
              <a:defRPr/>
            </a:pPr>
            <a:r>
              <a:rPr lang="en-US" sz="2000" smtClean="0">
                <a:solidFill>
                  <a:prstClr val="black"/>
                </a:solidFill>
                <a:latin typeface="Arial" panose="020B0604020202020204" pitchFamily="34" charset="0"/>
                <a:ea typeface="Segoe UI" panose="020B0502040204020203" pitchFamily="34" charset="0"/>
                <a:cs typeface="Arial" panose="020B0604020202020204" pitchFamily="34" charset="0"/>
              </a:rPr>
              <a:t>CSV </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yang akan di-impor </a:t>
            </a:r>
            <a:r>
              <a:rPr lang="en-US" sz="2000" b="1">
                <a:solidFill>
                  <a:prstClr val="black"/>
                </a:solidFill>
                <a:latin typeface="Arial" panose="020B0604020202020204" pitchFamily="34" charset="0"/>
                <a:ea typeface="Segoe UI" panose="020B0502040204020203" pitchFamily="34" charset="0"/>
                <a:cs typeface="Arial" panose="020B0604020202020204" pitchFamily="34" charset="0"/>
              </a:rPr>
              <a:t>harus memiliki </a:t>
            </a:r>
            <a:r>
              <a:rPr lang="en-US" sz="2000" b="1" i="1">
                <a:solidFill>
                  <a:prstClr val="black"/>
                </a:solidFill>
                <a:latin typeface="Arial" panose="020B0604020202020204" pitchFamily="34" charset="0"/>
                <a:ea typeface="Segoe UI" panose="020B0502040204020203" pitchFamily="34" charset="0"/>
                <a:cs typeface="Arial" panose="020B0604020202020204" pitchFamily="34" charset="0"/>
              </a:rPr>
              <a:t>header</a:t>
            </a:r>
            <a:r>
              <a:rPr lang="en-US" sz="2000" b="1">
                <a:solidFill>
                  <a:prstClr val="black"/>
                </a:solidFill>
                <a:latin typeface="Arial" panose="020B0604020202020204" pitchFamily="34" charset="0"/>
                <a:ea typeface="Segoe UI" panose="020B0502040204020203" pitchFamily="34" charset="0"/>
                <a:cs typeface="Arial" panose="020B0604020202020204" pitchFamily="34" charset="0"/>
              </a:rPr>
              <a:t> pada baris pertama</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i="1">
                <a:solidFill>
                  <a:prstClr val="black"/>
                </a:solidFill>
                <a:latin typeface="Arial" panose="020B0604020202020204" pitchFamily="34" charset="0"/>
                <a:ea typeface="Segoe UI" panose="020B0502040204020203" pitchFamily="34" charset="0"/>
                <a:cs typeface="Arial" panose="020B0604020202020204" pitchFamily="34" charset="0"/>
              </a:rPr>
              <a:t>Header</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 bisa dilihat pada </a:t>
            </a:r>
            <a:r>
              <a:rPr lang="en-US" sz="2000" smtClean="0">
                <a:solidFill>
                  <a:prstClr val="black"/>
                </a:solidFill>
                <a:latin typeface="Arial" panose="020B0604020202020204" pitchFamily="34" charset="0"/>
                <a:ea typeface="Segoe UI" panose="020B0502040204020203" pitchFamily="34" charset="0"/>
                <a:cs typeface="Arial" panose="020B0604020202020204" pitchFamily="34" charset="0"/>
              </a:rPr>
              <a:t>contoh-contoh </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CSV yang tersedia di </a:t>
            </a:r>
            <a:r>
              <a:rPr lang="en-US" sz="2000" smtClean="0">
                <a:solidFill>
                  <a:prstClr val="black"/>
                </a:solidFill>
                <a:latin typeface="Arial" panose="020B0604020202020204" pitchFamily="34" charset="0"/>
                <a:ea typeface="Segoe UI" panose="020B0502040204020203" pitchFamily="34" charset="0"/>
                <a:cs typeface="Arial" panose="020B0604020202020204" pitchFamily="34" charset="0"/>
              </a:rPr>
              <a:t>lokasi: </a:t>
            </a:r>
            <a:r>
              <a:rPr lang="en-US" sz="2000" i="1">
                <a:solidFill>
                  <a:prstClr val="black"/>
                </a:solidFill>
                <a:latin typeface="Arial" panose="020B0604020202020204" pitchFamily="34" charset="0"/>
                <a:ea typeface="Segoe UI" panose="020B0502040204020203" pitchFamily="34" charset="0"/>
                <a:cs typeface="Arial" panose="020B0604020202020204" pitchFamily="34" charset="0"/>
              </a:rPr>
              <a:t>{Folder Instalasi</a:t>
            </a:r>
            <a:r>
              <a:rPr lang="en-US" sz="2000" i="1"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i="1">
                <a:solidFill>
                  <a:prstClr val="black"/>
                </a:solidFill>
                <a:latin typeface="Arial" panose="020B0604020202020204" pitchFamily="34" charset="0"/>
                <a:ea typeface="Segoe UI" panose="020B0502040204020203" pitchFamily="34" charset="0"/>
                <a:cs typeface="Arial" panose="020B0604020202020204" pitchFamily="34" charset="0"/>
              </a:rPr>
              <a:t>dokumentasi\csv format\contoh csv</a:t>
            </a:r>
            <a:r>
              <a:rPr lang="en-US" sz="2000" smtClean="0">
                <a:solidFill>
                  <a:prstClr val="black"/>
                </a:solidFill>
                <a:latin typeface="Arial" panose="020B0604020202020204" pitchFamily="34" charset="0"/>
                <a:ea typeface="Segoe UI" panose="020B0502040204020203" pitchFamily="34" charset="0"/>
                <a:cs typeface="Arial" panose="020B0604020202020204" pitchFamily="34" charset="0"/>
              </a:rPr>
              <a:t>.</a:t>
            </a:r>
            <a:endParaRPr lang="en-US" sz="2000">
              <a:solidFill>
                <a:prstClr val="black"/>
              </a:solidFill>
              <a:latin typeface="Arial" panose="020B0604020202020204" pitchFamily="34" charset="0"/>
              <a:ea typeface="Segoe UI" panose="020B0502040204020203" pitchFamily="34" charset="0"/>
              <a:cs typeface="Arial" panose="020B0604020202020204" pitchFamily="34" charset="0"/>
            </a:endParaRPr>
          </a:p>
        </p:txBody>
      </p:sp>
      <p:cxnSp>
        <p:nvCxnSpPr>
          <p:cNvPr id="7" name="Straight Connector 6"/>
          <p:cNvCxnSpPr/>
          <p:nvPr/>
        </p:nvCxnSpPr>
        <p:spPr>
          <a:xfrm>
            <a:off x="4937760" y="626008"/>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8" name="Title 1"/>
          <p:cNvSpPr txBox="1">
            <a:spLocks/>
          </p:cNvSpPr>
          <p:nvPr/>
        </p:nvSpPr>
        <p:spPr>
          <a:xfrm>
            <a:off x="4937760" y="113199"/>
            <a:ext cx="420624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r">
              <a:defRPr/>
            </a:pPr>
            <a:r>
              <a:rPr lang="es-ES" sz="2800" smtClean="0">
                <a:solidFill>
                  <a:prstClr val="black"/>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Impor </a:t>
            </a:r>
            <a:r>
              <a:rPr lang="es-ES" sz="2800" smtClean="0">
                <a:solidFill>
                  <a:prstClr val="black"/>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CSV</a:t>
            </a:r>
            <a:endParaRPr lang="es-ES" sz="2800">
              <a:solidFill>
                <a:prstClr val="black"/>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Title 19"/>
          <p:cNvSpPr txBox="1">
            <a:spLocks/>
          </p:cNvSpPr>
          <p:nvPr/>
        </p:nvSpPr>
        <p:spPr>
          <a:xfrm>
            <a:off x="0" y="662472"/>
            <a:ext cx="6800850" cy="457200"/>
          </a:xfrm>
          <a:prstGeom prst="rect">
            <a:avLst/>
          </a:prstGeom>
          <a:gradFill flip="none" rotWithShape="1">
            <a:gsLst>
              <a:gs pos="0">
                <a:srgbClr val="C89216"/>
              </a:gs>
              <a:gs pos="98230">
                <a:schemeClr val="bg1">
                  <a:lumMod val="95000"/>
                  <a:alpha val="0"/>
                </a:schemeClr>
              </a:gs>
              <a:gs pos="50000">
                <a:srgbClr val="FFE804"/>
              </a:gs>
            </a:gsLst>
            <a:lin ang="0" scaled="1"/>
            <a:tileRect/>
          </a:gradFill>
          <a:ln w="6350" cap="flat" cmpd="sng" algn="ctr">
            <a:noFill/>
            <a:prstDash val="solid"/>
            <a:miter lim="800000"/>
          </a:ln>
        </p:spPr>
        <p:style>
          <a:lnRef idx="1">
            <a:schemeClr val="accent5"/>
          </a:lnRef>
          <a:fillRef idx="3">
            <a:schemeClr val="accent5"/>
          </a:fillRef>
          <a:effectRef idx="2">
            <a:schemeClr val="accent5"/>
          </a:effectRef>
          <a:fontRef idx="minor">
            <a:schemeClr val="lt1"/>
          </a:fontRef>
        </p:style>
        <p:txBody>
          <a:bodyPr vert="horz" lIns="68580" tIns="34290" rIns="68580" bIns="34290" rtlCol="0" anchor="ctr">
            <a:normAutofit fontScale="97500"/>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800" b="0" i="1"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HAL-HAL YANG HARUS DIPERHATIKAN:</a:t>
            </a:r>
            <a:endParaRPr kumimoji="0" lang="en-US" sz="1800" b="0" i="1" u="none" strike="noStrike" kern="1200" cap="none" spc="0" normalizeH="0" baseline="0" noProof="0" dirty="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74570"/>
            <a:ext cx="2438400" cy="2438400"/>
          </a:xfrm>
          <a:prstGeom prst="rect">
            <a:avLst/>
          </a:prstGeom>
        </p:spPr>
      </p:pic>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Tree>
    <p:extLst>
      <p:ext uri="{BB962C8B-B14F-4D97-AF65-F5344CB8AC3E}">
        <p14:creationId xmlns:p14="http://schemas.microsoft.com/office/powerpoint/2010/main" val="3077749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0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2000" fill="hold"/>
                                        <p:tgtEl>
                                          <p:spTgt spid="16"/>
                                        </p:tgtEl>
                                        <p:attrNameLst>
                                          <p:attrName>ppt_x</p:attrName>
                                        </p:attrNameLst>
                                      </p:cBhvr>
                                      <p:tavLst>
                                        <p:tav tm="0">
                                          <p:val>
                                            <p:strVal val="1+#ppt_w/2"/>
                                          </p:val>
                                        </p:tav>
                                        <p:tav tm="100000">
                                          <p:val>
                                            <p:strVal val="#ppt_x"/>
                                          </p:val>
                                        </p:tav>
                                      </p:tavLst>
                                    </p:anim>
                                    <p:anim calcmode="lin" valueType="num">
                                      <p:cBhvr additive="base">
                                        <p:cTn id="8" dur="2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2304000" y="1862611"/>
            <a:ext cx="6840000" cy="2862322"/>
          </a:xfrm>
          <a:prstGeom prst="rect">
            <a:avLst/>
          </a:prstGeom>
          <a:noFill/>
        </p:spPr>
        <p:txBody>
          <a:bodyPr wrap="square" rtlCol="0">
            <a:spAutoFit/>
          </a:bodyPr>
          <a:lstStyle/>
          <a:p>
            <a:pPr marL="361950" lvl="0" indent="-361950" algn="just">
              <a:buFont typeface="+mj-lt"/>
              <a:buAutoNum type="arabicPeriod" startAt="7"/>
              <a:defRPr/>
            </a:pPr>
            <a:r>
              <a:rPr lang="en-US" sz="2000" smtClean="0">
                <a:solidFill>
                  <a:prstClr val="black"/>
                </a:solidFill>
                <a:latin typeface="Arial" panose="020B0604020202020204" pitchFamily="34" charset="0"/>
                <a:ea typeface="Segoe UI" panose="020B0502040204020203" pitchFamily="34" charset="0"/>
                <a:cs typeface="Arial" panose="020B0604020202020204" pitchFamily="34" charset="0"/>
              </a:rPr>
              <a:t>Ekspor/Impor </a:t>
            </a:r>
            <a:r>
              <a:rPr lang="en-US" sz="2000" b="1">
                <a:solidFill>
                  <a:prstClr val="black"/>
                </a:solidFill>
                <a:latin typeface="Arial" panose="020B0604020202020204" pitchFamily="34" charset="0"/>
                <a:ea typeface="Segoe UI" panose="020B0502040204020203" pitchFamily="34" charset="0"/>
                <a:cs typeface="Arial" panose="020B0604020202020204" pitchFamily="34" charset="0"/>
              </a:rPr>
              <a:t>CSV Referensi</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 dapat dilakukan </a:t>
            </a:r>
            <a:r>
              <a:rPr lang="en-US" sz="2000" b="1">
                <a:solidFill>
                  <a:prstClr val="black"/>
                </a:solidFill>
                <a:latin typeface="Arial" panose="020B0604020202020204" pitchFamily="34" charset="0"/>
                <a:ea typeface="Segoe UI" panose="020B0502040204020203" pitchFamily="34" charset="0"/>
                <a:cs typeface="Arial" panose="020B0604020202020204" pitchFamily="34" charset="0"/>
              </a:rPr>
              <a:t>tanpa harus membuka SPT</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 pada aplikasi e-SPT, tetapi Ekspor/Impor </a:t>
            </a:r>
            <a:r>
              <a:rPr lang="en-US" sz="2000" b="1">
                <a:solidFill>
                  <a:prstClr val="black"/>
                </a:solidFill>
                <a:latin typeface="Arial" panose="020B0604020202020204" pitchFamily="34" charset="0"/>
                <a:ea typeface="Segoe UI" panose="020B0502040204020203" pitchFamily="34" charset="0"/>
                <a:cs typeface="Arial" panose="020B0604020202020204" pitchFamily="34" charset="0"/>
              </a:rPr>
              <a:t>CSV Bukti Potong</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 hanya dapat dilakukan </a:t>
            </a:r>
            <a:r>
              <a:rPr lang="en-US" sz="2000" b="1">
                <a:solidFill>
                  <a:prstClr val="black"/>
                </a:solidFill>
                <a:latin typeface="Arial" panose="020B0604020202020204" pitchFamily="34" charset="0"/>
                <a:ea typeface="Segoe UI" panose="020B0502040204020203" pitchFamily="34" charset="0"/>
                <a:cs typeface="Arial" panose="020B0604020202020204" pitchFamily="34" charset="0"/>
              </a:rPr>
              <a:t>setelah membuka SPT</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 terlebih dahulu. </a:t>
            </a:r>
          </a:p>
          <a:p>
            <a:pPr marL="342900" lvl="0" indent="-342900" algn="just">
              <a:buFont typeface="+mj-lt"/>
              <a:buAutoNum type="arabicPeriod" startAt="7"/>
              <a:defRPr/>
            </a:pPr>
            <a:endParaRPr lang="en-US" sz="2000">
              <a:solidFill>
                <a:prstClr val="black"/>
              </a:solidFill>
              <a:latin typeface="Arial" panose="020B0604020202020204" pitchFamily="34" charset="0"/>
              <a:ea typeface="Segoe UI" panose="020B0502040204020203" pitchFamily="34" charset="0"/>
              <a:cs typeface="Arial" panose="020B0604020202020204" pitchFamily="34" charset="0"/>
            </a:endParaRPr>
          </a:p>
          <a:p>
            <a:pPr marL="342900" lvl="0" indent="-342900" algn="just">
              <a:buFont typeface="+mj-lt"/>
              <a:buAutoNum type="arabicPeriod" startAt="7"/>
              <a:defRPr/>
            </a:pPr>
            <a:r>
              <a:rPr lang="en-US" sz="2000" smtClean="0">
                <a:solidFill>
                  <a:prstClr val="black"/>
                </a:solidFill>
                <a:latin typeface="Arial" panose="020B0604020202020204" pitchFamily="34" charset="0"/>
                <a:ea typeface="Segoe UI" panose="020B0502040204020203" pitchFamily="34" charset="0"/>
                <a:cs typeface="Arial" panose="020B0604020202020204" pitchFamily="34" charset="0"/>
              </a:rPr>
              <a:t>Untuk </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Impor </a:t>
            </a:r>
            <a:r>
              <a:rPr lang="en-US" sz="2000" b="1">
                <a:solidFill>
                  <a:prstClr val="black"/>
                </a:solidFill>
                <a:latin typeface="Arial" panose="020B0604020202020204" pitchFamily="34" charset="0"/>
                <a:ea typeface="Segoe UI" panose="020B0502040204020203" pitchFamily="34" charset="0"/>
                <a:cs typeface="Arial" panose="020B0604020202020204" pitchFamily="34" charset="0"/>
              </a:rPr>
              <a:t>CSV Bukti Potong</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 pastikan Masa Pajak, Tahun Pajak dan Pembetulan pada CSV </a:t>
            </a:r>
            <a:r>
              <a:rPr lang="en-US" sz="2000" b="1">
                <a:solidFill>
                  <a:prstClr val="black"/>
                </a:solidFill>
                <a:latin typeface="Arial" panose="020B0604020202020204" pitchFamily="34" charset="0"/>
                <a:ea typeface="Segoe UI" panose="020B0502040204020203" pitchFamily="34" charset="0"/>
                <a:cs typeface="Arial" panose="020B0604020202020204" pitchFamily="34" charset="0"/>
              </a:rPr>
              <a:t>sesuai</a:t>
            </a:r>
            <a:r>
              <a:rPr lang="en-US" sz="2000">
                <a:solidFill>
                  <a:prstClr val="black"/>
                </a:solidFill>
                <a:latin typeface="Arial" panose="020B0604020202020204" pitchFamily="34" charset="0"/>
                <a:ea typeface="Segoe UI" panose="020B0502040204020203" pitchFamily="34" charset="0"/>
                <a:cs typeface="Arial" panose="020B0604020202020204" pitchFamily="34" charset="0"/>
              </a:rPr>
              <a:t> dengan Masa Pajak, Tahun Pajak dan Pembetulan </a:t>
            </a:r>
            <a:r>
              <a:rPr lang="en-US" sz="2000" b="1">
                <a:solidFill>
                  <a:prstClr val="black"/>
                </a:solidFill>
                <a:latin typeface="Arial" panose="020B0604020202020204" pitchFamily="34" charset="0"/>
                <a:ea typeface="Segoe UI" panose="020B0502040204020203" pitchFamily="34" charset="0"/>
                <a:cs typeface="Arial" panose="020B0604020202020204" pitchFamily="34" charset="0"/>
              </a:rPr>
              <a:t>SPT yang sedang dibuka</a:t>
            </a:r>
            <a:r>
              <a:rPr lang="en-US" sz="2000" smtClean="0">
                <a:solidFill>
                  <a:prstClr val="black"/>
                </a:solidFill>
                <a:latin typeface="Arial" panose="020B0604020202020204" pitchFamily="34" charset="0"/>
                <a:ea typeface="Segoe UI" panose="020B0502040204020203" pitchFamily="34" charset="0"/>
                <a:cs typeface="Arial" panose="020B0604020202020204" pitchFamily="34" charset="0"/>
              </a:rPr>
              <a:t>.</a:t>
            </a:r>
            <a:endParaRPr lang="en-US" sz="2000">
              <a:solidFill>
                <a:prstClr val="black"/>
              </a:solidFill>
              <a:latin typeface="Arial" panose="020B0604020202020204" pitchFamily="34" charset="0"/>
              <a:ea typeface="Segoe UI" panose="020B0502040204020203" pitchFamily="34" charset="0"/>
              <a:cs typeface="Arial" panose="020B0604020202020204" pitchFamily="34" charset="0"/>
            </a:endParaRPr>
          </a:p>
        </p:txBody>
      </p:sp>
      <p:cxnSp>
        <p:nvCxnSpPr>
          <p:cNvPr id="7" name="Straight Connector 6"/>
          <p:cNvCxnSpPr/>
          <p:nvPr/>
        </p:nvCxnSpPr>
        <p:spPr>
          <a:xfrm>
            <a:off x="4937760" y="626008"/>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8" name="Title 1"/>
          <p:cNvSpPr txBox="1">
            <a:spLocks/>
          </p:cNvSpPr>
          <p:nvPr/>
        </p:nvSpPr>
        <p:spPr>
          <a:xfrm>
            <a:off x="4937760" y="113199"/>
            <a:ext cx="420624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r">
              <a:defRPr/>
            </a:pPr>
            <a:r>
              <a:rPr lang="es-ES" sz="2800" smtClean="0">
                <a:solidFill>
                  <a:prstClr val="black"/>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Impor </a:t>
            </a:r>
            <a:r>
              <a:rPr lang="es-ES" sz="2800" smtClean="0">
                <a:solidFill>
                  <a:prstClr val="black"/>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CSV</a:t>
            </a:r>
            <a:endParaRPr lang="es-ES" sz="2800">
              <a:solidFill>
                <a:prstClr val="black"/>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Title 19"/>
          <p:cNvSpPr txBox="1">
            <a:spLocks/>
          </p:cNvSpPr>
          <p:nvPr/>
        </p:nvSpPr>
        <p:spPr>
          <a:xfrm>
            <a:off x="0" y="662472"/>
            <a:ext cx="6800850" cy="457200"/>
          </a:xfrm>
          <a:prstGeom prst="rect">
            <a:avLst/>
          </a:prstGeom>
          <a:gradFill flip="none" rotWithShape="1">
            <a:gsLst>
              <a:gs pos="0">
                <a:srgbClr val="C89216"/>
              </a:gs>
              <a:gs pos="98230">
                <a:schemeClr val="bg1">
                  <a:lumMod val="95000"/>
                  <a:alpha val="0"/>
                </a:schemeClr>
              </a:gs>
              <a:gs pos="50000">
                <a:srgbClr val="FFE804"/>
              </a:gs>
            </a:gsLst>
            <a:lin ang="0" scaled="1"/>
            <a:tileRect/>
          </a:gradFill>
          <a:ln w="6350" cap="flat" cmpd="sng" algn="ctr">
            <a:noFill/>
            <a:prstDash val="solid"/>
            <a:miter lim="800000"/>
          </a:ln>
        </p:spPr>
        <p:style>
          <a:lnRef idx="1">
            <a:schemeClr val="accent5"/>
          </a:lnRef>
          <a:fillRef idx="3">
            <a:schemeClr val="accent5"/>
          </a:fillRef>
          <a:effectRef idx="2">
            <a:schemeClr val="accent5"/>
          </a:effectRef>
          <a:fontRef idx="minor">
            <a:schemeClr val="lt1"/>
          </a:fontRef>
        </p:style>
        <p:txBody>
          <a:bodyPr vert="horz" lIns="68580" tIns="34290" rIns="68580" bIns="34290" rtlCol="0" anchor="ctr">
            <a:normAutofit fontScale="97500"/>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800" b="0" i="1"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HAL-HAL YANG HARUS DIPERHATIKAN:</a:t>
            </a:r>
            <a:endParaRPr kumimoji="0" lang="en-US" sz="1800" b="0" i="1" u="none" strike="noStrike" kern="1200" cap="none" spc="0" normalizeH="0" baseline="0" noProof="0" dirty="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74570"/>
            <a:ext cx="2438400" cy="2438400"/>
          </a:xfrm>
          <a:prstGeom prst="rect">
            <a:avLst/>
          </a:prstGeom>
        </p:spPr>
      </p:pic>
      <p:pic>
        <p:nvPicPr>
          <p:cNvPr id="11" name="Picture 10"/>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Tree>
    <p:extLst>
      <p:ext uri="{BB962C8B-B14F-4D97-AF65-F5344CB8AC3E}">
        <p14:creationId xmlns:p14="http://schemas.microsoft.com/office/powerpoint/2010/main" val="3266042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0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2000" fill="hold"/>
                                        <p:tgtEl>
                                          <p:spTgt spid="16"/>
                                        </p:tgtEl>
                                        <p:attrNameLst>
                                          <p:attrName>ppt_x</p:attrName>
                                        </p:attrNameLst>
                                      </p:cBhvr>
                                      <p:tavLst>
                                        <p:tav tm="0">
                                          <p:val>
                                            <p:strVal val="1+#ppt_w/2"/>
                                          </p:val>
                                        </p:tav>
                                        <p:tav tm="100000">
                                          <p:val>
                                            <p:strVal val="#ppt_x"/>
                                          </p:val>
                                        </p:tav>
                                      </p:tavLst>
                                    </p:anim>
                                    <p:anim calcmode="lin" valueType="num">
                                      <p:cBhvr additive="base">
                                        <p:cTn id="8" dur="2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696" y="902248"/>
            <a:ext cx="6943725" cy="5229225"/>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3696" y="902248"/>
            <a:ext cx="6943725" cy="5229225"/>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3696" y="902248"/>
            <a:ext cx="6943725" cy="5229225"/>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3696" y="902248"/>
            <a:ext cx="6943725" cy="5229225"/>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696" y="902247"/>
            <a:ext cx="6943725" cy="5229225"/>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7999" y="1610192"/>
            <a:ext cx="6655118" cy="3813334"/>
          </a:xfrm>
          <a:prstGeom prst="rect">
            <a:avLst/>
          </a:prstGeom>
        </p:spPr>
      </p:pic>
      <p:sp>
        <p:nvSpPr>
          <p:cNvPr id="12" name="TextBox 11"/>
          <p:cNvSpPr txBox="1"/>
          <p:nvPr/>
        </p:nvSpPr>
        <p:spPr>
          <a:xfrm>
            <a:off x="7143613" y="902247"/>
            <a:ext cx="2052000" cy="4847481"/>
          </a:xfrm>
          <a:prstGeom prst="rect">
            <a:avLst/>
          </a:prstGeom>
          <a:noFill/>
        </p:spPr>
        <p:txBody>
          <a:bodyPr wrap="square" rtlCol="0">
            <a:spAutoFit/>
          </a:bodyPr>
          <a:lstStyle/>
          <a:p>
            <a:pPr lvl="0" algn="ctr">
              <a:defRPr/>
            </a:pPr>
            <a:r>
              <a:rPr lang="en-US" b="1" smtClean="0">
                <a:solidFill>
                  <a:prstClr val="black"/>
                </a:solidFill>
                <a:latin typeface="Arial Black" panose="020B0A04020102020204" pitchFamily="34" charset="0"/>
                <a:ea typeface="Segoe UI" panose="020B0502040204020203" pitchFamily="34" charset="0"/>
                <a:cs typeface="Arial" panose="020B0604020202020204" pitchFamily="34" charset="0"/>
              </a:rPr>
              <a:t>Pilih File CSV</a:t>
            </a:r>
            <a:r>
              <a:rPr lang="en-US" b="1" smtClean="0">
                <a:solidFill>
                  <a:prstClr val="black"/>
                </a:solidFill>
                <a:latin typeface="Arial" panose="020B0604020202020204" pitchFamily="34" charset="0"/>
                <a:ea typeface="Segoe UI" panose="020B0502040204020203" pitchFamily="34" charset="0"/>
                <a:cs typeface="Arial" panose="020B0604020202020204" pitchFamily="34" charset="0"/>
              </a:rPr>
              <a:t> Pemotongan Pajak Bulanan, kemudian pilih </a:t>
            </a:r>
            <a:r>
              <a:rPr lang="en-US" b="1" smtClean="0">
                <a:solidFill>
                  <a:prstClr val="black"/>
                </a:solidFill>
                <a:latin typeface="Arial Black" panose="020B0A04020102020204" pitchFamily="34" charset="0"/>
                <a:ea typeface="Segoe UI" panose="020B0502040204020203" pitchFamily="34" charset="0"/>
                <a:cs typeface="Arial" panose="020B0604020202020204" pitchFamily="34" charset="0"/>
              </a:rPr>
              <a:t>Impor</a:t>
            </a:r>
          </a:p>
          <a:p>
            <a:pPr lvl="0" algn="ctr">
              <a:defRPr/>
            </a:pPr>
            <a:endParaRPr lang="en-US" sz="1000" b="1" smtClean="0">
              <a:solidFill>
                <a:prstClr val="black"/>
              </a:solidFill>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r>
              <a:rPr kumimoji="0" lang="en-US" b="0" i="1"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Pastikan NPWP pegawai valid untuk menghindari error pada saat impor</a:t>
            </a:r>
          </a:p>
          <a:p>
            <a:pPr marL="268288" lvl="0" indent="-268288">
              <a:buFont typeface="Wingdings" panose="05000000000000000000" pitchFamily="2" charset="2"/>
              <a:buChar char="ü"/>
              <a:defRPr/>
            </a:pPr>
            <a:endParaRPr kumimoji="0" lang="en-US" sz="1000" b="0" i="1"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r>
              <a:rPr kumimoji="0" lang="en-US" b="0" i="1"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Rubah format kolom NPWP pada file CSV dari GENERAL ke NUMBER </a:t>
            </a:r>
          </a:p>
        </p:txBody>
      </p:sp>
      <p:sp>
        <p:nvSpPr>
          <p:cNvPr id="17" name="Title 1"/>
          <p:cNvSpPr txBox="1">
            <a:spLocks/>
          </p:cNvSpPr>
          <p:nvPr/>
        </p:nvSpPr>
        <p:spPr>
          <a:xfrm>
            <a:off x="4937760" y="113199"/>
            <a:ext cx="420624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r">
              <a:defRPr/>
            </a:pPr>
            <a:r>
              <a:rPr lang="es-ES" sz="2800" smtClean="0">
                <a:solidFill>
                  <a:prstClr val="black"/>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Contoh Impor </a:t>
            </a:r>
            <a:r>
              <a:rPr lang="es-ES" sz="2800" smtClean="0">
                <a:solidFill>
                  <a:prstClr val="black"/>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CSV</a:t>
            </a:r>
            <a:endParaRPr lang="es-ES" sz="2800">
              <a:solidFill>
                <a:prstClr val="black"/>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18" name="Straight Connector 17"/>
          <p:cNvCxnSpPr/>
          <p:nvPr/>
        </p:nvCxnSpPr>
        <p:spPr>
          <a:xfrm>
            <a:off x="4937760" y="626008"/>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44192" y="1610191"/>
            <a:ext cx="6638925" cy="3764756"/>
          </a:xfrm>
          <a:prstGeom prst="rect">
            <a:avLst/>
          </a:prstGeom>
        </p:spPr>
      </p:pic>
    </p:spTree>
    <p:extLst>
      <p:ext uri="{BB962C8B-B14F-4D97-AF65-F5344CB8AC3E}">
        <p14:creationId xmlns:p14="http://schemas.microsoft.com/office/powerpoint/2010/main" val="4140374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par>
                          <p:cTn id="8" fill="hold">
                            <p:stCondLst>
                              <p:cond delay="2000"/>
                            </p:stCondLst>
                            <p:childTnLst>
                              <p:par>
                                <p:cTn id="9" presetID="10" presetClass="entr" presetSubtype="0" fill="hold"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childTnLst>
                                </p:cTn>
                              </p:par>
                            </p:childTnLst>
                          </p:cTn>
                        </p:par>
                        <p:par>
                          <p:cTn id="12" fill="hold">
                            <p:stCondLst>
                              <p:cond delay="4000"/>
                            </p:stCondLst>
                            <p:childTnLst>
                              <p:par>
                                <p:cTn id="13" presetID="10" presetClass="entr" presetSubtype="0" fill="hold" nodeType="afterEffect">
                                  <p:stCondLst>
                                    <p:cond delay="10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childTnLst>
                                </p:cTn>
                              </p:par>
                            </p:childTnLst>
                          </p:cTn>
                        </p:par>
                        <p:par>
                          <p:cTn id="16" fill="hold">
                            <p:stCondLst>
                              <p:cond delay="6000"/>
                            </p:stCondLst>
                            <p:childTnLst>
                              <p:par>
                                <p:cTn id="17" presetID="10" presetClass="entr" presetSubtype="0" fill="hold" nodeType="afterEffect">
                                  <p:stCondLst>
                                    <p:cond delay="10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childTnLst>
                                </p:cTn>
                              </p:par>
                            </p:childTnLst>
                          </p:cTn>
                        </p:par>
                        <p:par>
                          <p:cTn id="20" fill="hold">
                            <p:stCondLst>
                              <p:cond delay="8000"/>
                            </p:stCondLst>
                            <p:childTnLst>
                              <p:par>
                                <p:cTn id="21" presetID="10" presetClass="entr" presetSubtype="0" fill="hold" nodeType="afterEffect">
                                  <p:stCondLst>
                                    <p:cond delay="100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10000"/>
                            </p:stCondLst>
                            <p:childTnLst>
                              <p:par>
                                <p:cTn id="25" presetID="2" presetClass="entr" presetSubtype="2"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1+#ppt_w/2"/>
                                          </p:val>
                                        </p:tav>
                                        <p:tav tm="100000">
                                          <p:val>
                                            <p:strVal val="#ppt_x"/>
                                          </p:val>
                                        </p:tav>
                                      </p:tavLst>
                                    </p:anim>
                                    <p:anim calcmode="lin" valueType="num">
                                      <p:cBhvr additive="base">
                                        <p:cTn id="28" dur="10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11000"/>
                            </p:stCondLst>
                            <p:childTnLst>
                              <p:par>
                                <p:cTn id="30" presetID="10" presetClass="entr" presetSubtype="0" fill="hold" nodeType="afterEffect">
                                  <p:stCondLst>
                                    <p:cond delay="10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marR="0" lvl="0" indent="-457200" algn="l" defTabSz="914400" rtl="0" eaLnBrk="1" fontAlgn="auto" latinLnBrk="0" hangingPunct="1">
              <a:lnSpc>
                <a:spcPct val="90000"/>
              </a:lnSpc>
              <a:spcBef>
                <a:spcPct val="0"/>
              </a:spcBef>
              <a:spcAft>
                <a:spcPts val="0"/>
              </a:spcAft>
              <a:buClrTx/>
              <a:buSzTx/>
              <a:buFont typeface="Wingdings" panose="05000000000000000000" pitchFamily="2" charset="2"/>
              <a:buChar char="q"/>
              <a:tabLst/>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Isi</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Daftar SSP</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696" y="902249"/>
            <a:ext cx="6943725" cy="5229225"/>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3695" y="902248"/>
            <a:ext cx="6943725" cy="5229225"/>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694" y="902247"/>
            <a:ext cx="6943725" cy="5229225"/>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0864" y="1385168"/>
            <a:ext cx="6489383" cy="4543425"/>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1355" y="2018580"/>
            <a:ext cx="6248400" cy="3276600"/>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02880" y="2842492"/>
            <a:ext cx="4705350" cy="1628775"/>
          </a:xfrm>
          <a:prstGeom prst="rect">
            <a:avLst/>
          </a:prstGeom>
        </p:spPr>
      </p:pic>
      <p:sp>
        <p:nvSpPr>
          <p:cNvPr id="15" name="TextBox 14"/>
          <p:cNvSpPr txBox="1"/>
          <p:nvPr/>
        </p:nvSpPr>
        <p:spPr>
          <a:xfrm>
            <a:off x="7080122" y="1513827"/>
            <a:ext cx="2124000" cy="4708981"/>
          </a:xfrm>
          <a:prstGeom prst="rect">
            <a:avLst/>
          </a:prstGeom>
          <a:noFill/>
        </p:spPr>
        <p:txBody>
          <a:bodyPr wrap="square" rtlCol="0">
            <a:spAutoFit/>
          </a:bodyPr>
          <a:lstStyle/>
          <a:p>
            <a:pPr marL="268288" lvl="0" indent="-268288">
              <a:buFont typeface="Wingdings" panose="05000000000000000000" pitchFamily="2" charset="2"/>
              <a:buChar char="ü"/>
              <a:defRPr/>
            </a:pPr>
            <a:r>
              <a:rPr kumimoji="0" lang="en-US" b="0" i="1"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Buat </a:t>
            </a:r>
            <a:r>
              <a:rPr kumimoji="0" lang="en-US" b="1" i="1"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kode billing</a:t>
            </a:r>
            <a:r>
              <a:rPr kumimoji="0" lang="en-US" b="0" i="1"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sesuai PPh Pasal 21 yang dipotong oleh pemberi kerja/bendahara</a:t>
            </a:r>
          </a:p>
          <a:p>
            <a:pPr marL="268288" lvl="0" indent="-268288">
              <a:buFont typeface="Wingdings" panose="05000000000000000000" pitchFamily="2" charset="2"/>
              <a:buChar char="ü"/>
              <a:defRPr/>
            </a:pPr>
            <a:endParaRPr kumimoji="0" lang="en-US" sz="1000" b="0" i="1"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r>
              <a:rPr lang="en-US" b="1" i="1" smtClean="0">
                <a:solidFill>
                  <a:prstClr val="black"/>
                </a:solidFill>
                <a:latin typeface="Arial" panose="020B0604020202020204" pitchFamily="34" charset="0"/>
                <a:ea typeface="Segoe UI" panose="020B0502040204020203" pitchFamily="34" charset="0"/>
                <a:cs typeface="Arial" panose="020B0604020202020204" pitchFamily="34" charset="0"/>
              </a:rPr>
              <a:t>Bayar billing</a:t>
            </a:r>
            <a:r>
              <a:rPr lang="en-US" i="1" smtClean="0">
                <a:solidFill>
                  <a:prstClr val="black"/>
                </a:solidFill>
                <a:latin typeface="Arial" panose="020B0604020202020204" pitchFamily="34" charset="0"/>
                <a:ea typeface="Segoe UI" panose="020B0502040204020203" pitchFamily="34" charset="0"/>
                <a:cs typeface="Arial" panose="020B0604020202020204" pitchFamily="34" charset="0"/>
              </a:rPr>
              <a:t> (setor pajak) PPh </a:t>
            </a:r>
            <a:r>
              <a:rPr lang="en-US" i="1">
                <a:solidFill>
                  <a:prstClr val="black"/>
                </a:solidFill>
                <a:latin typeface="Arial" panose="020B0604020202020204" pitchFamily="34" charset="0"/>
                <a:ea typeface="Segoe UI" panose="020B0502040204020203" pitchFamily="34" charset="0"/>
                <a:cs typeface="Arial" panose="020B0604020202020204" pitchFamily="34" charset="0"/>
              </a:rPr>
              <a:t>Pasal 21 yang dipotong ke kas </a:t>
            </a:r>
            <a:r>
              <a:rPr lang="en-US" i="1" smtClean="0">
                <a:solidFill>
                  <a:prstClr val="black"/>
                </a:solidFill>
                <a:latin typeface="Arial" panose="020B0604020202020204" pitchFamily="34" charset="0"/>
                <a:ea typeface="Segoe UI" panose="020B0502040204020203" pitchFamily="34" charset="0"/>
                <a:cs typeface="Arial" panose="020B0604020202020204" pitchFamily="34" charset="0"/>
              </a:rPr>
              <a:t>negara</a:t>
            </a:r>
          </a:p>
          <a:p>
            <a:pPr marL="268288" lvl="0" indent="-268288">
              <a:buFont typeface="Wingdings" panose="05000000000000000000" pitchFamily="2" charset="2"/>
              <a:buChar char="ü"/>
              <a:defRPr/>
            </a:pPr>
            <a:endParaRPr kumimoji="0" lang="en-US" sz="1000" b="0" i="1"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r>
              <a:rPr kumimoji="0" lang="en-US" b="1" i="1"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Input NTPN</a:t>
            </a:r>
            <a:r>
              <a:rPr kumimoji="0" lang="en-US" b="0" i="1"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sesuai bukti penyetoran pajak</a:t>
            </a:r>
          </a:p>
        </p:txBody>
      </p:sp>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10863" y="1385168"/>
            <a:ext cx="6472237" cy="4543425"/>
          </a:xfrm>
          <a:prstGeom prst="rect">
            <a:avLst/>
          </a:prstGeom>
        </p:spPr>
      </p:pic>
      <p:pic>
        <p:nvPicPr>
          <p:cNvPr id="12" name="Picture 11"/>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foregroundMark x1="21781" y1="44286" x2="21781" y2="44286"/>
                        <a14:foregroundMark x1="35890" y1="45714" x2="35890" y2="45714"/>
                        <a14:foregroundMark x1="46575" y1="47959" x2="46575" y2="47959"/>
                        <a14:foregroundMark x1="46164" y1="39592" x2="46164" y2="39592"/>
                        <a14:foregroundMark x1="50685" y1="46327" x2="50685" y2="46327"/>
                        <a14:foregroundMark x1="56575" y1="42653" x2="56575" y2="42653"/>
                        <a14:foregroundMark x1="62740" y1="38980" x2="62740" y2="38980"/>
                        <a14:foregroundMark x1="62740" y1="48980" x2="62740" y2="48980"/>
                        <a14:foregroundMark x1="71096" y1="44286" x2="71096" y2="44286"/>
                        <a14:foregroundMark x1="81781" y1="45714" x2="81781" y2="45714"/>
                        <a14:backgroundMark x1="21370" y1="39592" x2="21370" y2="39592"/>
                      </a14:backgroundRemoval>
                    </a14:imgEffect>
                  </a14:imgLayer>
                </a14:imgProps>
              </a:ext>
            </a:extLst>
          </a:blip>
          <a:stretch>
            <a:fillRect/>
          </a:stretch>
        </p:blipFill>
        <p:spPr>
          <a:xfrm>
            <a:off x="7029599" y="460896"/>
            <a:ext cx="2225045" cy="1493523"/>
          </a:xfrm>
          <a:prstGeom prst="rect">
            <a:avLst/>
          </a:prstGeom>
        </p:spPr>
      </p:pic>
    </p:spTree>
    <p:extLst>
      <p:ext uri="{BB962C8B-B14F-4D97-AF65-F5344CB8AC3E}">
        <p14:creationId xmlns:p14="http://schemas.microsoft.com/office/powerpoint/2010/main" val="3492893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par>
                          <p:cTn id="8" fill="hold">
                            <p:stCondLst>
                              <p:cond delay="2000"/>
                            </p:stCondLst>
                            <p:childTnLst>
                              <p:par>
                                <p:cTn id="9" presetID="10" presetClass="entr" presetSubtype="0" fill="hold"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childTnLst>
                                </p:cTn>
                              </p:par>
                            </p:childTnLst>
                          </p:cTn>
                        </p:par>
                        <p:par>
                          <p:cTn id="12" fill="hold">
                            <p:stCondLst>
                              <p:cond delay="4000"/>
                            </p:stCondLst>
                            <p:childTnLst>
                              <p:par>
                                <p:cTn id="13" presetID="10" presetClass="entr" presetSubtype="0" fill="hold" nodeType="afterEffect">
                                  <p:stCondLst>
                                    <p:cond delay="10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childTnLst>
                                </p:cTn>
                              </p:par>
                            </p:childTnLst>
                          </p:cTn>
                        </p:par>
                        <p:par>
                          <p:cTn id="16" fill="hold">
                            <p:stCondLst>
                              <p:cond delay="6000"/>
                            </p:stCondLst>
                            <p:childTnLst>
                              <p:par>
                                <p:cTn id="17" presetID="10" presetClass="entr" presetSubtype="0" fill="hold" nodeType="afterEffect">
                                  <p:stCondLst>
                                    <p:cond delay="10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childTnLst>
                                </p:cTn>
                              </p:par>
                            </p:childTnLst>
                          </p:cTn>
                        </p:par>
                        <p:par>
                          <p:cTn id="20" fill="hold">
                            <p:stCondLst>
                              <p:cond delay="80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childTnLst>
                                </p:cTn>
                              </p:par>
                            </p:childTnLst>
                          </p:cTn>
                        </p:par>
                        <p:par>
                          <p:cTn id="24" fill="hold">
                            <p:stCondLst>
                              <p:cond delay="9000"/>
                            </p:stCondLst>
                            <p:childTnLst>
                              <p:par>
                                <p:cTn id="25" presetID="2" presetClass="entr" presetSubtype="2"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000" fill="hold"/>
                                        <p:tgtEl>
                                          <p:spTgt spid="15"/>
                                        </p:tgtEl>
                                        <p:attrNameLst>
                                          <p:attrName>ppt_x</p:attrName>
                                        </p:attrNameLst>
                                      </p:cBhvr>
                                      <p:tavLst>
                                        <p:tav tm="0">
                                          <p:val>
                                            <p:strVal val="1+#ppt_w/2"/>
                                          </p:val>
                                        </p:tav>
                                        <p:tav tm="100000">
                                          <p:val>
                                            <p:strVal val="#ppt_x"/>
                                          </p:val>
                                        </p:tav>
                                      </p:tavLst>
                                    </p:anim>
                                    <p:anim calcmode="lin" valueType="num">
                                      <p:cBhvr additive="base">
                                        <p:cTn id="28" dur="1000" fill="hold"/>
                                        <p:tgtEl>
                                          <p:spTgt spid="15"/>
                                        </p:tgtEl>
                                        <p:attrNameLst>
                                          <p:attrName>ppt_y</p:attrName>
                                        </p:attrNameLst>
                                      </p:cBhvr>
                                      <p:tavLst>
                                        <p:tav tm="0">
                                          <p:val>
                                            <p:strVal val="#ppt_y"/>
                                          </p:val>
                                        </p:tav>
                                        <p:tav tm="100000">
                                          <p:val>
                                            <p:strVal val="#ppt_y"/>
                                          </p:val>
                                        </p:tav>
                                      </p:tavLst>
                                    </p:anim>
                                  </p:childTnLst>
                                </p:cTn>
                              </p:par>
                            </p:childTnLst>
                          </p:cTn>
                        </p:par>
                        <p:par>
                          <p:cTn id="29" fill="hold">
                            <p:stCondLst>
                              <p:cond delay="10000"/>
                            </p:stCondLst>
                            <p:childTnLst>
                              <p:par>
                                <p:cTn id="30" presetID="10" presetClass="entr" presetSubtype="0" fill="hold" nodeType="afterEffect">
                                  <p:stCondLst>
                                    <p:cond delay="300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childTnLst>
                                </p:cTn>
                              </p:par>
                            </p:childTnLst>
                          </p:cTn>
                        </p:par>
                        <p:par>
                          <p:cTn id="33" fill="hold">
                            <p:stCondLst>
                              <p:cond delay="14000"/>
                            </p:stCondLst>
                            <p:childTnLst>
                              <p:par>
                                <p:cTn id="34" presetID="10" presetClass="entr" presetSubtype="0" fill="hold" nodeType="afterEffect">
                                  <p:stCondLst>
                                    <p:cond delay="300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marR="0" lvl="0" indent="-457200" algn="l" defTabSz="914400" rtl="0" eaLnBrk="1" fontAlgn="auto" latinLnBrk="0" hangingPunct="1">
              <a:lnSpc>
                <a:spcPct val="90000"/>
              </a:lnSpc>
              <a:spcBef>
                <a:spcPct val="0"/>
              </a:spcBef>
              <a:spcAft>
                <a:spcPts val="0"/>
              </a:spcAft>
              <a:buClrTx/>
              <a:buSzTx/>
              <a:buFont typeface="Wingdings" panose="05000000000000000000" pitchFamily="2" charset="2"/>
              <a:buChar char="q"/>
              <a:tabLst/>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Isi &amp; Simpan</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SPT Induk</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696" y="902249"/>
            <a:ext cx="6943725" cy="5229225"/>
          </a:xfrm>
          <a:prstGeom prst="rect">
            <a:avLst/>
          </a:prstGeom>
        </p:spPr>
      </p:pic>
      <p:sp>
        <p:nvSpPr>
          <p:cNvPr id="15" name="TextBox 14"/>
          <p:cNvSpPr txBox="1"/>
          <p:nvPr/>
        </p:nvSpPr>
        <p:spPr>
          <a:xfrm>
            <a:off x="7078013" y="902247"/>
            <a:ext cx="2124000" cy="5109091"/>
          </a:xfrm>
          <a:prstGeom prst="rect">
            <a:avLst/>
          </a:prstGeom>
          <a:noFill/>
        </p:spPr>
        <p:txBody>
          <a:bodyPr wrap="square" rtlCol="0">
            <a:spAutoFit/>
          </a:bodyPr>
          <a:lstStyle/>
          <a:p>
            <a:pPr marL="268288" lvl="0" indent="-268288">
              <a:buFont typeface="Wingdings" panose="05000000000000000000" pitchFamily="2" charset="2"/>
              <a:buChar char="ü"/>
              <a:defRPr/>
            </a:pPr>
            <a:r>
              <a:rPr kumimoji="0" lang="en-US" b="0" i="1"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Pastikan data yang tercantum sudah sesuai</a:t>
            </a:r>
          </a:p>
          <a:p>
            <a:pPr marL="268288" lvl="0" indent="-268288">
              <a:buFont typeface="Wingdings" panose="05000000000000000000" pitchFamily="2" charset="2"/>
              <a:buChar char="ü"/>
              <a:defRPr/>
            </a:pPr>
            <a:endParaRPr kumimoji="0" lang="en-US" sz="1000" b="0" i="1"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r>
              <a:rPr lang="en-US" i="1" smtClean="0">
                <a:solidFill>
                  <a:prstClr val="black"/>
                </a:solidFill>
                <a:latin typeface="Arial" panose="020B0604020202020204" pitchFamily="34" charset="0"/>
                <a:ea typeface="Segoe UI" panose="020B0502040204020203" pitchFamily="34" charset="0"/>
                <a:cs typeface="Arial" panose="020B0604020202020204" pitchFamily="34" charset="0"/>
              </a:rPr>
              <a:t>Jangan lupa menandai kompensasi pajak jika ada LB dari masa sebelumnya (Bagian B.2)</a:t>
            </a:r>
          </a:p>
          <a:p>
            <a:pPr marL="268288" lvl="0" indent="-268288">
              <a:buFont typeface="Wingdings" panose="05000000000000000000" pitchFamily="2" charset="2"/>
              <a:buChar char="ü"/>
              <a:defRPr/>
            </a:pPr>
            <a:endParaRPr kumimoji="0" lang="en-US" sz="1000" b="0" i="1"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r>
              <a:rPr lang="en-US" i="1">
                <a:solidFill>
                  <a:prstClr val="black"/>
                </a:solidFill>
                <a:latin typeface="Arial" panose="020B0604020202020204" pitchFamily="34" charset="0"/>
                <a:ea typeface="Segoe UI" panose="020B0502040204020203" pitchFamily="34" charset="0"/>
                <a:cs typeface="Arial" panose="020B0604020202020204" pitchFamily="34" charset="0"/>
              </a:rPr>
              <a:t>Jangan lupa memilih tanggal penandatanganan SPT dan mengisi tempat </a:t>
            </a:r>
            <a:r>
              <a:rPr lang="en-US" i="1" smtClean="0">
                <a:solidFill>
                  <a:prstClr val="black"/>
                </a:solidFill>
                <a:latin typeface="Arial" panose="020B0604020202020204" pitchFamily="34" charset="0"/>
                <a:ea typeface="Segoe UI" panose="020B0502040204020203" pitchFamily="34" charset="0"/>
                <a:cs typeface="Arial" panose="020B0604020202020204" pitchFamily="34" charset="0"/>
              </a:rPr>
              <a:t>penandatanganan (Bagian E)</a:t>
            </a:r>
            <a:endParaRPr kumimoji="0" lang="en-US" b="0" i="1"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3696" y="902248"/>
            <a:ext cx="6943725" cy="5229225"/>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569" y="919125"/>
            <a:ext cx="6943725" cy="5229225"/>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9134" y="919124"/>
            <a:ext cx="6858000" cy="4429125"/>
          </a:xfrm>
          <a:prstGeom prst="rect">
            <a:avLst/>
          </a:prstGeom>
        </p:spPr>
      </p:pic>
      <p:pic>
        <p:nvPicPr>
          <p:cNvPr id="16" name="Picture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4572" y="919124"/>
            <a:ext cx="6858000" cy="4429125"/>
          </a:xfrm>
          <a:prstGeom prst="rect">
            <a:avLst/>
          </a:prstGeom>
        </p:spPr>
      </p:pic>
      <p:pic>
        <p:nvPicPr>
          <p:cNvPr id="17" name="Picture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2641" y="946050"/>
            <a:ext cx="6858000" cy="4429125"/>
          </a:xfrm>
          <a:prstGeom prst="rect">
            <a:avLst/>
          </a:prstGeom>
        </p:spPr>
      </p:pic>
      <p:pic>
        <p:nvPicPr>
          <p:cNvPr id="18" name="Picture 1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99723" y="929171"/>
            <a:ext cx="6858000" cy="4429125"/>
          </a:xfrm>
          <a:prstGeom prst="rect">
            <a:avLst/>
          </a:prstGeom>
        </p:spPr>
      </p:pic>
      <p:pic>
        <p:nvPicPr>
          <p:cNvPr id="19" name="Picture 1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6288" y="952985"/>
            <a:ext cx="6858000" cy="4429125"/>
          </a:xfrm>
          <a:prstGeom prst="rect">
            <a:avLst/>
          </a:prstGeom>
        </p:spPr>
      </p:pic>
      <p:pic>
        <p:nvPicPr>
          <p:cNvPr id="20" name="Picture 1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837236" y="2232641"/>
            <a:ext cx="2552700" cy="1628775"/>
          </a:xfrm>
          <a:prstGeom prst="rect">
            <a:avLst/>
          </a:prstGeom>
        </p:spPr>
      </p:pic>
    </p:spTree>
    <p:extLst>
      <p:ext uri="{BB962C8B-B14F-4D97-AF65-F5344CB8AC3E}">
        <p14:creationId xmlns:p14="http://schemas.microsoft.com/office/powerpoint/2010/main" val="2124264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par>
                          <p:cTn id="15" fill="hold">
                            <p:stCondLst>
                              <p:cond delay="0"/>
                            </p:stCondLst>
                            <p:childTnLst>
                              <p:par>
                                <p:cTn id="16" presetID="2" presetClass="entr" presetSubtype="2" fill="hold" grpId="0" nodeType="afterEffect">
                                  <p:stCondLst>
                                    <p:cond delay="300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1000" fill="hold"/>
                                        <p:tgtEl>
                                          <p:spTgt spid="15"/>
                                        </p:tgtEl>
                                        <p:attrNameLst>
                                          <p:attrName>ppt_x</p:attrName>
                                        </p:attrNameLst>
                                      </p:cBhvr>
                                      <p:tavLst>
                                        <p:tav tm="0">
                                          <p:val>
                                            <p:strVal val="1+#ppt_w/2"/>
                                          </p:val>
                                        </p:tav>
                                        <p:tav tm="100000">
                                          <p:val>
                                            <p:strVal val="#ppt_x"/>
                                          </p:val>
                                        </p:tav>
                                      </p:tavLst>
                                    </p:anim>
                                    <p:anim calcmode="lin" valueType="num">
                                      <p:cBhvr additive="base">
                                        <p:cTn id="19" dur="10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9"/>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
            <a:ext cx="9143999" cy="4819638"/>
          </a:xfrm>
          <a:prstGeom prst="rect">
            <a:avLst/>
          </a:prstGeom>
        </p:spPr>
      </p:pic>
      <p:sp>
        <p:nvSpPr>
          <p:cNvPr id="10" name="Rectangle 9"/>
          <p:cNvSpPr/>
          <p:nvPr/>
        </p:nvSpPr>
        <p:spPr>
          <a:xfrm>
            <a:off x="1" y="4819638"/>
            <a:ext cx="9144001" cy="1536192"/>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LAPOR e-SPT</a:t>
            </a:r>
            <a:endParaRPr kumimoji="0" lang="id-ID" sz="4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Tree>
    <p:extLst>
      <p:ext uri="{BB962C8B-B14F-4D97-AF65-F5344CB8AC3E}">
        <p14:creationId xmlns:p14="http://schemas.microsoft.com/office/powerpoint/2010/main" val="3151839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63330" t="69704"/>
          <a:stretch/>
        </p:blipFill>
        <p:spPr>
          <a:xfrm>
            <a:off x="5762624" y="4776788"/>
            <a:ext cx="3381375" cy="2081212"/>
          </a:xfrm>
          <a:prstGeom prst="rect">
            <a:avLst/>
          </a:prstGeom>
        </p:spPr>
      </p:pic>
      <p:sp>
        <p:nvSpPr>
          <p:cNvPr id="7" name="Rectangle 6"/>
          <p:cNvSpPr/>
          <p:nvPr/>
        </p:nvSpPr>
        <p:spPr>
          <a:xfrm>
            <a:off x="2560314" y="606448"/>
            <a:ext cx="6588000" cy="2700000"/>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lvl="0" algn="r">
              <a:defRPr/>
            </a:pPr>
            <a:r>
              <a:rPr lang="en-US" sz="2200" smtClean="0">
                <a:solidFill>
                  <a:prstClr val="black"/>
                </a:solidFill>
                <a:latin typeface="Arial" panose="020B0604020202020204" pitchFamily="34" charset="0"/>
                <a:cs typeface="Arial" panose="020B0604020202020204" pitchFamily="34" charset="0"/>
              </a:rPr>
              <a:t>SPT Masa PPh Pasal 21 dan/atau PPh Pasal 26 </a:t>
            </a:r>
            <a:r>
              <a:rPr lang="en-US" sz="2200" smtClean="0">
                <a:solidFill>
                  <a:prstClr val="black"/>
                </a:solidFill>
                <a:latin typeface="Arial Black" panose="020B0A04020102020204" pitchFamily="34" charset="0"/>
                <a:cs typeface="Arial" panose="020B0604020202020204" pitchFamily="34" charset="0"/>
              </a:rPr>
              <a:t>wajib disampaikan melalui </a:t>
            </a:r>
            <a:r>
              <a:rPr lang="en-US" sz="2200" i="1" smtClean="0">
                <a:solidFill>
                  <a:prstClr val="black"/>
                </a:solidFill>
                <a:latin typeface="Arial Black" panose="020B0A04020102020204" pitchFamily="34" charset="0"/>
                <a:cs typeface="Arial" panose="020B0604020202020204" pitchFamily="34" charset="0"/>
              </a:rPr>
              <a:t>e-Filing</a:t>
            </a:r>
            <a:r>
              <a:rPr lang="en-US" sz="2200" smtClean="0">
                <a:solidFill>
                  <a:prstClr val="black"/>
                </a:solidFill>
                <a:latin typeface="Arial Black" panose="020B0A04020102020204" pitchFamily="34" charset="0"/>
                <a:cs typeface="Arial" panose="020B0604020202020204" pitchFamily="34" charset="0"/>
              </a:rPr>
              <a:t> bagi WP Badan</a:t>
            </a:r>
            <a:r>
              <a:rPr lang="en-US" sz="2200" smtClean="0">
                <a:solidFill>
                  <a:prstClr val="black"/>
                </a:solidFill>
                <a:latin typeface="Arial" panose="020B0604020202020204" pitchFamily="34" charset="0"/>
                <a:cs typeface="Arial" panose="020B0604020202020204" pitchFamily="34" charset="0"/>
              </a:rPr>
              <a:t> yang diwajibkan untuk menyampaikan SPT Masa PPh Pasal 21 dan/atau PPh Pasal 26 dalam bentuk dokumen elektronik sebagaimana dimaksud dalam Pasal 4 ayat (1) dan ayat (2).</a:t>
            </a:r>
          </a:p>
          <a:p>
            <a:pPr lvl="0" algn="r">
              <a:defRPr/>
            </a:pPr>
            <a:endParaRPr lang="en-US" sz="1200">
              <a:solidFill>
                <a:prstClr val="black"/>
              </a:solidFill>
              <a:latin typeface="Arial" panose="020B0604020202020204" pitchFamily="34" charset="0"/>
              <a:cs typeface="Arial" panose="020B0604020202020204" pitchFamily="34" charset="0"/>
            </a:endParaRPr>
          </a:p>
          <a:p>
            <a:pPr lvl="0" algn="r">
              <a:defRPr/>
            </a:pPr>
            <a:r>
              <a:rPr lang="en-US" sz="1200" i="1">
                <a:solidFill>
                  <a:prstClr val="black"/>
                </a:solidFill>
                <a:latin typeface="Arial" panose="020B0604020202020204" pitchFamily="34" charset="0"/>
                <a:cs typeface="Arial" panose="020B0604020202020204" pitchFamily="34" charset="0"/>
              </a:rPr>
              <a:t>Pasal </a:t>
            </a:r>
            <a:r>
              <a:rPr lang="en-US" sz="1200" i="1" smtClean="0">
                <a:solidFill>
                  <a:prstClr val="black"/>
                </a:solidFill>
                <a:latin typeface="Arial" panose="020B0604020202020204" pitchFamily="34" charset="0"/>
                <a:cs typeface="Arial" panose="020B0604020202020204" pitchFamily="34" charset="0"/>
              </a:rPr>
              <a:t>8 </a:t>
            </a:r>
            <a:r>
              <a:rPr lang="en-US" sz="1200" i="1">
                <a:solidFill>
                  <a:prstClr val="black"/>
                </a:solidFill>
                <a:latin typeface="Arial" panose="020B0604020202020204" pitchFamily="34" charset="0"/>
                <a:cs typeface="Arial" panose="020B0604020202020204" pitchFamily="34" charset="0"/>
              </a:rPr>
              <a:t>ayat (2) PER-02/PJ/2019 tentang</a:t>
            </a:r>
          </a:p>
          <a:p>
            <a:pPr lvl="0" algn="r">
              <a:defRPr/>
            </a:pPr>
            <a:r>
              <a:rPr lang="en-US" sz="1200" i="1">
                <a:solidFill>
                  <a:prstClr val="black"/>
                </a:solidFill>
                <a:latin typeface="Arial" panose="020B0604020202020204" pitchFamily="34" charset="0"/>
                <a:cs typeface="Arial" panose="020B0604020202020204" pitchFamily="34" charset="0"/>
              </a:rPr>
              <a:t>Tata Cara Penyampaian, Penerimaan, dan Pengolahan Surat </a:t>
            </a:r>
            <a:r>
              <a:rPr lang="en-US" sz="1200" i="1" smtClean="0">
                <a:solidFill>
                  <a:prstClr val="black"/>
                </a:solidFill>
                <a:latin typeface="Arial" panose="020B0604020202020204" pitchFamily="34" charset="0"/>
                <a:cs typeface="Arial" panose="020B0604020202020204" pitchFamily="34" charset="0"/>
              </a:rPr>
              <a:t>Pemberitahuan</a:t>
            </a:r>
            <a:endParaRPr lang="id-ID" sz="1200" i="1">
              <a:solidFill>
                <a:prstClr val="black"/>
              </a:solidFill>
              <a:latin typeface="Arial" panose="020B0604020202020204" pitchFamily="34" charset="0"/>
              <a:cs typeface="Arial" panose="020B0604020202020204" pitchFamily="34" charset="0"/>
            </a:endParaRPr>
          </a:p>
        </p:txBody>
      </p:sp>
      <p:sp>
        <p:nvSpPr>
          <p:cNvPr id="8" name="Title 1"/>
          <p:cNvSpPr txBox="1">
            <a:spLocks/>
          </p:cNvSpPr>
          <p:nvPr/>
        </p:nvSpPr>
        <p:spPr>
          <a:xfrm>
            <a:off x="2066601" y="-56333"/>
            <a:ext cx="987425" cy="1325563"/>
          </a:xfrm>
          <a:prstGeom prst="rect">
            <a:avLst/>
          </a:prstGeom>
        </p:spPr>
        <p:txBody>
          <a:bodyPr rtlCol="0">
            <a:noAutofit/>
          </a:bodyPr>
          <a:lstStyle>
            <a:lvl1pPr algn="ctr" defTabSz="914355" rtl="0" eaLnBrk="1" latinLnBrk="0" hangingPunct="1">
              <a:spcBef>
                <a:spcPct val="0"/>
              </a:spcBef>
              <a:buNone/>
              <a:defRPr sz="4400" kern="1200">
                <a:solidFill>
                  <a:schemeClr val="tx1"/>
                </a:solidFill>
                <a:latin typeface="+mj-lt"/>
                <a:ea typeface="+mj-ea"/>
                <a:cs typeface="+mj-cs"/>
              </a:defRPr>
            </a:lvl1pPr>
          </a:lstStyle>
          <a:p>
            <a:pPr marL="0" marR="0" lvl="0" indent="0" algn="ctr" defTabSz="914355" rtl="0" eaLnBrk="1" fontAlgn="auto" latinLnBrk="0" hangingPunct="1">
              <a:lnSpc>
                <a:spcPct val="100000"/>
              </a:lnSpc>
              <a:spcBef>
                <a:spcPct val="0"/>
              </a:spcBef>
              <a:spcAft>
                <a:spcPts val="0"/>
              </a:spcAft>
              <a:buClrTx/>
              <a:buSzTx/>
              <a:buFontTx/>
              <a:buNone/>
              <a:tabLst/>
              <a:defRPr/>
            </a:pPr>
            <a:r>
              <a:rPr kumimoji="0" lang="en-US" sz="9600" b="0" i="0" u="none" strike="noStrike" kern="1200" cap="none" spc="0" normalizeH="0" baseline="0" noProof="0" smtClean="0">
                <a:ln>
                  <a:noFill/>
                </a:ln>
                <a:solidFill>
                  <a:prstClr val="white">
                    <a:lumMod val="65000"/>
                  </a:prstClr>
                </a:solidFill>
                <a:effectLst>
                  <a:outerShdw blurRad="38100" dist="38100" dir="2700000" algn="tl">
                    <a:srgbClr val="000000">
                      <a:alpha val="43137"/>
                    </a:srgbClr>
                  </a:outerShdw>
                </a:effectLst>
                <a:uLnTx/>
                <a:uFillTx/>
                <a:latin typeface="Arial Black" panose="020B0A04020102020204" pitchFamily="34" charset="0"/>
                <a:ea typeface="+mj-ea"/>
                <a:cs typeface="+mj-cs"/>
              </a:rPr>
              <a:t>“</a:t>
            </a:r>
            <a:endParaRPr kumimoji="0" lang="en-US" sz="11500" b="0" i="0" u="none" strike="noStrike" kern="1200" cap="none" spc="0" normalizeH="0" baseline="0" noProof="0" dirty="0">
              <a:ln>
                <a:noFill/>
              </a:ln>
              <a:solidFill>
                <a:prstClr val="white">
                  <a:lumMod val="65000"/>
                </a:prstClr>
              </a:solidFill>
              <a:effectLst>
                <a:outerShdw blurRad="38100" dist="38100" dir="2700000" algn="tl">
                  <a:srgbClr val="000000">
                    <a:alpha val="43137"/>
                  </a:srgbClr>
                </a:outerShdw>
              </a:effectLst>
              <a:uLnTx/>
              <a:uFillTx/>
              <a:latin typeface="Arial Black" panose="020B0A04020102020204" pitchFamily="34" charset="0"/>
              <a:ea typeface="+mj-ea"/>
              <a:cs typeface="+mj-cs"/>
            </a:endParaRP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8211" y="2786543"/>
            <a:ext cx="3298371" cy="3298371"/>
          </a:xfrm>
          <a:prstGeom prst="rect">
            <a:avLst/>
          </a:prstGeom>
        </p:spPr>
      </p:pic>
      <p:sp>
        <p:nvSpPr>
          <p:cNvPr id="10" name="Rectangle 9"/>
          <p:cNvSpPr/>
          <p:nvPr/>
        </p:nvSpPr>
        <p:spPr>
          <a:xfrm>
            <a:off x="1033580" y="3292741"/>
            <a:ext cx="2376000" cy="154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03071" y="3673791"/>
            <a:ext cx="1828649" cy="761937"/>
          </a:xfrm>
          <a:prstGeom prst="rect">
            <a:avLst/>
          </a:prstGeom>
        </p:spPr>
      </p:pic>
    </p:spTree>
    <p:extLst>
      <p:ext uri="{BB962C8B-B14F-4D97-AF65-F5344CB8AC3E}">
        <p14:creationId xmlns:p14="http://schemas.microsoft.com/office/powerpoint/2010/main" val="1636700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696" y="902248"/>
            <a:ext cx="6943725" cy="5229225"/>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3696" y="902248"/>
            <a:ext cx="6943725" cy="5229225"/>
          </a:xfrm>
          <a:prstGeom prst="rect">
            <a:avLst/>
          </a:prstGeom>
        </p:spPr>
      </p:pic>
      <p:sp>
        <p:nvSpPr>
          <p:cNvPr id="12" name="TextBox 11"/>
          <p:cNvSpPr txBox="1"/>
          <p:nvPr/>
        </p:nvSpPr>
        <p:spPr>
          <a:xfrm>
            <a:off x="7077169" y="902247"/>
            <a:ext cx="2088000" cy="4678204"/>
          </a:xfrm>
          <a:prstGeom prst="rect">
            <a:avLst/>
          </a:prstGeom>
          <a:noFill/>
        </p:spPr>
        <p:txBody>
          <a:bodyPr wrap="square" rtlCol="0">
            <a:spAutoFit/>
          </a:bodyPr>
          <a:lstStyle/>
          <a:p>
            <a:pPr marL="268288" lvl="0" indent="-268288">
              <a:buFont typeface="Wingdings" panose="05000000000000000000" pitchFamily="2" charset="2"/>
              <a:buChar char="ü"/>
              <a:defRPr/>
            </a:pPr>
            <a:r>
              <a:rPr kumimoji="0" lang="en-US" b="0" i="1"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Pilih Masa Pajak yang akan dibuat file CSV-nya</a:t>
            </a:r>
          </a:p>
          <a:p>
            <a:pPr marL="268288" lvl="0" indent="-268288">
              <a:buFont typeface="Wingdings" panose="05000000000000000000" pitchFamily="2" charset="2"/>
              <a:buChar char="ü"/>
              <a:defRPr/>
            </a:pPr>
            <a:endParaRPr kumimoji="0" lang="en-US" sz="1000" b="0" i="1"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r>
              <a:rPr kumimoji="0" lang="en-US" b="0" i="1"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Simpan file CSV pada folder khusus untuk mempermudah pengarsipan</a:t>
            </a:r>
          </a:p>
          <a:p>
            <a:pPr marL="268288" lvl="0" indent="-268288">
              <a:buFont typeface="Wingdings" panose="05000000000000000000" pitchFamily="2" charset="2"/>
              <a:buChar char="ü"/>
              <a:defRPr/>
            </a:pPr>
            <a:endParaRPr lang="en-US" i="1">
              <a:solidFill>
                <a:prstClr val="black"/>
              </a:solidFill>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r>
              <a:rPr kumimoji="0" lang="en-US" b="0" i="1"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Disarankan untuk </a:t>
            </a:r>
            <a:r>
              <a:rPr kumimoji="0" lang="en-US" b="1" i="1"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TIDAK</a:t>
            </a:r>
            <a:r>
              <a:rPr kumimoji="0" lang="en-US" b="0" i="1" u="none" strike="noStrike" kern="1200" cap="none" spc="0" normalizeH="0" baseline="0" noProof="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mengubah nama file CSV hasil dari e-SPT</a:t>
            </a:r>
          </a:p>
        </p:txBody>
      </p:sp>
      <p:sp>
        <p:nvSpPr>
          <p:cNvPr id="13" name="Title 1"/>
          <p:cNvSpPr txBox="1">
            <a:spLocks/>
          </p:cNvSpPr>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marR="0" lvl="0" indent="-457200" algn="l" defTabSz="914400" rtl="0" eaLnBrk="1" fontAlgn="auto" latinLnBrk="0" hangingPunct="1">
              <a:lnSpc>
                <a:spcPct val="90000"/>
              </a:lnSpc>
              <a:spcBef>
                <a:spcPct val="0"/>
              </a:spcBef>
              <a:spcAft>
                <a:spcPts val="0"/>
              </a:spcAft>
              <a:buClrTx/>
              <a:buSzTx/>
              <a:buFont typeface="Wingdings" panose="05000000000000000000" pitchFamily="2" charset="2"/>
              <a:buChar char="q"/>
              <a:tabLst/>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Buat</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file CSV</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696" y="902248"/>
            <a:ext cx="6943725" cy="5229225"/>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126" y="1780928"/>
            <a:ext cx="6900863" cy="3471863"/>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2769" y="1230859"/>
            <a:ext cx="6505575" cy="4572000"/>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03043" y="2702471"/>
            <a:ext cx="2105025" cy="1628775"/>
          </a:xfrm>
          <a:prstGeom prst="rect">
            <a:avLst/>
          </a:prstGeom>
        </p:spPr>
      </p:pic>
    </p:spTree>
    <p:extLst>
      <p:ext uri="{BB962C8B-B14F-4D97-AF65-F5344CB8AC3E}">
        <p14:creationId xmlns:p14="http://schemas.microsoft.com/office/powerpoint/2010/main" val="1456342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par>
                          <p:cTn id="8" fill="hold">
                            <p:stCondLst>
                              <p:cond delay="2000"/>
                            </p:stCondLst>
                            <p:childTnLst>
                              <p:par>
                                <p:cTn id="9" presetID="10" presetClass="entr" presetSubtype="0" fill="hold" nodeType="afterEffect">
                                  <p:stCondLst>
                                    <p:cond delay="10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par>
                          <p:cTn id="12" fill="hold">
                            <p:stCondLst>
                              <p:cond delay="4000"/>
                            </p:stCondLst>
                            <p:childTnLst>
                              <p:par>
                                <p:cTn id="13" presetID="10" presetClass="entr" presetSubtype="0" fill="hold" nodeType="afterEffect">
                                  <p:stCondLst>
                                    <p:cond delay="100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childTnLst>
                          </p:cTn>
                        </p:par>
                        <p:par>
                          <p:cTn id="16" fill="hold">
                            <p:stCondLst>
                              <p:cond delay="6000"/>
                            </p:stCondLst>
                            <p:childTnLst>
                              <p:par>
                                <p:cTn id="17" presetID="2" presetClass="entr" presetSubtype="2" fill="hold" grpId="0" nodeType="afterEffect">
                                  <p:stCondLst>
                                    <p:cond delay="10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1+#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8000"/>
                            </p:stCondLst>
                            <p:childTnLst>
                              <p:par>
                                <p:cTn id="22" presetID="10" presetClass="entr" presetSubtype="0" fill="hold" nodeType="afterEffect">
                                  <p:stCondLst>
                                    <p:cond delay="20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childTnLst>
                                </p:cTn>
                              </p:par>
                            </p:childTnLst>
                          </p:cTn>
                        </p:par>
                        <p:par>
                          <p:cTn id="25" fill="hold">
                            <p:stCondLst>
                              <p:cond delay="11000"/>
                            </p:stCondLst>
                            <p:childTnLst>
                              <p:par>
                                <p:cTn id="26" presetID="10" presetClass="exit" presetSubtype="0" fill="hold" nodeType="afterEffect">
                                  <p:stCondLst>
                                    <p:cond delay="2000"/>
                                  </p:stCondLst>
                                  <p:childTnLst>
                                    <p:animEffect transition="out" filter="fade">
                                      <p:cBhvr>
                                        <p:cTn id="27" dur="1000"/>
                                        <p:tgtEl>
                                          <p:spTgt spid="7"/>
                                        </p:tgtEl>
                                      </p:cBhvr>
                                    </p:animEffect>
                                    <p:set>
                                      <p:cBhvr>
                                        <p:cTn id="28" dur="1" fill="hold">
                                          <p:stCondLst>
                                            <p:cond delay="999"/>
                                          </p:stCondLst>
                                        </p:cTn>
                                        <p:tgtEl>
                                          <p:spTgt spid="7"/>
                                        </p:tgtEl>
                                        <p:attrNameLst>
                                          <p:attrName>style.visibility</p:attrName>
                                        </p:attrNameLst>
                                      </p:cBhvr>
                                      <p:to>
                                        <p:strVal val="hidden"/>
                                      </p:to>
                                    </p:set>
                                  </p:childTnLst>
                                </p:cTn>
                              </p:par>
                            </p:childTnLst>
                          </p:cTn>
                        </p:par>
                        <p:par>
                          <p:cTn id="29" fill="hold">
                            <p:stCondLst>
                              <p:cond delay="14000"/>
                            </p:stCondLst>
                            <p:childTnLst>
                              <p:par>
                                <p:cTn id="30" presetID="10" presetClass="entr" presetSubtype="0" fill="hold" nodeType="afterEffect">
                                  <p:stCondLst>
                                    <p:cond delay="10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C:\Documents and Settings\810580675\Desktop\ICON BUATAN SENDIRI\kpp.png"/>
          <p:cNvPicPr>
            <a:picLocks noChangeAspect="1" noChangeArrowheads="1"/>
          </p:cNvPicPr>
          <p:nvPr/>
        </p:nvPicPr>
        <p:blipFill>
          <a:blip r:embed="rId3" cstate="print"/>
          <a:srcRect/>
          <a:stretch>
            <a:fillRect/>
          </a:stretch>
        </p:blipFill>
        <p:spPr bwMode="auto">
          <a:xfrm>
            <a:off x="426959" y="1206186"/>
            <a:ext cx="3809524" cy="3473016"/>
          </a:xfrm>
          <a:prstGeom prst="rect">
            <a:avLst/>
          </a:prstGeom>
          <a:ln>
            <a:noFill/>
          </a:ln>
          <a:effectLst>
            <a:outerShdw blurRad="50800" dist="38100" dir="5400000" algn="t" rotWithShape="0">
              <a:prstClr val="black">
                <a:alpha val="40000"/>
              </a:prstClr>
            </a:outerShdw>
          </a:effectLst>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10" name="Rectangle 9"/>
          <p:cNvSpPr/>
          <p:nvPr/>
        </p:nvSpPr>
        <p:spPr>
          <a:xfrm>
            <a:off x="160021" y="1614504"/>
            <a:ext cx="4343400" cy="3349196"/>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t"/>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2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Buat</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file CSV untuk pelaporan </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SPT</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Salin</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file CSV ke </a:t>
            </a:r>
            <a:r>
              <a:rPr kumimoji="0" lang="en-US" sz="22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flashdisk/ harddisk</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eksternal</a:t>
            </a:r>
            <a:endPar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Cetak, tandatangani, &amp; cap</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SPT Induk</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Laporkan</a:t>
            </a:r>
            <a:r>
              <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cetakan SPT Induk &amp; file CSV pada </a:t>
            </a:r>
            <a:r>
              <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KPP terdaftar</a:t>
            </a:r>
            <a:endPar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Rectangle 13"/>
          <p:cNvSpPr/>
          <p:nvPr/>
        </p:nvSpPr>
        <p:spPr>
          <a:xfrm>
            <a:off x="160021" y="700104"/>
            <a:ext cx="4343400"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KPP TERDAFTAR</a:t>
            </a:r>
            <a:endParaRPr kumimoji="0" lang="id-ID"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15" name="Rectangle 14"/>
          <p:cNvSpPr/>
          <p:nvPr/>
        </p:nvSpPr>
        <p:spPr>
          <a:xfrm>
            <a:off x="4701541" y="700103"/>
            <a:ext cx="4343400"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1"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ONLINE / e-FILING</a:t>
            </a:r>
            <a:endParaRPr kumimoji="0" lang="id-ID" sz="2800" b="0" i="1"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9" name="Rectangle 8"/>
          <p:cNvSpPr/>
          <p:nvPr/>
        </p:nvSpPr>
        <p:spPr>
          <a:xfrm>
            <a:off x="0" y="5180883"/>
            <a:ext cx="5852160" cy="1280160"/>
          </a:xfrm>
          <a:prstGeom prst="rect">
            <a:avLst/>
          </a:prstGeom>
          <a:solidFill>
            <a:srgbClr val="002060">
              <a:alpha val="75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LANGKAH-LANGKAH</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PELAPORAN e-SPT</a:t>
            </a:r>
            <a:endParaRPr kumimoji="0" lang="id-ID" sz="3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20" name="Pictur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74525" y="1639915"/>
            <a:ext cx="3298371" cy="3298371"/>
          </a:xfrm>
          <a:prstGeom prst="rect">
            <a:avLst/>
          </a:prstGeom>
        </p:spPr>
      </p:pic>
      <p:sp>
        <p:nvSpPr>
          <p:cNvPr id="21" name="Rectangle 20"/>
          <p:cNvSpPr/>
          <p:nvPr/>
        </p:nvSpPr>
        <p:spPr>
          <a:xfrm>
            <a:off x="5639894" y="2146113"/>
            <a:ext cx="2376000" cy="154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2" name="Picture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09385" y="2527163"/>
            <a:ext cx="1828649" cy="761937"/>
          </a:xfrm>
          <a:prstGeom prst="rect">
            <a:avLst/>
          </a:prstGeom>
        </p:spPr>
      </p:pic>
      <p:sp>
        <p:nvSpPr>
          <p:cNvPr id="13" name="Rectangle 12"/>
          <p:cNvSpPr/>
          <p:nvPr/>
        </p:nvSpPr>
        <p:spPr>
          <a:xfrm>
            <a:off x="4701541" y="1614503"/>
            <a:ext cx="4343400" cy="3349197"/>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t"/>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2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Buat</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file CSV untuk pelaporan SPT</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Unggah</a:t>
            </a:r>
            <a:r>
              <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 file CSV </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pada </a:t>
            </a:r>
            <a:r>
              <a:rPr kumimoji="0" lang="en-US" sz="2200" b="0" i="0" u="sng"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hlinkClick r:id="rId7"/>
              </a:rPr>
              <a:t>https://</a:t>
            </a:r>
            <a:r>
              <a:rPr kumimoji="0" lang="en-US" sz="2200" b="0" i="0" u="sng"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hlinkClick r:id="rId7"/>
              </a:rPr>
              <a:t>djponline.pajak.go.id</a:t>
            </a:r>
            <a:endParaRPr kumimoji="0" lang="en-US" sz="2200" b="0" i="0" u="sng"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Simpan &amp; arsipkan</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2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e-mail</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Tanda Terima sebagai Bukti Penerimaan Elektronik</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200" b="0" i="1"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500" b="0" i="1"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5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Pastikan </a:t>
            </a:r>
            <a:r>
              <a:rPr kumimoji="0" lang="en-US" sz="1500" b="0" i="1" u="none" strike="noStrike" kern="1200" cap="none" spc="0" normalizeH="0" baseline="0" noProof="0" smtClean="0">
                <a:ln>
                  <a:noFill/>
                </a:ln>
                <a:solidFill>
                  <a:prstClr val="black"/>
                </a:solidFill>
                <a:effectLst/>
                <a:uLnTx/>
                <a:uFillTx/>
                <a:latin typeface="Arial Black" panose="020B0A04020102020204" pitchFamily="34" charset="0"/>
                <a:ea typeface="+mn-ea"/>
                <a:cs typeface="Arial" panose="020B0604020202020204" pitchFamily="34" charset="0"/>
              </a:rPr>
              <a:t>SUDAH</a:t>
            </a:r>
            <a:r>
              <a:rPr kumimoji="0" lang="en-US" sz="15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memiliki akun DJP Online</a:t>
            </a:r>
            <a:endParaRPr kumimoji="0" lang="en-US" sz="15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841326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1000"/>
                            </p:stCondLst>
                            <p:childTnLst>
                              <p:par>
                                <p:cTn id="9" presetID="42" presetClass="entr" presetSubtype="0" fill="hold" grpId="0" nodeType="afterEffect">
                                  <p:stCondLst>
                                    <p:cond delay="200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par>
                                <p:cTn id="14" presetID="22" presetClass="entr" presetSubtype="1" fill="hold" grpId="0" nodeType="withEffect">
                                  <p:stCondLst>
                                    <p:cond delay="200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2000"/>
                                        <p:tgtEl>
                                          <p:spTgt spid="10"/>
                                        </p:tgtEl>
                                      </p:cBhvr>
                                    </p:animEffect>
                                  </p:childTnLst>
                                </p:cTn>
                              </p:par>
                              <p:par>
                                <p:cTn id="17" presetID="42" presetClass="entr" presetSubtype="0" fill="hold" grpId="0" nodeType="withEffect">
                                  <p:stCondLst>
                                    <p:cond delay="20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par>
                                <p:cTn id="22" presetID="22" presetClass="entr" presetSubtype="1" fill="hold" grpId="0" nodeType="withEffect">
                                  <p:stCondLst>
                                    <p:cond delay="200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5" grpId="0" animBg="1"/>
      <p:bldP spid="9" grpId="0" animBg="1"/>
      <p:bldP spid="1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cxnSp>
        <p:nvCxnSpPr>
          <p:cNvPr id="12" name="Straight Connector 11"/>
          <p:cNvCxnSpPr/>
          <p:nvPr/>
        </p:nvCxnSpPr>
        <p:spPr>
          <a:xfrm flipV="1">
            <a:off x="2749637" y="2216887"/>
            <a:ext cx="3657600" cy="12879"/>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flipV="1">
            <a:off x="2749637" y="4174475"/>
            <a:ext cx="3657600" cy="12879"/>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1" name="Rectangle 10"/>
          <p:cNvSpPr/>
          <p:nvPr/>
        </p:nvSpPr>
        <p:spPr>
          <a:xfrm>
            <a:off x="1822359" y="2023704"/>
            <a:ext cx="5499278" cy="2318198"/>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u="none" strike="noStrike" kern="1200" cap="none" spc="0" normalizeH="0" baseline="0" noProof="0" smtClean="0">
                <a:ln>
                  <a:noFill/>
                </a:ln>
                <a:solidFill>
                  <a:prstClr val="black"/>
                </a:solidFill>
                <a:effectLst/>
                <a:uLnTx/>
                <a:uFillTx/>
                <a:latin typeface="Arial Black" panose="020B0A04020102020204" pitchFamily="34" charset="0"/>
              </a:rPr>
              <a:t>Pemanfaatan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u="none" strike="noStrike" kern="1200" cap="none" spc="0" normalizeH="0" baseline="0" noProof="0" smtClean="0">
                <a:ln>
                  <a:noFill/>
                </a:ln>
                <a:solidFill>
                  <a:prstClr val="black"/>
                </a:solidFill>
                <a:effectLst/>
                <a:uLnTx/>
                <a:uFillTx/>
                <a:latin typeface="Arial Black" panose="020B0A04020102020204" pitchFamily="34" charset="0"/>
              </a:rPr>
              <a:t>e-SPT Masa</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smtClean="0">
                <a:solidFill>
                  <a:prstClr val="black"/>
                </a:solidFill>
                <a:latin typeface="Arial Black" panose="020B0A04020102020204" pitchFamily="34" charset="0"/>
              </a:rPr>
              <a:t>PPh Pasal 21</a:t>
            </a:r>
            <a:endParaRPr kumimoji="0" lang="id-ID" sz="4000" b="0" u="none" strike="noStrike" kern="1200" cap="none" spc="0" normalizeH="0" baseline="0" noProof="0" dirty="0">
              <a:ln>
                <a:noFill/>
              </a:ln>
              <a:solidFill>
                <a:prstClr val="black"/>
              </a:solidFill>
              <a:effectLst/>
              <a:uLnTx/>
              <a:uFillTx/>
              <a:latin typeface="Arial Black" panose="020B0A04020102020204" pitchFamily="34" charset="0"/>
            </a:endParaRPr>
          </a:p>
        </p:txBody>
      </p:sp>
      <p:pic>
        <p:nvPicPr>
          <p:cNvPr id="2" name="Picture 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216" y="-28410"/>
            <a:ext cx="4569221" cy="1758705"/>
          </a:xfrm>
          <a:prstGeom prst="rect">
            <a:avLst/>
          </a:prstGeom>
        </p:spPr>
      </p:pic>
      <p:pic>
        <p:nvPicPr>
          <p:cNvPr id="4" name="Picture 3"/>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572001" y="1736103"/>
            <a:ext cx="4566440" cy="1733431"/>
          </a:xfrm>
          <a:prstGeom prst="rect">
            <a:avLst/>
          </a:prstGeom>
        </p:spPr>
      </p:pic>
      <p:pic>
        <p:nvPicPr>
          <p:cNvPr id="5" name="Picture 4"/>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0" y="3459094"/>
            <a:ext cx="4583115" cy="1737360"/>
          </a:xfrm>
          <a:prstGeom prst="rect">
            <a:avLst/>
          </a:prstGeom>
        </p:spPr>
      </p:pic>
      <p:sp>
        <p:nvSpPr>
          <p:cNvPr id="6" name="Rectangle 5"/>
          <p:cNvSpPr/>
          <p:nvPr/>
        </p:nvSpPr>
        <p:spPr>
          <a:xfrm>
            <a:off x="4572000" y="-1"/>
            <a:ext cx="4572000" cy="1737360"/>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INSTALASI</a:t>
            </a:r>
            <a:endParaRPr kumimoji="0" lang="id-ID" sz="4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7" name="Rectangle 6"/>
          <p:cNvSpPr/>
          <p:nvPr/>
        </p:nvSpPr>
        <p:spPr>
          <a:xfrm>
            <a:off x="-2778" y="1732174"/>
            <a:ext cx="4572000" cy="1737360"/>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1"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SETTING</a:t>
            </a:r>
            <a:r>
              <a:rPr kumimoji="0" lang="en-US" sz="40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AWAL</a:t>
            </a:r>
            <a:endParaRPr kumimoji="0" lang="id-ID"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9" name="Rectangle 8"/>
          <p:cNvSpPr/>
          <p:nvPr/>
        </p:nvSpPr>
        <p:spPr>
          <a:xfrm>
            <a:off x="-2777" y="5185935"/>
            <a:ext cx="4572000" cy="1737360"/>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LAPOR e-SPT</a:t>
            </a:r>
            <a:endParaRPr kumimoji="0" lang="id-ID"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10" name="Rectangle 9"/>
          <p:cNvSpPr/>
          <p:nvPr/>
        </p:nvSpPr>
        <p:spPr>
          <a:xfrm>
            <a:off x="4569221" y="3473222"/>
            <a:ext cx="4572000" cy="1737360"/>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INPUT</a:t>
            </a: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DATA</a:t>
            </a:r>
            <a:endParaRPr kumimoji="0" lang="id-ID" sz="4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3" name="Picture 2"/>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4574779" y="5182326"/>
            <a:ext cx="4566442" cy="1737360"/>
          </a:xfrm>
          <a:prstGeom prst="rect">
            <a:avLst/>
          </a:prstGeom>
        </p:spPr>
      </p:pic>
    </p:spTree>
    <p:extLst>
      <p:ext uri="{BB962C8B-B14F-4D97-AF65-F5344CB8AC3E}">
        <p14:creationId xmlns:p14="http://schemas.microsoft.com/office/powerpoint/2010/main" val="395145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2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0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8" fill="hold" grpId="0" nodeType="afterEffect">
                                  <p:stCondLst>
                                    <p:cond delay="200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200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1+#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5000"/>
                            </p:stCondLst>
                            <p:childTnLst>
                              <p:par>
                                <p:cTn id="23" presetID="2" presetClass="entr" presetSubtype="8" fill="hold" nodeType="afterEffect">
                                  <p:stCondLst>
                                    <p:cond delay="200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200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childTnLst>
                          </p:cTn>
                        </p:par>
                        <p:par>
                          <p:cTn id="31" fill="hold">
                            <p:stCondLst>
                              <p:cond delay="7500"/>
                            </p:stCondLst>
                            <p:childTnLst>
                              <p:par>
                                <p:cTn id="32" presetID="2" presetClass="entr" presetSubtype="8" fill="hold" grpId="0" nodeType="afterEffect">
                                  <p:stCondLst>
                                    <p:cond delay="200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0-#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200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1+#ppt_w/2"/>
                                          </p:val>
                                        </p:tav>
                                        <p:tav tm="100000">
                                          <p:val>
                                            <p:strVal val="#ppt_x"/>
                                          </p:val>
                                        </p:tav>
                                      </p:tavLst>
                                    </p:anim>
                                    <p:anim calcmode="lin" valueType="num">
                                      <p:cBhvr additive="base">
                                        <p:cTn id="3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0"/>
            <a:ext cx="9144000" cy="6858000"/>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13" name="Rectangle 12"/>
          <p:cNvSpPr/>
          <p:nvPr/>
        </p:nvSpPr>
        <p:spPr>
          <a:xfrm>
            <a:off x="0" y="4126902"/>
            <a:ext cx="6480000" cy="1800000"/>
          </a:xfrm>
          <a:prstGeom prst="rect">
            <a:avLst/>
          </a:prstGeom>
          <a:solidFill>
            <a:srgbClr val="FFC000">
              <a:alpha val="85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SPT </a:t>
            </a:r>
            <a:r>
              <a:rPr kumimoji="0" lang="en-US" sz="24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sebagaimana dimaksud pada ayat (1) berbentuk </a:t>
            </a:r>
            <a:r>
              <a:rPr kumimoji="0" lang="en-US" sz="2400" b="0" i="0" u="none" strike="noStrike" kern="1200" cap="none" spc="0" normalizeH="0" baseline="0" noProof="0" smtClean="0">
                <a:ln>
                  <a:noFill/>
                </a:ln>
                <a:solidFill>
                  <a:prstClr val="black"/>
                </a:solidFill>
                <a:effectLst/>
                <a:uLnTx/>
                <a:uFillTx/>
                <a:latin typeface="Arial Black" panose="020B0A04020102020204" pitchFamily="34" charset="0"/>
                <a:ea typeface="+mn-ea"/>
                <a:cs typeface="Arial" panose="020B0604020202020204" pitchFamily="34" charset="0"/>
              </a:rPr>
              <a:t>dokumen </a:t>
            </a:r>
            <a:r>
              <a:rPr kumimoji="0" lang="en-US" sz="2400" b="0" i="0" u="none" strike="noStrike" kern="1200" cap="none" spc="0" normalizeH="0" baseline="0" noProof="0">
                <a:ln>
                  <a:noFill/>
                </a:ln>
                <a:solidFill>
                  <a:prstClr val="black"/>
                </a:solidFill>
                <a:effectLst/>
                <a:uLnTx/>
                <a:uFillTx/>
                <a:latin typeface="Arial Black" panose="020B0A04020102020204" pitchFamily="34" charset="0"/>
                <a:ea typeface="+mn-ea"/>
                <a:cs typeface="Arial" panose="020B0604020202020204" pitchFamily="34" charset="0"/>
              </a:rPr>
              <a:t>elektronik</a:t>
            </a:r>
            <a:r>
              <a:rPr kumimoji="0" lang="en-US" sz="2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atau formulir kertas (</a:t>
            </a:r>
            <a:r>
              <a:rPr kumimoji="0" lang="en-US" sz="24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hardcopy</a:t>
            </a:r>
            <a:r>
              <a:rPr kumimoji="0" lang="en-US" sz="24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Pasal 3 ayat (2) PER-02/PJ/2019 tentang</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Tata Cara Penyampaian, Penerimaan, dan Pengolahan Surat Pemberitahuan</a:t>
            </a:r>
            <a:endParaRPr kumimoji="0" lang="id-ID" sz="12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Title 1"/>
          <p:cNvSpPr txBox="1">
            <a:spLocks/>
          </p:cNvSpPr>
          <p:nvPr/>
        </p:nvSpPr>
        <p:spPr>
          <a:xfrm>
            <a:off x="-139265" y="3479361"/>
            <a:ext cx="987425" cy="1325563"/>
          </a:xfrm>
          <a:prstGeom prst="rect">
            <a:avLst/>
          </a:prstGeom>
        </p:spPr>
        <p:txBody>
          <a:bodyPr rtlCol="0">
            <a:noAutofit/>
          </a:bodyPr>
          <a:lstStyle>
            <a:lvl1pPr algn="ctr" defTabSz="914355" rtl="0" eaLnBrk="1" latinLnBrk="0" hangingPunct="1">
              <a:spcBef>
                <a:spcPct val="0"/>
              </a:spcBef>
              <a:buNone/>
              <a:defRPr sz="4400" kern="1200">
                <a:solidFill>
                  <a:schemeClr val="tx1"/>
                </a:solidFill>
                <a:latin typeface="+mj-lt"/>
                <a:ea typeface="+mj-ea"/>
                <a:cs typeface="+mj-cs"/>
              </a:defRPr>
            </a:lvl1pPr>
          </a:lstStyle>
          <a:p>
            <a:pPr marL="0" marR="0" lvl="0" indent="0" algn="ctr" defTabSz="914355" rtl="0" eaLnBrk="1" fontAlgn="auto" latinLnBrk="0" hangingPunct="1">
              <a:lnSpc>
                <a:spcPct val="100000"/>
              </a:lnSpc>
              <a:spcBef>
                <a:spcPct val="0"/>
              </a:spcBef>
              <a:spcAft>
                <a:spcPts val="0"/>
              </a:spcAft>
              <a:buClrTx/>
              <a:buSzTx/>
              <a:buFontTx/>
              <a:buNone/>
              <a:tabLst/>
              <a:defRPr/>
            </a:pPr>
            <a:r>
              <a:rPr kumimoji="0" lang="en-US" sz="9600" b="0" i="0" u="none" strike="noStrike" kern="1200" cap="none" spc="0" normalizeH="0" baseline="0" noProof="0" smtClean="0">
                <a:ln>
                  <a:noFill/>
                </a:ln>
                <a:solidFill>
                  <a:prstClr val="white">
                    <a:lumMod val="85000"/>
                  </a:prstClr>
                </a:solidFill>
                <a:effectLst>
                  <a:outerShdw blurRad="38100" dist="38100" dir="2700000" algn="tl">
                    <a:srgbClr val="000000">
                      <a:alpha val="43137"/>
                    </a:srgbClr>
                  </a:outerShdw>
                </a:effectLst>
                <a:uLnTx/>
                <a:uFillTx/>
                <a:latin typeface="Arial Black" panose="020B0A04020102020204" pitchFamily="34" charset="0"/>
                <a:ea typeface="+mj-ea"/>
                <a:cs typeface="+mj-cs"/>
              </a:rPr>
              <a:t>“</a:t>
            </a:r>
            <a:endParaRPr kumimoji="0" lang="en-US" sz="11500" b="0" i="0" u="none" strike="noStrike" kern="1200" cap="none" spc="0" normalizeH="0" baseline="0" noProof="0" dirty="0">
              <a:ln>
                <a:noFill/>
              </a:ln>
              <a:solidFill>
                <a:prstClr val="white">
                  <a:lumMod val="85000"/>
                </a:prstClr>
              </a:solidFill>
              <a:effectLst>
                <a:outerShdw blurRad="38100" dist="38100" dir="2700000" algn="tl">
                  <a:srgbClr val="000000">
                    <a:alpha val="43137"/>
                  </a:srgbClr>
                </a:outerShdw>
              </a:effectLst>
              <a:uLnTx/>
              <a:uFillTx/>
              <a:latin typeface="Arial Black" panose="020B0A04020102020204" pitchFamily="34" charset="0"/>
              <a:ea typeface="+mj-ea"/>
              <a:cs typeface="+mj-cs"/>
            </a:endParaRPr>
          </a:p>
        </p:txBody>
      </p:sp>
    </p:spTree>
    <p:extLst>
      <p:ext uri="{BB962C8B-B14F-4D97-AF65-F5344CB8AC3E}">
        <p14:creationId xmlns:p14="http://schemas.microsoft.com/office/powerpoint/2010/main" val="4076856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734786">
            <a:off x="3087874" y="2745244"/>
            <a:ext cx="2464286" cy="3761905"/>
          </a:xfrm>
          <a:prstGeom prst="rect">
            <a:avLst/>
          </a:prstGeom>
          <a:effectLst>
            <a:outerShdw blurRad="50800" dist="76200" dir="1380000" algn="tl" rotWithShape="0">
              <a:prstClr val="black">
                <a:alpha val="65000"/>
              </a:prstClr>
            </a:outerShdw>
          </a:effectLst>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4" y="4776788"/>
            <a:ext cx="3381375" cy="2081212"/>
          </a:xfrm>
          <a:prstGeom prst="rect">
            <a:avLst/>
          </a:prstGeom>
        </p:spPr>
      </p:pic>
      <p:sp>
        <p:nvSpPr>
          <p:cNvPr id="7" name="Rectangle 6"/>
          <p:cNvSpPr/>
          <p:nvPr/>
        </p:nvSpPr>
        <p:spPr>
          <a:xfrm>
            <a:off x="3017520" y="606448"/>
            <a:ext cx="6126480" cy="1920240"/>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lvl="0" algn="r">
              <a:defRPr/>
            </a:pPr>
            <a:r>
              <a:rPr lang="en-US" sz="2200" smtClean="0">
                <a:solidFill>
                  <a:prstClr val="black"/>
                </a:solidFill>
                <a:latin typeface="Arial" panose="020B0604020202020204" pitchFamily="34" charset="0"/>
                <a:cs typeface="Arial" panose="020B0604020202020204" pitchFamily="34" charset="0"/>
              </a:rPr>
              <a:t>Pemotong PPh Pasal 21 dan/atau PPh Pasal 26 </a:t>
            </a:r>
            <a:r>
              <a:rPr lang="en-US" sz="2200" smtClean="0">
                <a:solidFill>
                  <a:prstClr val="black"/>
                </a:solidFill>
                <a:latin typeface="Arial Black" panose="020B0A04020102020204" pitchFamily="34" charset="0"/>
                <a:cs typeface="Arial" panose="020B0604020202020204" pitchFamily="34" charset="0"/>
              </a:rPr>
              <a:t>harus memberikan</a:t>
            </a:r>
            <a:r>
              <a:rPr lang="en-US" sz="2200" smtClean="0">
                <a:solidFill>
                  <a:prstClr val="black"/>
                </a:solidFill>
                <a:latin typeface="Arial" panose="020B0604020202020204" pitchFamily="34" charset="0"/>
                <a:cs typeface="Arial" panose="020B0604020202020204" pitchFamily="34" charset="0"/>
              </a:rPr>
              <a:t> bukti pemotongan PPh Pasal 21 atas penghasilan yang diterima atau diperoleh Pegawai Tetap atau penerima pensiun berkala </a:t>
            </a:r>
            <a:r>
              <a:rPr lang="en-US" sz="2200" smtClean="0">
                <a:solidFill>
                  <a:prstClr val="black"/>
                </a:solidFill>
                <a:latin typeface="Arial Black" panose="020B0A04020102020204" pitchFamily="34" charset="0"/>
                <a:cs typeface="Arial" panose="020B0604020202020204" pitchFamily="34" charset="0"/>
              </a:rPr>
              <a:t>paling lama 1 (satu) bulan setelah</a:t>
            </a:r>
            <a:r>
              <a:rPr lang="en-US" sz="2200" smtClean="0">
                <a:solidFill>
                  <a:prstClr val="black"/>
                </a:solidFill>
                <a:latin typeface="Arial" panose="020B0604020202020204" pitchFamily="34" charset="0"/>
                <a:cs typeface="Arial" panose="020B0604020202020204" pitchFamily="34" charset="0"/>
              </a:rPr>
              <a:t> tahun kalender berakhir.</a:t>
            </a:r>
            <a:endParaRPr kumimoji="0" lang="id-ID"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8" name="Title 1"/>
          <p:cNvSpPr txBox="1">
            <a:spLocks/>
          </p:cNvSpPr>
          <p:nvPr/>
        </p:nvSpPr>
        <p:spPr>
          <a:xfrm>
            <a:off x="2523807" y="-56333"/>
            <a:ext cx="987425" cy="1325563"/>
          </a:xfrm>
          <a:prstGeom prst="rect">
            <a:avLst/>
          </a:prstGeom>
        </p:spPr>
        <p:txBody>
          <a:bodyPr rtlCol="0">
            <a:noAutofit/>
          </a:bodyPr>
          <a:lstStyle>
            <a:lvl1pPr algn="ctr" defTabSz="914355" rtl="0" eaLnBrk="1" latinLnBrk="0" hangingPunct="1">
              <a:spcBef>
                <a:spcPct val="0"/>
              </a:spcBef>
              <a:buNone/>
              <a:defRPr sz="4400" kern="1200">
                <a:solidFill>
                  <a:schemeClr val="tx1"/>
                </a:solidFill>
                <a:latin typeface="+mj-lt"/>
                <a:ea typeface="+mj-ea"/>
                <a:cs typeface="+mj-cs"/>
              </a:defRPr>
            </a:lvl1pPr>
          </a:lstStyle>
          <a:p>
            <a:pPr marL="0" marR="0" lvl="0" indent="0" algn="ctr" defTabSz="914355" rtl="0" eaLnBrk="1" fontAlgn="auto" latinLnBrk="0" hangingPunct="1">
              <a:lnSpc>
                <a:spcPct val="100000"/>
              </a:lnSpc>
              <a:spcBef>
                <a:spcPct val="0"/>
              </a:spcBef>
              <a:spcAft>
                <a:spcPts val="0"/>
              </a:spcAft>
              <a:buClrTx/>
              <a:buSzTx/>
              <a:buFontTx/>
              <a:buNone/>
              <a:tabLst/>
              <a:defRPr/>
            </a:pPr>
            <a:r>
              <a:rPr kumimoji="0" lang="en-US" sz="9600" b="0" i="0" u="none" strike="noStrike" kern="1200" cap="none" spc="0" normalizeH="0" baseline="0" noProof="0" smtClean="0">
                <a:ln>
                  <a:noFill/>
                </a:ln>
                <a:solidFill>
                  <a:prstClr val="white">
                    <a:lumMod val="65000"/>
                  </a:prstClr>
                </a:solidFill>
                <a:effectLst>
                  <a:outerShdw blurRad="38100" dist="38100" dir="2700000" algn="tl">
                    <a:srgbClr val="000000">
                      <a:alpha val="43137"/>
                    </a:srgbClr>
                  </a:outerShdw>
                </a:effectLst>
                <a:uLnTx/>
                <a:uFillTx/>
                <a:latin typeface="Arial Black" panose="020B0A04020102020204" pitchFamily="34" charset="0"/>
                <a:ea typeface="+mj-ea"/>
                <a:cs typeface="+mj-cs"/>
              </a:rPr>
              <a:t>“</a:t>
            </a:r>
            <a:endParaRPr kumimoji="0" lang="en-US" sz="11500" b="0" i="0" u="none" strike="noStrike" kern="1200" cap="none" spc="0" normalizeH="0" baseline="0" noProof="0" dirty="0">
              <a:ln>
                <a:noFill/>
              </a:ln>
              <a:solidFill>
                <a:prstClr val="white">
                  <a:lumMod val="65000"/>
                </a:prstClr>
              </a:solidFill>
              <a:effectLst>
                <a:outerShdw blurRad="38100" dist="38100" dir="2700000" algn="tl">
                  <a:srgbClr val="000000">
                    <a:alpha val="43137"/>
                  </a:srgbClr>
                </a:outerShdw>
              </a:effectLst>
              <a:uLnTx/>
              <a:uFillTx/>
              <a:latin typeface="Arial Black" panose="020B0A04020102020204" pitchFamily="34" charset="0"/>
              <a:ea typeface="+mj-ea"/>
              <a:cs typeface="+mj-cs"/>
            </a:endParaRPr>
          </a:p>
        </p:txBody>
      </p:sp>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268368">
            <a:off x="827744" y="2189980"/>
            <a:ext cx="2464286" cy="3761905"/>
          </a:xfrm>
          <a:prstGeom prst="rect">
            <a:avLst/>
          </a:prstGeom>
          <a:effectLst>
            <a:outerShdw blurRad="50800" dist="76200" dir="1380000" algn="tl" rotWithShape="0">
              <a:prstClr val="black">
                <a:alpha val="65000"/>
              </a:prstClr>
            </a:outerShdw>
          </a:effectLst>
        </p:spPr>
      </p:pic>
    </p:spTree>
    <p:extLst>
      <p:ext uri="{BB962C8B-B14F-4D97-AF65-F5344CB8AC3E}">
        <p14:creationId xmlns:p14="http://schemas.microsoft.com/office/powerpoint/2010/main" val="2053573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2971800" y="6193181"/>
            <a:ext cx="3200400" cy="457206"/>
            <a:chOff x="3914444" y="4664836"/>
            <a:chExt cx="3657601" cy="457206"/>
          </a:xfrm>
        </p:grpSpPr>
        <p:sp>
          <p:nvSpPr>
            <p:cNvPr id="14" name="Rectangle 13"/>
            <p:cNvSpPr/>
            <p:nvPr/>
          </p:nvSpPr>
          <p:spPr>
            <a:xfrm>
              <a:off x="3914444" y="4664842"/>
              <a:ext cx="3657600" cy="457200"/>
            </a:xfrm>
            <a:prstGeom prst="rect">
              <a:avLst/>
            </a:prstGeom>
            <a:noFill/>
            <a:ln w="38100">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itchFamily="34" charset="0"/>
                <a:ea typeface="+mn-ea"/>
                <a:cs typeface="Arial" pitchFamily="34" charset="0"/>
              </a:endParaRPr>
            </a:p>
          </p:txBody>
        </p:sp>
        <p:sp>
          <p:nvSpPr>
            <p:cNvPr id="15" name="Rectangle 14"/>
            <p:cNvSpPr/>
            <p:nvPr/>
          </p:nvSpPr>
          <p:spPr>
            <a:xfrm>
              <a:off x="3914445" y="4664836"/>
              <a:ext cx="3657600" cy="457200"/>
            </a:xfrm>
            <a:prstGeom prst="rect">
              <a:avLst/>
            </a:prstGeom>
            <a:noFill/>
            <a:ln w="38100">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TIDAK DIPUNGUT BIAYA</a:t>
              </a:r>
              <a:endParaRPr kumimoji="0" lang="en-US" sz="2400" b="1" i="0" u="sng"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grpSp>
      <p:sp>
        <p:nvSpPr>
          <p:cNvPr id="12" name="Rectangle 11"/>
          <p:cNvSpPr/>
          <p:nvPr/>
        </p:nvSpPr>
        <p:spPr>
          <a:xfrm>
            <a:off x="1" y="5050931"/>
            <a:ext cx="7863840" cy="1097280"/>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b"/>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untuk informasi </a:t>
            </a:r>
            <a:r>
              <a:rPr kumimoji="0" lang="en-US" sz="4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lebih lanjut</a:t>
            </a:r>
            <a:r>
              <a:rPr kumimoji="0" lang="en-US" sz="40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fi-FI" sz="14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fi-FI" sz="14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pada jam </a:t>
            </a:r>
            <a:r>
              <a:rPr kumimoji="0" lang="fi-FI" sz="1400" b="0" i="1"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dan </a:t>
            </a:r>
            <a:r>
              <a:rPr kumimoji="0" lang="fi-FI" sz="14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hari kerja</a:t>
            </a:r>
            <a:endParaRPr kumimoji="0" lang="id-ID" sz="14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9" name="Rectangle 8"/>
          <p:cNvSpPr/>
          <p:nvPr/>
        </p:nvSpPr>
        <p:spPr>
          <a:xfrm>
            <a:off x="0" y="3028948"/>
            <a:ext cx="9144000" cy="2021982"/>
          </a:xfrm>
          <a:prstGeom prst="rect">
            <a:avLst/>
          </a:prstGeom>
          <a:solidFill>
            <a:srgbClr val="00B05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smtClean="0">
                <a:ln>
                  <a:noFill/>
                </a:ln>
                <a:solidFill>
                  <a:prstClr val="white"/>
                </a:solidFill>
                <a:effectLst/>
                <a:uLnTx/>
                <a:uFillTx/>
                <a:latin typeface="Arial Black" panose="020B0A04020102020204" pitchFamily="34" charset="0"/>
                <a:ea typeface="+mn-ea"/>
                <a:cs typeface="Arial" panose="020B0604020202020204" pitchFamily="34" charset="0"/>
              </a:rPr>
              <a:t>MASIH BINGUNG?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smtClean="0">
                <a:ln>
                  <a:noFill/>
                </a:ln>
                <a:solidFill>
                  <a:prstClr val="white"/>
                </a:solidFill>
                <a:effectLst/>
                <a:uLnTx/>
                <a:uFillTx/>
                <a:latin typeface="Arial Black" panose="020B0A04020102020204" pitchFamily="34" charset="0"/>
                <a:ea typeface="+mn-ea"/>
                <a:cs typeface="Arial" panose="020B0604020202020204" pitchFamily="34" charset="0"/>
              </a:rPr>
              <a:t>ADA KENDALA TEKNIS?</a:t>
            </a:r>
            <a:endParaRPr kumimoji="0" lang="id-ID" sz="1800" b="0" i="0" u="sng"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8" name="Group 7"/>
          <p:cNvGrpSpPr/>
          <p:nvPr/>
        </p:nvGrpSpPr>
        <p:grpSpPr>
          <a:xfrm>
            <a:off x="0" y="2"/>
            <a:ext cx="4589430" cy="5050926"/>
            <a:chOff x="-4551" y="0"/>
            <a:chExt cx="4589430" cy="5050926"/>
          </a:xfrm>
        </p:grpSpPr>
        <p:sp>
          <p:nvSpPr>
            <p:cNvPr id="2" name="Rectangle 1"/>
            <p:cNvSpPr/>
            <p:nvPr/>
          </p:nvSpPr>
          <p:spPr>
            <a:xfrm>
              <a:off x="0" y="3028944"/>
              <a:ext cx="4584879" cy="2021982"/>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KPP PRATAMA / KP2KP</a:t>
              </a:r>
              <a:endParaRPr kumimoji="0" lang="id-ID" sz="3200" b="0" i="0" u="sng"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10" name="Picture 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551" y="0"/>
              <a:ext cx="4589428" cy="3042148"/>
            </a:xfrm>
            <a:prstGeom prst="rect">
              <a:avLst/>
            </a:prstGeom>
          </p:spPr>
        </p:pic>
      </p:grpSp>
      <p:grpSp>
        <p:nvGrpSpPr>
          <p:cNvPr id="11" name="Group 10"/>
          <p:cNvGrpSpPr/>
          <p:nvPr/>
        </p:nvGrpSpPr>
        <p:grpSpPr>
          <a:xfrm>
            <a:off x="4583346" y="-1211"/>
            <a:ext cx="4590000" cy="5052143"/>
            <a:chOff x="4583346" y="-1211"/>
            <a:chExt cx="4590000" cy="5052143"/>
          </a:xfrm>
        </p:grpSpPr>
        <p:sp>
          <p:nvSpPr>
            <p:cNvPr id="5" name="Rectangle 4"/>
            <p:cNvSpPr/>
            <p:nvPr/>
          </p:nvSpPr>
          <p:spPr>
            <a:xfrm>
              <a:off x="4584878" y="3028950"/>
              <a:ext cx="4584879" cy="2021982"/>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1"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Call Center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(021) 1500200</a:t>
              </a:r>
              <a:endParaRPr kumimoji="0" lang="id-ID"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7" name="Picture 6"/>
            <p:cNvPicPr>
              <a:picLocks/>
            </p:cNvPicPr>
            <p:nvPr/>
          </p:nvPicPr>
          <p:blipFill>
            <a:blip r:embed="rId4">
              <a:extLst>
                <a:ext uri="{28A0092B-C50C-407E-A947-70E740481C1C}">
                  <a14:useLocalDpi xmlns:a14="http://schemas.microsoft.com/office/drawing/2010/main" val="0"/>
                </a:ext>
              </a:extLst>
            </a:blip>
            <a:stretch>
              <a:fillRect/>
            </a:stretch>
          </p:blipFill>
          <p:spPr>
            <a:xfrm>
              <a:off x="4583346" y="-1211"/>
              <a:ext cx="4590000" cy="3042000"/>
            </a:xfrm>
            <a:prstGeom prst="rect">
              <a:avLst/>
            </a:prstGeom>
          </p:spPr>
        </p:pic>
      </p:grpSp>
      <p:pic>
        <p:nvPicPr>
          <p:cNvPr id="16" name="Picture 15"/>
          <p:cNvPicPr>
            <a:picLocks noChangeAspect="1"/>
          </p:cNvPicPr>
          <p:nvPr/>
        </p:nvPicPr>
        <p:blipFill rotWithShape="1">
          <a:blip r:embed="rId5">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Tree>
    <p:extLst>
      <p:ext uri="{BB962C8B-B14F-4D97-AF65-F5344CB8AC3E}">
        <p14:creationId xmlns:p14="http://schemas.microsoft.com/office/powerpoint/2010/main" val="3697062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10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0-#ppt_w/2"/>
                                          </p:val>
                                        </p:tav>
                                        <p:tav tm="100000">
                                          <p:val>
                                            <p:strVal val="#ppt_x"/>
                                          </p:val>
                                        </p:tav>
                                      </p:tavLst>
                                    </p:anim>
                                    <p:anim calcmode="lin" valueType="num">
                                      <p:cBhvr additive="base">
                                        <p:cTn id="8" dur="1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0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500" fill="hold"/>
                                        <p:tgtEl>
                                          <p:spTgt spid="11"/>
                                        </p:tgtEl>
                                        <p:attrNameLst>
                                          <p:attrName>ppt_x</p:attrName>
                                        </p:attrNameLst>
                                      </p:cBhvr>
                                      <p:tavLst>
                                        <p:tav tm="0">
                                          <p:val>
                                            <p:strVal val="1+#ppt_w/2"/>
                                          </p:val>
                                        </p:tav>
                                        <p:tav tm="100000">
                                          <p:val>
                                            <p:strVal val="#ppt_x"/>
                                          </p:val>
                                        </p:tav>
                                      </p:tavLst>
                                    </p:anim>
                                    <p:anim calcmode="lin" valueType="num">
                                      <p:cBhvr additive="base">
                                        <p:cTn id="12" dur="1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47"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500"/>
                                        <p:tgtEl>
                                          <p:spTgt spid="12"/>
                                        </p:tgtEl>
                                      </p:cBhvr>
                                    </p:animEffect>
                                    <p:anim calcmode="lin" valueType="num">
                                      <p:cBhvr>
                                        <p:cTn id="17" dur="1500" fill="hold"/>
                                        <p:tgtEl>
                                          <p:spTgt spid="12"/>
                                        </p:tgtEl>
                                        <p:attrNameLst>
                                          <p:attrName>ppt_x</p:attrName>
                                        </p:attrNameLst>
                                      </p:cBhvr>
                                      <p:tavLst>
                                        <p:tav tm="0">
                                          <p:val>
                                            <p:strVal val="#ppt_x"/>
                                          </p:val>
                                        </p:tav>
                                        <p:tav tm="100000">
                                          <p:val>
                                            <p:strVal val="#ppt_x"/>
                                          </p:val>
                                        </p:tav>
                                      </p:tavLst>
                                    </p:anim>
                                    <p:anim calcmode="lin" valueType="num">
                                      <p:cBhvr>
                                        <p:cTn id="18" dur="1500" fill="hold"/>
                                        <p:tgtEl>
                                          <p:spTgt spid="12"/>
                                        </p:tgtEl>
                                        <p:attrNameLst>
                                          <p:attrName>ppt_y</p:attrName>
                                        </p:attrNameLst>
                                      </p:cBhvr>
                                      <p:tavLst>
                                        <p:tav tm="0">
                                          <p:val>
                                            <p:strVal val="#ppt_y-.1"/>
                                          </p:val>
                                        </p:tav>
                                        <p:tav tm="100000">
                                          <p:val>
                                            <p:strVal val="#ppt_y"/>
                                          </p:val>
                                        </p:tav>
                                      </p:tavLst>
                                    </p:anim>
                                  </p:childTnLst>
                                </p:cTn>
                              </p:par>
                            </p:childTnLst>
                          </p:cTn>
                        </p:par>
                        <p:par>
                          <p:cTn id="19" fill="hold">
                            <p:stCondLst>
                              <p:cond delay="4000"/>
                            </p:stCondLst>
                            <p:childTnLst>
                              <p:par>
                                <p:cTn id="20" presetID="53" presetClass="entr" presetSubtype="528" fill="hold" nodeType="afterEffect">
                                  <p:stCondLst>
                                    <p:cond delay="5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1000" fill="hold"/>
                                        <p:tgtEl>
                                          <p:spTgt spid="13"/>
                                        </p:tgtEl>
                                        <p:attrNameLst>
                                          <p:attrName>ppt_w</p:attrName>
                                        </p:attrNameLst>
                                      </p:cBhvr>
                                      <p:tavLst>
                                        <p:tav tm="0">
                                          <p:val>
                                            <p:fltVal val="0"/>
                                          </p:val>
                                        </p:tav>
                                        <p:tav tm="100000">
                                          <p:val>
                                            <p:strVal val="#ppt_w"/>
                                          </p:val>
                                        </p:tav>
                                      </p:tavLst>
                                    </p:anim>
                                    <p:anim calcmode="lin" valueType="num">
                                      <p:cBhvr>
                                        <p:cTn id="23" dur="1000" fill="hold"/>
                                        <p:tgtEl>
                                          <p:spTgt spid="13"/>
                                        </p:tgtEl>
                                        <p:attrNameLst>
                                          <p:attrName>ppt_h</p:attrName>
                                        </p:attrNameLst>
                                      </p:cBhvr>
                                      <p:tavLst>
                                        <p:tav tm="0">
                                          <p:val>
                                            <p:fltVal val="0"/>
                                          </p:val>
                                        </p:tav>
                                        <p:tav tm="100000">
                                          <p:val>
                                            <p:strVal val="#ppt_h"/>
                                          </p:val>
                                        </p:tav>
                                      </p:tavLst>
                                    </p:anim>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fltVal val="0.5"/>
                                          </p:val>
                                        </p:tav>
                                        <p:tav tm="100000">
                                          <p:val>
                                            <p:strVal val="#ppt_x"/>
                                          </p:val>
                                        </p:tav>
                                      </p:tavLst>
                                    </p:anim>
                                    <p:anim calcmode="lin" valueType="num">
                                      <p:cBhvr>
                                        <p:cTn id="26" dur="1000" fill="hold"/>
                                        <p:tgtEl>
                                          <p:spTgt spid="1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Rectangle 4"/>
          <p:cNvSpPr/>
          <p:nvPr/>
        </p:nvSpPr>
        <p:spPr>
          <a:xfrm>
            <a:off x="4572001" y="1526675"/>
            <a:ext cx="4571999" cy="3656598"/>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MANFAATKAN </a:t>
            </a:r>
            <a:r>
              <a:rPr kumimoji="0" lang="en-US" sz="3600" b="0" i="0" u="none" strike="noStrike" kern="1200" cap="none" spc="0" normalizeH="0" baseline="0" noProof="0" smtClean="0">
                <a:ln>
                  <a:noFill/>
                </a:ln>
                <a:solidFill>
                  <a:prstClr val="white"/>
                </a:solidFill>
                <a:effectLst/>
                <a:uLnTx/>
                <a:uFillTx/>
                <a:latin typeface="Arial Black" panose="020B0A04020102020204" pitchFamily="34" charset="0"/>
                <a:ea typeface="+mn-ea"/>
                <a:cs typeface="Arial" panose="020B0604020202020204" pitchFamily="34" charset="0"/>
              </a:rPr>
              <a:t>KEMUDAHAN</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TEKNOLOGI INFORMASI</a:t>
            </a:r>
            <a:endParaRPr kumimoji="0" lang="en-US" sz="2800" b="0" i="1"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UNTUK MELAKSANAKAN</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smtClean="0">
                <a:ln>
                  <a:noFill/>
                </a:ln>
                <a:solidFill>
                  <a:prstClr val="white"/>
                </a:solidFill>
                <a:effectLst/>
                <a:uLnTx/>
                <a:uFillTx/>
                <a:latin typeface="Arial Black" panose="020B0A04020102020204" pitchFamily="34" charset="0"/>
                <a:ea typeface="+mn-ea"/>
                <a:cs typeface="Arial" panose="020B0604020202020204" pitchFamily="34" charset="0"/>
              </a:rPr>
              <a:t>KEWAJIBAN PERPAJAKAN</a:t>
            </a:r>
            <a:r>
              <a:rPr kumimoji="0" lang="en-US" sz="36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ANDA</a:t>
            </a:r>
            <a:endParaRPr kumimoji="0" lang="en-US" sz="24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6" name="Title 1"/>
          <p:cNvSpPr txBox="1">
            <a:spLocks/>
          </p:cNvSpPr>
          <p:nvPr/>
        </p:nvSpPr>
        <p:spPr>
          <a:xfrm>
            <a:off x="5631259" y="991554"/>
            <a:ext cx="987425" cy="1325563"/>
          </a:xfrm>
          <a:prstGeom prst="rect">
            <a:avLst/>
          </a:prstGeom>
        </p:spPr>
        <p:txBody>
          <a:bodyPr rtlCol="0">
            <a:noAutofit/>
          </a:bodyPr>
          <a:lstStyle>
            <a:lvl1pPr algn="ctr" defTabSz="914355" rtl="0" eaLnBrk="1" latinLnBrk="0" hangingPunct="1">
              <a:spcBef>
                <a:spcPct val="0"/>
              </a:spcBef>
              <a:buNone/>
              <a:defRPr sz="4400" kern="1200">
                <a:solidFill>
                  <a:schemeClr val="tx1"/>
                </a:solidFill>
                <a:latin typeface="+mj-lt"/>
                <a:ea typeface="+mj-ea"/>
                <a:cs typeface="+mj-cs"/>
              </a:defRPr>
            </a:lvl1pPr>
          </a:lstStyle>
          <a:p>
            <a:pPr marL="0" marR="0" lvl="0" indent="0" algn="ctr" defTabSz="914355" rtl="0" eaLnBrk="1" fontAlgn="auto" latinLnBrk="0" hangingPunct="1">
              <a:lnSpc>
                <a:spcPct val="100000"/>
              </a:lnSpc>
              <a:spcBef>
                <a:spcPct val="0"/>
              </a:spcBef>
              <a:spcAft>
                <a:spcPts val="0"/>
              </a:spcAft>
              <a:buClrTx/>
              <a:buSzTx/>
              <a:buFontTx/>
              <a:buNone/>
              <a:tabLst/>
              <a:defRPr/>
            </a:pPr>
            <a:r>
              <a:rPr kumimoji="0" lang="en-US" sz="9600" b="0" i="0" u="none" strike="noStrike" kern="1200" cap="none" spc="0" normalizeH="0" baseline="0" noProof="0" smtClean="0">
                <a:ln>
                  <a:noFill/>
                </a:ln>
                <a:solidFill>
                  <a:prstClr val="white">
                    <a:lumMod val="65000"/>
                  </a:prstClr>
                </a:solidFill>
                <a:effectLst>
                  <a:outerShdw blurRad="38100" dist="38100" dir="2700000" algn="tl">
                    <a:srgbClr val="000000">
                      <a:alpha val="43137"/>
                    </a:srgbClr>
                  </a:outerShdw>
                </a:effectLst>
                <a:uLnTx/>
                <a:uFillTx/>
                <a:latin typeface="Arial Black" panose="020B0A04020102020204" pitchFamily="34" charset="0"/>
                <a:ea typeface="+mj-ea"/>
                <a:cs typeface="+mj-cs"/>
              </a:rPr>
              <a:t>“</a:t>
            </a:r>
            <a:endParaRPr kumimoji="0" lang="en-US" sz="11500" b="0" i="0" u="none" strike="noStrike" kern="1200" cap="none" spc="0" normalizeH="0" baseline="0" noProof="0" dirty="0">
              <a:ln>
                <a:noFill/>
              </a:ln>
              <a:solidFill>
                <a:prstClr val="white">
                  <a:lumMod val="65000"/>
                </a:prstClr>
              </a:solidFill>
              <a:effectLst>
                <a:outerShdw blurRad="38100" dist="38100" dir="2700000" algn="tl">
                  <a:srgbClr val="000000">
                    <a:alpha val="43137"/>
                  </a:srgbClr>
                </a:outerShdw>
              </a:effectLst>
              <a:uLnTx/>
              <a:uFillTx/>
              <a:latin typeface="Arial Black" panose="020B0A04020102020204" pitchFamily="34" charset="0"/>
              <a:ea typeface="+mj-ea"/>
              <a:cs typeface="+mj-cs"/>
            </a:endParaRP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Tree>
    <p:extLst>
      <p:ext uri="{BB962C8B-B14F-4D97-AF65-F5344CB8AC3E}">
        <p14:creationId xmlns:p14="http://schemas.microsoft.com/office/powerpoint/2010/main" val="861636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42844BA5-14FE-4941-AA3C-5DABDD810D97}"/>
              </a:ext>
            </a:extLst>
          </p:cNvPr>
          <p:cNvPicPr>
            <a:picLocks noChangeAspect="1"/>
          </p:cNvPicPr>
          <p:nvPr/>
        </p:nvPicPr>
        <p:blipFill rotWithShape="1">
          <a:blip r:embed="rId3" cstate="print"/>
          <a:srcRect t="754" b="87103"/>
          <a:stretch/>
        </p:blipFill>
        <p:spPr>
          <a:xfrm>
            <a:off x="0" y="1019175"/>
            <a:ext cx="9144793" cy="714375"/>
          </a:xfrm>
          <a:prstGeom prst="rect">
            <a:avLst/>
          </a:prstGeom>
        </p:spPr>
      </p:pic>
      <p:pic>
        <p:nvPicPr>
          <p:cNvPr id="12" name="Picture 11"/>
          <p:cNvPicPr>
            <a:picLocks noChangeAspect="1"/>
          </p:cNvPicPr>
          <p:nvPr/>
        </p:nvPicPr>
        <p:blipFill rotWithShape="1">
          <a:blip r:embed="rId4">
            <a:extLst>
              <a:ext uri="{28A0092B-C50C-407E-A947-70E740481C1C}">
                <a14:useLocalDpi xmlns:a14="http://schemas.microsoft.com/office/drawing/2010/main" val="0"/>
              </a:ext>
            </a:extLst>
          </a:blip>
          <a:srcRect l="-7" t="22776" r="-322" b="140"/>
          <a:stretch/>
        </p:blipFill>
        <p:spPr>
          <a:xfrm>
            <a:off x="-20739" y="1571624"/>
            <a:ext cx="9174263" cy="5286375"/>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85492" y="1571623"/>
            <a:ext cx="4572221" cy="2872186"/>
          </a:xfrm>
          <a:prstGeom prst="rect">
            <a:avLst/>
          </a:prstGeom>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l="-10" t="58890" r="-216" b="-140"/>
          <a:stretch/>
        </p:blipFill>
        <p:spPr>
          <a:xfrm>
            <a:off x="-20740" y="4048125"/>
            <a:ext cx="9164739" cy="2828924"/>
          </a:xfrm>
          <a:prstGeom prst="rect">
            <a:avLst/>
          </a:prstGeom>
        </p:spPr>
      </p:pic>
      <p:sp>
        <p:nvSpPr>
          <p:cNvPr id="2" name="Rectangle 1">
            <a:extLst>
              <a:ext uri="{FF2B5EF4-FFF2-40B4-BE49-F238E27FC236}">
                <a16:creationId xmlns="" xmlns:a16="http://schemas.microsoft.com/office/drawing/2014/main" id="{A62DBAEF-019A-4D2F-8397-92099E92DA09}"/>
              </a:ext>
            </a:extLst>
          </p:cNvPr>
          <p:cNvSpPr/>
          <p:nvPr/>
        </p:nvSpPr>
        <p:spPr>
          <a:xfrm>
            <a:off x="12857" y="6250675"/>
            <a:ext cx="2593865" cy="607325"/>
          </a:xfrm>
          <a:prstGeom prst="rect">
            <a:avLst/>
          </a:prstGeom>
          <a:solidFill>
            <a:srgbClr val="E8E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a:ea typeface="+mn-ea"/>
              <a:cs typeface="+mn-cs"/>
            </a:endParaRPr>
          </a:p>
        </p:txBody>
      </p:sp>
      <p:pic>
        <p:nvPicPr>
          <p:cNvPr id="384" name="Picture 383">
            <a:extLst>
              <a:ext uri="{FF2B5EF4-FFF2-40B4-BE49-F238E27FC236}">
                <a16:creationId xmlns="" xmlns:a16="http://schemas.microsoft.com/office/drawing/2014/main" id="{3C342BEC-D09C-4935-B5C5-52E78A7F73D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3330" t="69704"/>
          <a:stretch/>
        </p:blipFill>
        <p:spPr>
          <a:xfrm>
            <a:off x="5762627" y="4776788"/>
            <a:ext cx="3381375" cy="2081212"/>
          </a:xfrm>
          <a:prstGeom prst="rect">
            <a:avLst/>
          </a:prstGeom>
          <a:effectLst/>
        </p:spPr>
      </p:pic>
      <p:pic>
        <p:nvPicPr>
          <p:cNvPr id="19" name="Picture 18">
            <a:extLst>
              <a:ext uri="{FF2B5EF4-FFF2-40B4-BE49-F238E27FC236}">
                <a16:creationId xmlns="" xmlns:a16="http://schemas.microsoft.com/office/drawing/2014/main" id="{42844BA5-14FE-4941-AA3C-5DABDD810D97}"/>
              </a:ext>
            </a:extLst>
          </p:cNvPr>
          <p:cNvPicPr>
            <a:picLocks noChangeAspect="1"/>
          </p:cNvPicPr>
          <p:nvPr/>
        </p:nvPicPr>
        <p:blipFill rotWithShape="1">
          <a:blip r:embed="rId3" cstate="print"/>
          <a:srcRect t="48839" b="1"/>
          <a:stretch/>
        </p:blipFill>
        <p:spPr>
          <a:xfrm>
            <a:off x="-793" y="3848100"/>
            <a:ext cx="9144793" cy="3009900"/>
          </a:xfrm>
          <a:prstGeom prst="rect">
            <a:avLst/>
          </a:prstGeom>
        </p:spPr>
      </p:pic>
      <p:pic>
        <p:nvPicPr>
          <p:cNvPr id="20" name="Picture 19">
            <a:extLst>
              <a:ext uri="{FF2B5EF4-FFF2-40B4-BE49-F238E27FC236}">
                <a16:creationId xmlns="" xmlns:a16="http://schemas.microsoft.com/office/drawing/2014/main" id="{2D111FEE-F711-4D44-9FEA-F85E3CBC6DE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3330" t="69704"/>
          <a:stretch/>
        </p:blipFill>
        <p:spPr>
          <a:xfrm>
            <a:off x="5776275" y="4776788"/>
            <a:ext cx="3381375" cy="2081212"/>
          </a:xfrm>
          <a:prstGeom prst="rect">
            <a:avLst/>
          </a:prstGeom>
          <a:effectLst/>
        </p:spPr>
      </p:pic>
    </p:spTree>
    <p:extLst>
      <p:ext uri="{BB962C8B-B14F-4D97-AF65-F5344CB8AC3E}">
        <p14:creationId xmlns:p14="http://schemas.microsoft.com/office/powerpoint/2010/main" val="2075272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0000">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14:bounceEnd="60000">
                                          <p:cBhvr additive="base">
                                            <p:cTn id="7" dur="750" fill="hold"/>
                                            <p:tgtEl>
                                              <p:spTgt spid="3"/>
                                            </p:tgtEl>
                                            <p:attrNameLst>
                                              <p:attrName>ppt_x</p:attrName>
                                            </p:attrNameLst>
                                          </p:cBhvr>
                                          <p:tavLst>
                                            <p:tav tm="0">
                                              <p:val>
                                                <p:strVal val="#ppt_x"/>
                                              </p:val>
                                            </p:tav>
                                            <p:tav tm="100000">
                                              <p:val>
                                                <p:strVal val="#ppt_x"/>
                                              </p:val>
                                            </p:tav>
                                          </p:tavLst>
                                        </p:anim>
                                        <p:anim calcmode="lin" valueType="num" p14:bounceEnd="60000">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250"/>
                                </p:stCondLst>
                                <p:childTnLst>
                                  <p:par>
                                    <p:cTn id="10" presetID="2" presetClass="entr" presetSubtype="4" fill="hold" nodeType="afterEffect" p14:presetBounceEnd="37500">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14:bounceEnd="37500">
                                          <p:cBhvr additive="base">
                                            <p:cTn id="12" dur="800" fill="hold"/>
                                            <p:tgtEl>
                                              <p:spTgt spid="11"/>
                                            </p:tgtEl>
                                            <p:attrNameLst>
                                              <p:attrName>ppt_x</p:attrName>
                                            </p:attrNameLst>
                                          </p:cBhvr>
                                          <p:tavLst>
                                            <p:tav tm="0">
                                              <p:val>
                                                <p:strVal val="#ppt_x"/>
                                              </p:val>
                                            </p:tav>
                                            <p:tav tm="100000">
                                              <p:val>
                                                <p:strVal val="#ppt_x"/>
                                              </p:val>
                                            </p:tav>
                                          </p:tavLst>
                                        </p:anim>
                                        <p:anim calcmode="lin" valueType="num" p14:bounceEnd="37500">
                                          <p:cBhvr additive="base">
                                            <p:cTn id="13" dur="8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250"/>
                                </p:stCondLst>
                                <p:childTnLst>
                                  <p:par>
                                    <p:cTn id="10" presetID="2" presetClass="entr" presetSubtype="4"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800" fill="hold"/>
                                            <p:tgtEl>
                                              <p:spTgt spid="11"/>
                                            </p:tgtEl>
                                            <p:attrNameLst>
                                              <p:attrName>ppt_x</p:attrName>
                                            </p:attrNameLst>
                                          </p:cBhvr>
                                          <p:tavLst>
                                            <p:tav tm="0">
                                              <p:val>
                                                <p:strVal val="#ppt_x"/>
                                              </p:val>
                                            </p:tav>
                                            <p:tav tm="100000">
                                              <p:val>
                                                <p:strVal val="#ppt_x"/>
                                              </p:val>
                                            </p:tav>
                                          </p:tavLst>
                                        </p:anim>
                                        <p:anim calcmode="lin" valueType="num">
                                          <p:cBhvr additive="base">
                                            <p:cTn id="13" dur="8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2930755" y="647700"/>
            <a:ext cx="6210300" cy="6210300"/>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4" y="4776788"/>
            <a:ext cx="3381375" cy="2081212"/>
          </a:xfrm>
          <a:prstGeom prst="rect">
            <a:avLst/>
          </a:prstGeom>
        </p:spPr>
      </p:pic>
      <p:sp>
        <p:nvSpPr>
          <p:cNvPr id="7" name="Title 5"/>
          <p:cNvSpPr>
            <a:spLocks noGrp="1"/>
          </p:cNvSpPr>
          <p:nvPr>
            <p:ph type="title"/>
          </p:nvPr>
        </p:nvSpPr>
        <p:spPr>
          <a:xfrm>
            <a:off x="641189" y="894960"/>
            <a:ext cx="3657600" cy="1828800"/>
          </a:xfrm>
        </p:spPr>
        <p:txBody>
          <a:bodyPr>
            <a:normAutofit fontScale="90000"/>
          </a:bodyPr>
          <a:lstStyle/>
          <a:p>
            <a:pPr algn="l"/>
            <a:r>
              <a:rPr lang="en-US" sz="3600" smtClean="0">
                <a:effectLst>
                  <a:outerShdw blurRad="38100" dist="38100" dir="2700000" algn="tl">
                    <a:srgbClr val="000000">
                      <a:alpha val="43137"/>
                    </a:srgbClr>
                  </a:outerShdw>
                </a:effectLst>
                <a:latin typeface="Arial Black" pitchFamily="34" charset="0"/>
                <a:cs typeface="Arial" pitchFamily="34" charset="0"/>
              </a:rPr>
              <a:t>Mengapa</a:t>
            </a:r>
            <a:r>
              <a:rPr lang="en-US" sz="3600" smtClean="0">
                <a:effectLst>
                  <a:outerShdw blurRad="38100" dist="38100" dir="2700000" algn="tl">
                    <a:srgbClr val="000000">
                      <a:alpha val="43137"/>
                    </a:srgbClr>
                  </a:outerShdw>
                </a:effectLst>
                <a:latin typeface="Arial" pitchFamily="34" charset="0"/>
                <a:cs typeface="Arial" pitchFamily="34" charset="0"/>
              </a:rPr>
              <a:t> harus</a:t>
            </a:r>
            <a:r>
              <a:rPr lang="en-US" sz="3600">
                <a:effectLst>
                  <a:outerShdw blurRad="38100" dist="38100" dir="2700000" algn="tl">
                    <a:srgbClr val="000000">
                      <a:alpha val="43137"/>
                    </a:srgbClr>
                  </a:outerShdw>
                </a:effectLst>
                <a:latin typeface="Arial" pitchFamily="34" charset="0"/>
                <a:cs typeface="Arial" pitchFamily="34" charset="0"/>
              </a:rPr>
              <a:t/>
            </a:r>
            <a:br>
              <a:rPr lang="en-US" sz="3600">
                <a:effectLst>
                  <a:outerShdw blurRad="38100" dist="38100" dir="2700000" algn="tl">
                    <a:srgbClr val="000000">
                      <a:alpha val="43137"/>
                    </a:srgbClr>
                  </a:outerShdw>
                </a:effectLst>
                <a:latin typeface="Arial" pitchFamily="34" charset="0"/>
                <a:cs typeface="Arial" pitchFamily="34" charset="0"/>
              </a:rPr>
            </a:br>
            <a:r>
              <a:rPr lang="en-US" sz="3600" smtClean="0">
                <a:effectLst>
                  <a:outerShdw blurRad="38100" dist="38100" dir="2700000" algn="tl">
                    <a:srgbClr val="000000">
                      <a:alpha val="43137"/>
                    </a:srgbClr>
                  </a:outerShdw>
                </a:effectLst>
                <a:latin typeface="Arial" pitchFamily="34" charset="0"/>
                <a:cs typeface="Arial" pitchFamily="34" charset="0"/>
              </a:rPr>
              <a:t>e-SPT Masa</a:t>
            </a:r>
            <a:br>
              <a:rPr lang="en-US" sz="3600" smtClean="0">
                <a:effectLst>
                  <a:outerShdw blurRad="38100" dist="38100" dir="2700000" algn="tl">
                    <a:srgbClr val="000000">
                      <a:alpha val="43137"/>
                    </a:srgbClr>
                  </a:outerShdw>
                </a:effectLst>
                <a:latin typeface="Arial" pitchFamily="34" charset="0"/>
                <a:cs typeface="Arial" pitchFamily="34" charset="0"/>
              </a:rPr>
            </a:br>
            <a:r>
              <a:rPr lang="en-US" sz="3600" smtClean="0">
                <a:effectLst>
                  <a:outerShdw blurRad="38100" dist="38100" dir="2700000" algn="tl">
                    <a:srgbClr val="000000">
                      <a:alpha val="43137"/>
                    </a:srgbClr>
                  </a:outerShdw>
                </a:effectLst>
                <a:latin typeface="Arial" pitchFamily="34" charset="0"/>
                <a:cs typeface="Arial" pitchFamily="34" charset="0"/>
              </a:rPr>
              <a:t>PPh </a:t>
            </a:r>
            <a:r>
              <a:rPr lang="en-US" sz="3600" err="1">
                <a:effectLst>
                  <a:outerShdw blurRad="38100" dist="38100" dir="2700000" algn="tl">
                    <a:srgbClr val="000000">
                      <a:alpha val="43137"/>
                    </a:srgbClr>
                  </a:outerShdw>
                </a:effectLst>
                <a:latin typeface="Arial" pitchFamily="34" charset="0"/>
                <a:cs typeface="Arial" pitchFamily="34" charset="0"/>
              </a:rPr>
              <a:t>Pasal</a:t>
            </a:r>
            <a:r>
              <a:rPr lang="en-US" sz="3600">
                <a:effectLst>
                  <a:outerShdw blurRad="38100" dist="38100" dir="2700000" algn="tl">
                    <a:srgbClr val="000000">
                      <a:alpha val="43137"/>
                    </a:srgbClr>
                  </a:outerShdw>
                </a:effectLst>
                <a:latin typeface="Arial" pitchFamily="34" charset="0"/>
                <a:cs typeface="Arial" pitchFamily="34" charset="0"/>
              </a:rPr>
              <a:t> </a:t>
            </a:r>
            <a:r>
              <a:rPr lang="en-US" sz="3600" smtClean="0">
                <a:effectLst>
                  <a:outerShdw blurRad="38100" dist="38100" dir="2700000" algn="tl">
                    <a:srgbClr val="000000">
                      <a:alpha val="43137"/>
                    </a:srgbClr>
                  </a:outerShdw>
                </a:effectLst>
                <a:latin typeface="Arial" pitchFamily="34" charset="0"/>
                <a:cs typeface="Arial" pitchFamily="34" charset="0"/>
              </a:rPr>
              <a:t>21 </a:t>
            </a:r>
            <a:r>
              <a:rPr lang="en-US" sz="3600" dirty="0" smtClean="0">
                <a:effectLst>
                  <a:outerShdw blurRad="38100" dist="38100" dir="2700000" algn="tl">
                    <a:srgbClr val="000000">
                      <a:alpha val="43137"/>
                    </a:srgbClr>
                  </a:outerShdw>
                </a:effectLst>
                <a:latin typeface="Arial" pitchFamily="34" charset="0"/>
                <a:cs typeface="Arial" pitchFamily="34" charset="0"/>
              </a:rPr>
              <a:t>?</a:t>
            </a:r>
            <a:endParaRPr lang="id-ID" sz="4400" b="1" dirty="0">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3254000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txBox="1">
            <a:spLocks/>
          </p:cNvSpPr>
          <p:nvPr/>
        </p:nvSpPr>
        <p:spPr>
          <a:xfrm>
            <a:off x="183696" y="113199"/>
            <a:ext cx="79552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smtClean="0">
                <a:effectLst>
                  <a:outerShdw blurRad="38100" dist="38100" dir="2700000" algn="tl">
                    <a:srgbClr val="000000">
                      <a:alpha val="43137"/>
                    </a:srgbClr>
                  </a:outerShdw>
                </a:effectLst>
                <a:latin typeface="Arial Black" pitchFamily="34" charset="0"/>
                <a:cs typeface="Arial" pitchFamily="34" charset="0"/>
              </a:rPr>
              <a:t>Wajib </a:t>
            </a:r>
            <a:r>
              <a:rPr lang="en-US" sz="280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e-SPT PPh Pasal 21</a:t>
            </a:r>
            <a:endParaRPr lang="en-US" sz="28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18" name="Straight Connector 17"/>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grpSp>
        <p:nvGrpSpPr>
          <p:cNvPr id="2" name="Group 1"/>
          <p:cNvGrpSpPr/>
          <p:nvPr/>
        </p:nvGrpSpPr>
        <p:grpSpPr>
          <a:xfrm>
            <a:off x="0" y="1742908"/>
            <a:ext cx="4937760" cy="1828801"/>
            <a:chOff x="0" y="1474900"/>
            <a:chExt cx="4937760" cy="1828801"/>
          </a:xfrm>
        </p:grpSpPr>
        <p:sp>
          <p:nvSpPr>
            <p:cNvPr id="9" name="Pentagon 8"/>
            <p:cNvSpPr/>
            <p:nvPr/>
          </p:nvSpPr>
          <p:spPr>
            <a:xfrm>
              <a:off x="0" y="1474901"/>
              <a:ext cx="4937760" cy="1828800"/>
            </a:xfrm>
            <a:prstGeom prst="homePlate">
              <a:avLst/>
            </a:prstGeom>
            <a:solidFill>
              <a:srgbClr val="002060"/>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solidFill>
                  <a:schemeClr val="accent1">
                    <a:lumMod val="50000"/>
                  </a:schemeClr>
                </a:solidFill>
                <a:latin typeface="DIN" panose="02000503040000020003" pitchFamily="2" charset="0"/>
              </a:endParaRPr>
            </a:p>
          </p:txBody>
        </p:sp>
        <p:sp>
          <p:nvSpPr>
            <p:cNvPr id="12" name="Title 1"/>
            <p:cNvSpPr txBox="1">
              <a:spLocks/>
            </p:cNvSpPr>
            <p:nvPr/>
          </p:nvSpPr>
          <p:spPr>
            <a:xfrm>
              <a:off x="0" y="1474900"/>
              <a:ext cx="4480560" cy="1828801"/>
            </a:xfrm>
            <a:prstGeom prst="rect">
              <a:avLst/>
            </a:prstGeom>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smtClean="0">
                  <a:solidFill>
                    <a:schemeClr val="bg1"/>
                  </a:solidFill>
                  <a:latin typeface="Arial" panose="020B0604020202020204" pitchFamily="34" charset="0"/>
                  <a:cs typeface="Arial" panose="020B0604020202020204" pitchFamily="34" charset="0"/>
                </a:rPr>
                <a:t>Melakukan pemotongan PPh Pasal 21 dengan bukti pemotongan </a:t>
              </a:r>
              <a:r>
                <a:rPr lang="en-US" sz="2800" smtClean="0">
                  <a:solidFill>
                    <a:schemeClr val="bg1"/>
                  </a:solidFill>
                  <a:latin typeface="Arial Black" panose="020B0A04020102020204" pitchFamily="34" charset="0"/>
                  <a:cs typeface="Arial" panose="020B0604020202020204" pitchFamily="34" charset="0"/>
                </a:rPr>
                <a:t>&gt;20 dokumen</a:t>
              </a:r>
              <a:r>
                <a:rPr lang="en-US" sz="2000" smtClean="0">
                  <a:solidFill>
                    <a:schemeClr val="bg1"/>
                  </a:solidFill>
                  <a:latin typeface="Arial" panose="020B0604020202020204" pitchFamily="34" charset="0"/>
                  <a:cs typeface="Arial" panose="020B0604020202020204" pitchFamily="34" charset="0"/>
                </a:rPr>
                <a:t> dalam 1 masa pajak</a:t>
              </a:r>
              <a:endParaRPr lang="id-ID" sz="2000" dirty="0">
                <a:solidFill>
                  <a:schemeClr val="bg1"/>
                </a:solidFill>
                <a:latin typeface="Arial" panose="020B0604020202020204" pitchFamily="34" charset="0"/>
                <a:cs typeface="Arial" panose="020B0604020202020204" pitchFamily="34" charset="0"/>
              </a:endParaRPr>
            </a:p>
          </p:txBody>
        </p:sp>
      </p:grpSp>
      <p:grpSp>
        <p:nvGrpSpPr>
          <p:cNvPr id="3" name="Group 2"/>
          <p:cNvGrpSpPr/>
          <p:nvPr/>
        </p:nvGrpSpPr>
        <p:grpSpPr>
          <a:xfrm>
            <a:off x="4206240" y="2791527"/>
            <a:ext cx="5089108" cy="1844687"/>
            <a:chOff x="4206240" y="2523519"/>
            <a:chExt cx="5089108" cy="1844687"/>
          </a:xfrm>
        </p:grpSpPr>
        <p:sp>
          <p:nvSpPr>
            <p:cNvPr id="10" name="Pentagon 9"/>
            <p:cNvSpPr/>
            <p:nvPr/>
          </p:nvSpPr>
          <p:spPr>
            <a:xfrm rot="10800000">
              <a:off x="4206240" y="2523519"/>
              <a:ext cx="4937760" cy="1828800"/>
            </a:xfrm>
            <a:prstGeom prst="homePlate">
              <a:avLst/>
            </a:prstGeom>
            <a:solidFill>
              <a:srgbClr val="FFC000"/>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solidFill>
                  <a:schemeClr val="accent1">
                    <a:lumMod val="50000"/>
                  </a:schemeClr>
                </a:solidFill>
                <a:latin typeface="DIN" panose="02000503040000020003" pitchFamily="2" charset="0"/>
              </a:endParaRPr>
            </a:p>
          </p:txBody>
        </p:sp>
        <p:sp>
          <p:nvSpPr>
            <p:cNvPr id="15" name="Title 1"/>
            <p:cNvSpPr txBox="1">
              <a:spLocks/>
            </p:cNvSpPr>
            <p:nvPr/>
          </p:nvSpPr>
          <p:spPr>
            <a:xfrm>
              <a:off x="4723348" y="2541687"/>
              <a:ext cx="4572000" cy="1826519"/>
            </a:xfrm>
            <a:prstGeom prst="rect">
              <a:avLst/>
            </a:prstGeom>
            <a:ln>
              <a:noFill/>
            </a:ln>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a:latin typeface="Arial" panose="020B0604020202020204" pitchFamily="34" charset="0"/>
                  <a:cs typeface="Arial" panose="020B0604020202020204" pitchFamily="34" charset="0"/>
                </a:rPr>
                <a:t>Melakukan penyetoran pajak dengan SSP/bukti Pbk </a:t>
              </a:r>
              <a:r>
                <a:rPr lang="en-US" sz="2800">
                  <a:latin typeface="Arial Black" panose="020B0A04020102020204" pitchFamily="34" charset="0"/>
                  <a:cs typeface="Arial" panose="020B0604020202020204" pitchFamily="34" charset="0"/>
                </a:rPr>
                <a:t>&gt;20 dokumen</a:t>
              </a:r>
              <a:r>
                <a:rPr lang="en-US" sz="2000">
                  <a:latin typeface="Arial" panose="020B0604020202020204" pitchFamily="34" charset="0"/>
                  <a:cs typeface="Arial" panose="020B0604020202020204" pitchFamily="34" charset="0"/>
                </a:rPr>
                <a:t> dalam 1 masa pajak</a:t>
              </a:r>
              <a:endParaRPr lang="id-ID" sz="2000" dirty="0">
                <a:latin typeface="Arial" panose="020B0604020202020204" pitchFamily="34" charset="0"/>
                <a:cs typeface="Arial" panose="020B0604020202020204" pitchFamily="34" charset="0"/>
              </a:endParaRPr>
            </a:p>
          </p:txBody>
        </p:sp>
      </p:grpSp>
      <p:grpSp>
        <p:nvGrpSpPr>
          <p:cNvPr id="4" name="Group 3"/>
          <p:cNvGrpSpPr/>
          <p:nvPr/>
        </p:nvGrpSpPr>
        <p:grpSpPr>
          <a:xfrm>
            <a:off x="0" y="3840145"/>
            <a:ext cx="4937760" cy="1828800"/>
            <a:chOff x="0" y="3572137"/>
            <a:chExt cx="4937760" cy="1828800"/>
          </a:xfrm>
        </p:grpSpPr>
        <p:sp>
          <p:nvSpPr>
            <p:cNvPr id="11" name="Pentagon 10"/>
            <p:cNvSpPr/>
            <p:nvPr/>
          </p:nvSpPr>
          <p:spPr>
            <a:xfrm>
              <a:off x="0" y="3572137"/>
              <a:ext cx="4937760" cy="1828800"/>
            </a:xfrm>
            <a:prstGeom prst="homePlate">
              <a:avLst/>
            </a:prstGeom>
            <a:solidFill>
              <a:srgbClr val="002060"/>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solidFill>
                  <a:schemeClr val="accent1">
                    <a:lumMod val="50000"/>
                  </a:schemeClr>
                </a:solidFill>
                <a:latin typeface="DIN" panose="02000503040000020003" pitchFamily="2" charset="0"/>
              </a:endParaRPr>
            </a:p>
          </p:txBody>
        </p:sp>
        <p:sp>
          <p:nvSpPr>
            <p:cNvPr id="16" name="Title 1"/>
            <p:cNvSpPr txBox="1">
              <a:spLocks/>
            </p:cNvSpPr>
            <p:nvPr/>
          </p:nvSpPr>
          <p:spPr>
            <a:xfrm>
              <a:off x="0" y="3572137"/>
              <a:ext cx="4663440" cy="1828800"/>
            </a:xfrm>
            <a:prstGeom prst="rect">
              <a:avLst/>
            </a:prstGeom>
            <a:ln>
              <a:noFill/>
            </a:ln>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smtClean="0">
                  <a:solidFill>
                    <a:schemeClr val="bg1"/>
                  </a:solidFill>
                  <a:latin typeface="Arial Black" panose="020B0A04020102020204" pitchFamily="34" charset="0"/>
                  <a:cs typeface="Arial" panose="020B0604020202020204" pitchFamily="34" charset="0"/>
                </a:rPr>
                <a:t>Pernah menyampaikan</a:t>
              </a:r>
              <a:r>
                <a:rPr lang="en-US" sz="2000" smtClean="0">
                  <a:solidFill>
                    <a:schemeClr val="bg1"/>
                  </a:solidFill>
                  <a:latin typeface="Arial" panose="020B0604020202020204" pitchFamily="34" charset="0"/>
                  <a:cs typeface="Arial" panose="020B0604020202020204" pitchFamily="34" charset="0"/>
                </a:rPr>
                <a:t> SPT Masa Elektronik PPh/PPN</a:t>
              </a:r>
              <a:endParaRPr lang="id-ID" sz="2000" dirty="0">
                <a:solidFill>
                  <a:schemeClr val="bg1"/>
                </a:solidFill>
                <a:latin typeface="Arial" panose="020B0604020202020204" pitchFamily="34" charset="0"/>
                <a:cs typeface="Arial" panose="020B0604020202020204" pitchFamily="34" charset="0"/>
              </a:endParaRPr>
            </a:p>
          </p:txBody>
        </p:sp>
      </p:grpSp>
      <p:grpSp>
        <p:nvGrpSpPr>
          <p:cNvPr id="20" name="Group 19"/>
          <p:cNvGrpSpPr/>
          <p:nvPr/>
        </p:nvGrpSpPr>
        <p:grpSpPr>
          <a:xfrm>
            <a:off x="4206240" y="696573"/>
            <a:ext cx="5134275" cy="1960736"/>
            <a:chOff x="4206240" y="2523519"/>
            <a:chExt cx="5134275" cy="1960736"/>
          </a:xfrm>
        </p:grpSpPr>
        <p:sp>
          <p:nvSpPr>
            <p:cNvPr id="21" name="Pentagon 20"/>
            <p:cNvSpPr/>
            <p:nvPr/>
          </p:nvSpPr>
          <p:spPr>
            <a:xfrm rot="10800000">
              <a:off x="4206240" y="2523519"/>
              <a:ext cx="4937760" cy="1828800"/>
            </a:xfrm>
            <a:prstGeom prst="homePlate">
              <a:avLst/>
            </a:prstGeom>
            <a:solidFill>
              <a:srgbClr val="FFC000"/>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solidFill>
                  <a:schemeClr val="accent1">
                    <a:lumMod val="50000"/>
                  </a:schemeClr>
                </a:solidFill>
                <a:latin typeface="DIN" panose="02000503040000020003" pitchFamily="2" charset="0"/>
              </a:endParaRPr>
            </a:p>
          </p:txBody>
        </p:sp>
        <p:sp>
          <p:nvSpPr>
            <p:cNvPr id="22" name="Title 1"/>
            <p:cNvSpPr txBox="1">
              <a:spLocks/>
            </p:cNvSpPr>
            <p:nvPr/>
          </p:nvSpPr>
          <p:spPr>
            <a:xfrm>
              <a:off x="4859955" y="2838335"/>
              <a:ext cx="4480560" cy="1645920"/>
            </a:xfrm>
            <a:prstGeom prst="rect">
              <a:avLst/>
            </a:prstGeom>
            <a:ln>
              <a:noFill/>
            </a:ln>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a:latin typeface="Arial" panose="020B0604020202020204" pitchFamily="34" charset="0"/>
                  <a:cs typeface="Arial" panose="020B0604020202020204" pitchFamily="34" charset="0"/>
                </a:rPr>
                <a:t>Melakukan pemotongan PPh Pasal 21 terhadap pegawai tetap </a:t>
              </a:r>
              <a:r>
                <a:rPr lang="en-US" sz="2000" smtClean="0">
                  <a:latin typeface="Arial" panose="020B0604020202020204" pitchFamily="34" charset="0"/>
                  <a:cs typeface="Arial" panose="020B0604020202020204" pitchFamily="34" charset="0"/>
                </a:rPr>
                <a:t>dan </a:t>
              </a:r>
              <a:r>
                <a:rPr lang="en-US" sz="2000">
                  <a:latin typeface="Arial" panose="020B0604020202020204" pitchFamily="34" charset="0"/>
                  <a:cs typeface="Arial" panose="020B0604020202020204" pitchFamily="34" charset="0"/>
                </a:rPr>
                <a:t>penerima pensiun </a:t>
              </a:r>
              <a:r>
                <a:rPr lang="en-US" sz="2800">
                  <a:latin typeface="Arial Black" panose="020B0A04020102020204" pitchFamily="34" charset="0"/>
                  <a:cs typeface="Arial" panose="020B0604020202020204" pitchFamily="34" charset="0"/>
                </a:rPr>
                <a:t>&gt;20 orang</a:t>
              </a:r>
              <a:r>
                <a:rPr lang="en-US" sz="2000">
                  <a:latin typeface="Arial" panose="020B0604020202020204" pitchFamily="34" charset="0"/>
                  <a:cs typeface="Arial" panose="020B0604020202020204" pitchFamily="34" charset="0"/>
                </a:rPr>
                <a:t> dalam 1 masa pajak</a:t>
              </a:r>
              <a:endParaRPr lang="id-ID" sz="2000" dirty="0">
                <a:latin typeface="Arial" panose="020B0604020202020204" pitchFamily="34" charset="0"/>
                <a:cs typeface="Arial" panose="020B0604020202020204" pitchFamily="34" charset="0"/>
              </a:endParaRPr>
            </a:p>
          </p:txBody>
        </p:sp>
      </p:grpSp>
      <p:grpSp>
        <p:nvGrpSpPr>
          <p:cNvPr id="29" name="Group 28"/>
          <p:cNvGrpSpPr/>
          <p:nvPr/>
        </p:nvGrpSpPr>
        <p:grpSpPr>
          <a:xfrm>
            <a:off x="4206240" y="4886481"/>
            <a:ext cx="5089108" cy="1844687"/>
            <a:chOff x="4206240" y="2523519"/>
            <a:chExt cx="5089108" cy="1844687"/>
          </a:xfrm>
        </p:grpSpPr>
        <p:sp>
          <p:nvSpPr>
            <p:cNvPr id="30" name="Pentagon 29"/>
            <p:cNvSpPr/>
            <p:nvPr/>
          </p:nvSpPr>
          <p:spPr>
            <a:xfrm rot="10800000">
              <a:off x="4206240" y="2523519"/>
              <a:ext cx="4937760" cy="1828800"/>
            </a:xfrm>
            <a:prstGeom prst="homePlate">
              <a:avLst/>
            </a:prstGeom>
            <a:solidFill>
              <a:srgbClr val="FFC000"/>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solidFill>
                  <a:schemeClr val="accent1">
                    <a:lumMod val="50000"/>
                  </a:schemeClr>
                </a:solidFill>
                <a:latin typeface="DIN" panose="02000503040000020003" pitchFamily="2" charset="0"/>
              </a:endParaRPr>
            </a:p>
          </p:txBody>
        </p:sp>
        <p:sp>
          <p:nvSpPr>
            <p:cNvPr id="31" name="Title 1"/>
            <p:cNvSpPr txBox="1">
              <a:spLocks/>
            </p:cNvSpPr>
            <p:nvPr/>
          </p:nvSpPr>
          <p:spPr>
            <a:xfrm>
              <a:off x="4723348" y="2541687"/>
              <a:ext cx="4572000" cy="1826519"/>
            </a:xfrm>
            <a:prstGeom prst="rect">
              <a:avLst/>
            </a:prstGeom>
            <a:ln>
              <a:noFill/>
            </a:ln>
          </p:spPr>
          <p:txBody>
            <a:bodyPr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smtClean="0">
                  <a:latin typeface="Arial Black" panose="020B0A04020102020204" pitchFamily="34" charset="0"/>
                  <a:cs typeface="Arial" panose="020B0604020202020204" pitchFamily="34" charset="0"/>
                </a:rPr>
                <a:t>Terdaftar</a:t>
              </a:r>
              <a:r>
                <a:rPr lang="en-US" sz="2000" smtClean="0">
                  <a:latin typeface="Arial" panose="020B0604020202020204" pitchFamily="34" charset="0"/>
                  <a:cs typeface="Arial" panose="020B0604020202020204" pitchFamily="34" charset="0"/>
                </a:rPr>
                <a:t> di KPP Madya, KPP di Kanwil Jakarta Khusus, dan KPP di Kanwil WP Besar</a:t>
              </a:r>
              <a:endParaRPr lang="id-ID" sz="20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095496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1+#ppt_w/2"/>
                                          </p:val>
                                        </p:tav>
                                        <p:tav tm="100000">
                                          <p:val>
                                            <p:strVal val="#ppt_x"/>
                                          </p:val>
                                        </p:tav>
                                      </p:tavLst>
                                    </p:anim>
                                    <p:anim calcmode="lin" valueType="num">
                                      <p:cBhvr additive="base">
                                        <p:cTn id="8" dur="20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2000" fill="hold"/>
                                        <p:tgtEl>
                                          <p:spTgt spid="2"/>
                                        </p:tgtEl>
                                        <p:attrNameLst>
                                          <p:attrName>ppt_x</p:attrName>
                                        </p:attrNameLst>
                                      </p:cBhvr>
                                      <p:tavLst>
                                        <p:tav tm="0">
                                          <p:val>
                                            <p:strVal val="0-#ppt_w/2"/>
                                          </p:val>
                                        </p:tav>
                                        <p:tav tm="100000">
                                          <p:val>
                                            <p:strVal val="#ppt_x"/>
                                          </p:val>
                                        </p:tav>
                                      </p:tavLst>
                                    </p:anim>
                                    <p:anim calcmode="lin" valueType="num">
                                      <p:cBhvr additive="base">
                                        <p:cTn id="13" dur="20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4000"/>
                            </p:stCondLst>
                            <p:childTnLst>
                              <p:par>
                                <p:cTn id="15" presetID="2" presetClass="entr" presetSubtype="2"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2000" fill="hold"/>
                                        <p:tgtEl>
                                          <p:spTgt spid="3"/>
                                        </p:tgtEl>
                                        <p:attrNameLst>
                                          <p:attrName>ppt_x</p:attrName>
                                        </p:attrNameLst>
                                      </p:cBhvr>
                                      <p:tavLst>
                                        <p:tav tm="0">
                                          <p:val>
                                            <p:strVal val="1+#ppt_w/2"/>
                                          </p:val>
                                        </p:tav>
                                        <p:tav tm="100000">
                                          <p:val>
                                            <p:strVal val="#ppt_x"/>
                                          </p:val>
                                        </p:tav>
                                      </p:tavLst>
                                    </p:anim>
                                    <p:anim calcmode="lin" valueType="num">
                                      <p:cBhvr additive="base">
                                        <p:cTn id="18" dur="20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6000"/>
                            </p:stCondLst>
                            <p:childTnLst>
                              <p:par>
                                <p:cTn id="20" presetID="2" presetClass="entr" presetSubtype="8"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2000" fill="hold"/>
                                        <p:tgtEl>
                                          <p:spTgt spid="4"/>
                                        </p:tgtEl>
                                        <p:attrNameLst>
                                          <p:attrName>ppt_x</p:attrName>
                                        </p:attrNameLst>
                                      </p:cBhvr>
                                      <p:tavLst>
                                        <p:tav tm="0">
                                          <p:val>
                                            <p:strVal val="0-#ppt_w/2"/>
                                          </p:val>
                                        </p:tav>
                                        <p:tav tm="100000">
                                          <p:val>
                                            <p:strVal val="#ppt_x"/>
                                          </p:val>
                                        </p:tav>
                                      </p:tavLst>
                                    </p:anim>
                                    <p:anim calcmode="lin" valueType="num">
                                      <p:cBhvr additive="base">
                                        <p:cTn id="23" dur="20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8000"/>
                            </p:stCondLst>
                            <p:childTnLst>
                              <p:par>
                                <p:cTn id="25" presetID="2" presetClass="entr" presetSubtype="2"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2000" fill="hold"/>
                                        <p:tgtEl>
                                          <p:spTgt spid="29"/>
                                        </p:tgtEl>
                                        <p:attrNameLst>
                                          <p:attrName>ppt_x</p:attrName>
                                        </p:attrNameLst>
                                      </p:cBhvr>
                                      <p:tavLst>
                                        <p:tav tm="0">
                                          <p:val>
                                            <p:strVal val="1+#ppt_w/2"/>
                                          </p:val>
                                        </p:tav>
                                        <p:tav tm="100000">
                                          <p:val>
                                            <p:strVal val="#ppt_x"/>
                                          </p:val>
                                        </p:tav>
                                      </p:tavLst>
                                    </p:anim>
                                    <p:anim calcmode="lin" valueType="num">
                                      <p:cBhvr additive="base">
                                        <p:cTn id="28" dur="20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p:nvSpPr>
        <p:spPr>
          <a:xfrm>
            <a:off x="3566160" y="2993877"/>
            <a:ext cx="5577840"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Berupa data elektronik yang dapat dibuat </a:t>
            </a:r>
            <a:r>
              <a:rPr kumimoji="0" lang="it-IT" sz="2000" b="0" i="1"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backup</a:t>
            </a:r>
            <a:r>
              <a:rPr kumimoji="0" lang="it-IT" sz="20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-nya, serta tidak perlu tempat khusus</a:t>
            </a:r>
            <a:endParaRPr kumimoji="0" lang="id-ID"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Arial" panose="020B0604020202020204" pitchFamily="34" charset="0"/>
            </a:endParaRPr>
          </a:p>
        </p:txBody>
      </p:sp>
      <p:sp>
        <p:nvSpPr>
          <p:cNvPr id="5" name="Rectangle 4"/>
          <p:cNvSpPr/>
          <p:nvPr/>
        </p:nvSpPr>
        <p:spPr>
          <a:xfrm>
            <a:off x="0" y="2993877"/>
            <a:ext cx="3566160" cy="914400"/>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smtClean="0">
                <a:ln>
                  <a:noFill/>
                </a:ln>
                <a:solidFill>
                  <a:prstClr val="black"/>
                </a:solidFill>
                <a:effectLst/>
                <a:uLnTx/>
                <a:uFillTx/>
                <a:latin typeface="Arial Black" panose="020B0A04020102020204" pitchFamily="34" charset="0"/>
                <a:ea typeface="+mn-ea"/>
                <a:cs typeface="Arial" panose="020B0604020202020204" pitchFamily="34" charset="0"/>
              </a:rPr>
              <a:t>DOKUMENTASI YANG LEBIH BAIK</a:t>
            </a:r>
            <a:endParaRPr kumimoji="0" lang="id-ID" sz="2400" b="0" i="0" u="none" strike="noStrike" kern="1200" cap="none" spc="0" normalizeH="0" baseline="0" noProof="0" dirty="0">
              <a:ln>
                <a:noFill/>
              </a:ln>
              <a:solidFill>
                <a:prstClr val="black"/>
              </a:solidFill>
              <a:effectLst/>
              <a:uLnTx/>
              <a:uFillTx/>
              <a:latin typeface="Arial Black" panose="020B0A04020102020204" pitchFamily="34" charset="0"/>
              <a:ea typeface="+mn-ea"/>
              <a:cs typeface="Arial" panose="020B0604020202020204" pitchFamily="34" charset="0"/>
            </a:endParaRPr>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6" name="Rectangle 5"/>
          <p:cNvSpPr/>
          <p:nvPr/>
        </p:nvSpPr>
        <p:spPr>
          <a:xfrm>
            <a:off x="3566159" y="5235179"/>
            <a:ext cx="5577840"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Penggunaan kertas yang lebih sedikit</a:t>
            </a:r>
            <a:endParaRPr kumimoji="0" lang="id-ID"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Arial" panose="020B0604020202020204" pitchFamily="34" charset="0"/>
            </a:endParaRPr>
          </a:p>
        </p:txBody>
      </p:sp>
      <p:sp>
        <p:nvSpPr>
          <p:cNvPr id="7" name="Rectangle 6"/>
          <p:cNvSpPr/>
          <p:nvPr/>
        </p:nvSpPr>
        <p:spPr>
          <a:xfrm>
            <a:off x="-1" y="5235179"/>
            <a:ext cx="3566160" cy="914400"/>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smtClean="0">
                <a:ln>
                  <a:noFill/>
                </a:ln>
                <a:solidFill>
                  <a:prstClr val="black"/>
                </a:solidFill>
                <a:effectLst/>
                <a:uLnTx/>
                <a:uFillTx/>
                <a:latin typeface="Arial Black" panose="020B0A04020102020204" pitchFamily="34" charset="0"/>
                <a:ea typeface="+mn-ea"/>
                <a:cs typeface="Arial" panose="020B0604020202020204" pitchFamily="34" charset="0"/>
              </a:rPr>
              <a:t>RAMAH LINGKUNGAN</a:t>
            </a:r>
            <a:endParaRPr kumimoji="0" lang="id-ID" sz="2400" b="0" i="0" u="none" strike="noStrike" kern="1200" cap="none" spc="0" normalizeH="0" baseline="0" noProof="0" dirty="0">
              <a:ln>
                <a:noFill/>
              </a:ln>
              <a:solidFill>
                <a:prstClr val="black"/>
              </a:solidFill>
              <a:effectLst/>
              <a:uLnTx/>
              <a:uFillTx/>
              <a:latin typeface="Arial Black" panose="020B0A04020102020204" pitchFamily="34" charset="0"/>
              <a:ea typeface="+mn-ea"/>
              <a:cs typeface="Arial" panose="020B0604020202020204" pitchFamily="34" charset="0"/>
            </a:endParaRPr>
          </a:p>
        </p:txBody>
      </p:sp>
      <p:sp>
        <p:nvSpPr>
          <p:cNvPr id="8" name="Rectangle 7"/>
          <p:cNvSpPr/>
          <p:nvPr/>
        </p:nvSpPr>
        <p:spPr>
          <a:xfrm>
            <a:off x="3566160" y="4114528"/>
            <a:ext cx="5577840"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lvl="0">
              <a:defRPr/>
            </a:pPr>
            <a:r>
              <a:rPr lang="it-IT" sz="2000">
                <a:solidFill>
                  <a:prstClr val="white"/>
                </a:solidFill>
                <a:latin typeface="Arial" panose="020B0604020202020204" pitchFamily="34" charset="0"/>
                <a:cs typeface="Arial" panose="020B0604020202020204" pitchFamily="34" charset="0"/>
              </a:rPr>
              <a:t>Lapor SPT </a:t>
            </a:r>
            <a:r>
              <a:rPr lang="it-IT" sz="2000" smtClean="0">
                <a:solidFill>
                  <a:prstClr val="white"/>
                </a:solidFill>
                <a:latin typeface="Arial" panose="020B0604020202020204" pitchFamily="34" charset="0"/>
                <a:cs typeface="Arial" panose="020B0604020202020204" pitchFamily="34" charset="0"/>
              </a:rPr>
              <a:t>tanpa </a:t>
            </a:r>
            <a:r>
              <a:rPr lang="it-IT" sz="2000">
                <a:solidFill>
                  <a:prstClr val="white"/>
                </a:solidFill>
                <a:latin typeface="Arial" panose="020B0604020202020204" pitchFamily="34" charset="0"/>
                <a:cs typeface="Arial" panose="020B0604020202020204" pitchFamily="34" charset="0"/>
              </a:rPr>
              <a:t>antri dan tidak perlu ke KPP (</a:t>
            </a:r>
            <a:r>
              <a:rPr lang="it-IT" sz="2000" i="1">
                <a:solidFill>
                  <a:prstClr val="white"/>
                </a:solidFill>
                <a:latin typeface="Arial" panose="020B0604020202020204" pitchFamily="34" charset="0"/>
                <a:cs typeface="Arial" panose="020B0604020202020204" pitchFamily="34" charset="0"/>
              </a:rPr>
              <a:t>e-Filing support</a:t>
            </a:r>
            <a:r>
              <a:rPr lang="it-IT" sz="2000">
                <a:solidFill>
                  <a:prstClr val="white"/>
                </a:solidFill>
                <a:latin typeface="Arial" panose="020B0604020202020204" pitchFamily="34" charset="0"/>
                <a:cs typeface="Arial" panose="020B0604020202020204" pitchFamily="34" charset="0"/>
              </a:rPr>
              <a:t>)</a:t>
            </a:r>
            <a:endParaRPr kumimoji="0" lang="id-ID" sz="2000" b="0" i="0" u="none" strike="noStrike" kern="1200" cap="none" spc="0" normalizeH="0" baseline="0" noProof="0" dirty="0">
              <a:ln>
                <a:noFill/>
              </a:ln>
              <a:solidFill>
                <a:prstClr val="white"/>
              </a:solidFill>
              <a:effectLst/>
              <a:uLnTx/>
              <a:uFillTx/>
              <a:latin typeface="Arial Black" panose="020B0A04020102020204" pitchFamily="34" charset="0"/>
              <a:ea typeface="+mn-ea"/>
              <a:cs typeface="Arial" panose="020B0604020202020204" pitchFamily="34" charset="0"/>
            </a:endParaRPr>
          </a:p>
        </p:txBody>
      </p:sp>
      <p:sp>
        <p:nvSpPr>
          <p:cNvPr id="9" name="Rectangle 8"/>
          <p:cNvSpPr/>
          <p:nvPr/>
        </p:nvSpPr>
        <p:spPr>
          <a:xfrm>
            <a:off x="0" y="4114528"/>
            <a:ext cx="3566160" cy="914400"/>
          </a:xfrm>
          <a:prstGeom prst="rect">
            <a:avLst/>
          </a:prstGeom>
          <a:solidFill>
            <a:srgbClr val="FFC000">
              <a:alpha val="80000"/>
            </a:srgbClr>
          </a:solidFill>
          <a:ln>
            <a:noFill/>
          </a:ln>
        </p:spPr>
        <p:style>
          <a:lnRef idx="0">
            <a:scrgbClr r="0" g="0" b="0"/>
          </a:lnRef>
          <a:fillRef idx="0">
            <a:scrgbClr r="0" g="0" b="0"/>
          </a:fillRef>
          <a:effectRef idx="0">
            <a:scrgbClr r="0" g="0" b="0"/>
          </a:effectRef>
          <a:fontRef idx="minor">
            <a:schemeClr val="lt1"/>
          </a:fontRef>
        </p:style>
        <p:txBody>
          <a:bodyPr anchor="ctr"/>
          <a:lstStyle/>
          <a:p>
            <a:pPr marL="342900" lvl="0" indent="-342900">
              <a:buFont typeface="Wingdings" panose="05000000000000000000" pitchFamily="2" charset="2"/>
              <a:buChar char="q"/>
              <a:defRPr/>
            </a:pPr>
            <a:r>
              <a:rPr lang="en-US" sz="2400">
                <a:solidFill>
                  <a:prstClr val="black"/>
                </a:solidFill>
                <a:latin typeface="Arial Black" panose="020B0A04020102020204" pitchFamily="34" charset="0"/>
                <a:cs typeface="Arial" panose="020B0604020202020204" pitchFamily="34" charset="0"/>
              </a:rPr>
              <a:t>HEMAT WAKTU</a:t>
            </a:r>
            <a:endParaRPr kumimoji="0" lang="id-ID" sz="2400" b="0" i="0" u="none" strike="noStrike" kern="1200" cap="none" spc="0" normalizeH="0" baseline="0" noProof="0" dirty="0">
              <a:ln>
                <a:noFill/>
              </a:ln>
              <a:solidFill>
                <a:prstClr val="black"/>
              </a:solidFill>
              <a:effectLst/>
              <a:uLnTx/>
              <a:uFillTx/>
              <a:latin typeface="Arial Black" panose="020B0A04020102020204" pitchFamily="34" charset="0"/>
              <a:ea typeface="+mn-ea"/>
              <a:cs typeface="Arial" panose="020B0604020202020204" pitchFamily="34" charset="0"/>
            </a:endParaRPr>
          </a:p>
        </p:txBody>
      </p:sp>
      <p:sp>
        <p:nvSpPr>
          <p:cNvPr id="11" name="Title 1"/>
          <p:cNvSpPr txBox="1">
            <a:spLocks/>
          </p:cNvSpPr>
          <p:nvPr/>
        </p:nvSpPr>
        <p:spPr>
          <a:xfrm>
            <a:off x="183696" y="113199"/>
            <a:ext cx="79552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smtClean="0">
                <a:solidFill>
                  <a:schemeClr val="bg1"/>
                </a:solidFill>
                <a:effectLst>
                  <a:outerShdw blurRad="38100" dist="38100" dir="2700000" algn="tl">
                    <a:srgbClr val="000000">
                      <a:alpha val="43137"/>
                    </a:srgbClr>
                  </a:outerShdw>
                </a:effectLst>
                <a:latin typeface="Arial Black" pitchFamily="34" charset="0"/>
                <a:cs typeface="Arial" pitchFamily="34" charset="0"/>
              </a:rPr>
              <a:t>Kelebihan </a:t>
            </a:r>
            <a:r>
              <a:rPr lang="en-US" sz="2800" smtClean="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e-SPT PPh Pasal 21</a:t>
            </a:r>
            <a:endParaRPr lang="en-US" sz="280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12" name="Straight Connector 11"/>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4" y="4776788"/>
            <a:ext cx="3381375" cy="2081212"/>
          </a:xfrm>
          <a:prstGeom prst="rect">
            <a:avLst/>
          </a:prstGeom>
        </p:spPr>
      </p:pic>
    </p:spTree>
    <p:extLst>
      <p:ext uri="{BB962C8B-B14F-4D97-AF65-F5344CB8AC3E}">
        <p14:creationId xmlns:p14="http://schemas.microsoft.com/office/powerpoint/2010/main" val="3901407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20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0-#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3000"/>
                            </p:stCondLst>
                            <p:childTnLst>
                              <p:par>
                                <p:cTn id="14" presetID="2" presetClass="entr" presetSubtype="2" fill="hold" grpId="0" nodeType="afterEffect">
                                  <p:stCondLst>
                                    <p:cond delay="200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1000" fill="hold"/>
                                        <p:tgtEl>
                                          <p:spTgt spid="8"/>
                                        </p:tgtEl>
                                        <p:attrNameLst>
                                          <p:attrName>ppt_x</p:attrName>
                                        </p:attrNameLst>
                                      </p:cBhvr>
                                      <p:tavLst>
                                        <p:tav tm="0">
                                          <p:val>
                                            <p:strVal val="1+#ppt_w/2"/>
                                          </p:val>
                                        </p:tav>
                                        <p:tav tm="100000">
                                          <p:val>
                                            <p:strVal val="#ppt_x"/>
                                          </p:val>
                                        </p:tav>
                                      </p:tavLst>
                                    </p:anim>
                                    <p:anim calcmode="lin" valueType="num">
                                      <p:cBhvr additive="base">
                                        <p:cTn id="17" dur="1000" fill="hold"/>
                                        <p:tgtEl>
                                          <p:spTgt spid="8"/>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200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1000" fill="hold"/>
                                        <p:tgtEl>
                                          <p:spTgt spid="9"/>
                                        </p:tgtEl>
                                        <p:attrNameLst>
                                          <p:attrName>ppt_x</p:attrName>
                                        </p:attrNameLst>
                                      </p:cBhvr>
                                      <p:tavLst>
                                        <p:tav tm="0">
                                          <p:val>
                                            <p:strVal val="0-#ppt_w/2"/>
                                          </p:val>
                                        </p:tav>
                                        <p:tav tm="100000">
                                          <p:val>
                                            <p:strVal val="#ppt_x"/>
                                          </p:val>
                                        </p:tav>
                                      </p:tavLst>
                                    </p:anim>
                                    <p:anim calcmode="lin" valueType="num">
                                      <p:cBhvr additive="base">
                                        <p:cTn id="21" dur="1000" fill="hold"/>
                                        <p:tgtEl>
                                          <p:spTgt spid="9"/>
                                        </p:tgtEl>
                                        <p:attrNameLst>
                                          <p:attrName>ppt_y</p:attrName>
                                        </p:attrNameLst>
                                      </p:cBhvr>
                                      <p:tavLst>
                                        <p:tav tm="0">
                                          <p:val>
                                            <p:strVal val="#ppt_y"/>
                                          </p:val>
                                        </p:tav>
                                        <p:tav tm="100000">
                                          <p:val>
                                            <p:strVal val="#ppt_y"/>
                                          </p:val>
                                        </p:tav>
                                      </p:tavLst>
                                    </p:anim>
                                  </p:childTnLst>
                                </p:cTn>
                              </p:par>
                            </p:childTnLst>
                          </p:cTn>
                        </p:par>
                        <p:par>
                          <p:cTn id="22" fill="hold">
                            <p:stCondLst>
                              <p:cond delay="6000"/>
                            </p:stCondLst>
                            <p:childTnLst>
                              <p:par>
                                <p:cTn id="23" presetID="2" presetClass="entr" presetSubtype="2" fill="hold" grpId="0" nodeType="afterEffect">
                                  <p:stCondLst>
                                    <p:cond delay="20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1000" fill="hold"/>
                                        <p:tgtEl>
                                          <p:spTgt spid="6"/>
                                        </p:tgtEl>
                                        <p:attrNameLst>
                                          <p:attrName>ppt_x</p:attrName>
                                        </p:attrNameLst>
                                      </p:cBhvr>
                                      <p:tavLst>
                                        <p:tav tm="0">
                                          <p:val>
                                            <p:strVal val="1+#ppt_w/2"/>
                                          </p:val>
                                        </p:tav>
                                        <p:tav tm="100000">
                                          <p:val>
                                            <p:strVal val="#ppt_x"/>
                                          </p:val>
                                        </p:tav>
                                      </p:tavLst>
                                    </p:anim>
                                    <p:anim calcmode="lin" valueType="num">
                                      <p:cBhvr additive="base">
                                        <p:cTn id="26" dur="10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00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1000" fill="hold"/>
                                        <p:tgtEl>
                                          <p:spTgt spid="7"/>
                                        </p:tgtEl>
                                        <p:attrNameLst>
                                          <p:attrName>ppt_x</p:attrName>
                                        </p:attrNameLst>
                                      </p:cBhvr>
                                      <p:tavLst>
                                        <p:tav tm="0">
                                          <p:val>
                                            <p:strVal val="0-#ppt_w/2"/>
                                          </p:val>
                                        </p:tav>
                                        <p:tav tm="100000">
                                          <p:val>
                                            <p:strVal val="#ppt_x"/>
                                          </p:val>
                                        </p:tav>
                                      </p:tavLst>
                                    </p:anim>
                                    <p:anim calcmode="lin" valueType="num">
                                      <p:cBhvr additive="base">
                                        <p:cTn id="30"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l="63330" t="69704"/>
          <a:stretch/>
        </p:blipFill>
        <p:spPr>
          <a:xfrm>
            <a:off x="5762624" y="4776788"/>
            <a:ext cx="3381375" cy="2081212"/>
          </a:xfrm>
          <a:prstGeom prst="rect">
            <a:avLst/>
          </a:prstGeom>
        </p:spPr>
      </p:pic>
      <p:cxnSp>
        <p:nvCxnSpPr>
          <p:cNvPr id="12" name="Straight Connector 11"/>
          <p:cNvCxnSpPr/>
          <p:nvPr/>
        </p:nvCxnSpPr>
        <p:spPr>
          <a:xfrm flipV="1">
            <a:off x="2749637" y="2216887"/>
            <a:ext cx="3657600" cy="12879"/>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flipV="1">
            <a:off x="2749637" y="4174475"/>
            <a:ext cx="3657600" cy="12879"/>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1" name="Rectangle 10"/>
          <p:cNvSpPr/>
          <p:nvPr/>
        </p:nvSpPr>
        <p:spPr>
          <a:xfrm>
            <a:off x="1822359" y="2023704"/>
            <a:ext cx="5499278" cy="2318198"/>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u="none" strike="noStrike" kern="1200" cap="none" spc="0" normalizeH="0" baseline="0" noProof="0" smtClean="0">
                <a:ln>
                  <a:noFill/>
                </a:ln>
                <a:solidFill>
                  <a:prstClr val="black"/>
                </a:solidFill>
                <a:effectLst/>
                <a:uLnTx/>
                <a:uFillTx/>
                <a:latin typeface="Arial Black" panose="020B0A04020102020204" pitchFamily="34" charset="0"/>
              </a:rPr>
              <a:t>Pemanfaatan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u="none" strike="noStrike" kern="1200" cap="none" spc="0" normalizeH="0" baseline="0" noProof="0" smtClean="0">
                <a:ln>
                  <a:noFill/>
                </a:ln>
                <a:solidFill>
                  <a:prstClr val="black"/>
                </a:solidFill>
                <a:effectLst/>
                <a:uLnTx/>
                <a:uFillTx/>
                <a:latin typeface="Arial Black" panose="020B0A04020102020204" pitchFamily="34" charset="0"/>
              </a:rPr>
              <a:t>e-SPT Masa</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smtClean="0">
                <a:solidFill>
                  <a:prstClr val="black"/>
                </a:solidFill>
                <a:latin typeface="Arial Black" panose="020B0A04020102020204" pitchFamily="34" charset="0"/>
              </a:rPr>
              <a:t>PPh Pasal 21</a:t>
            </a:r>
            <a:endParaRPr kumimoji="0" lang="id-ID" sz="4000" b="0" u="none" strike="noStrike" kern="1200" cap="none" spc="0" normalizeH="0" baseline="0" noProof="0" dirty="0">
              <a:ln>
                <a:noFill/>
              </a:ln>
              <a:solidFill>
                <a:prstClr val="black"/>
              </a:solidFill>
              <a:effectLst/>
              <a:uLnTx/>
              <a:uFillTx/>
              <a:latin typeface="Arial Black" panose="020B0A04020102020204" pitchFamily="34" charset="0"/>
            </a:endParaRPr>
          </a:p>
        </p:txBody>
      </p:sp>
      <p:pic>
        <p:nvPicPr>
          <p:cNvPr id="2" name="Picture 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216" y="-28410"/>
            <a:ext cx="4569221" cy="1758705"/>
          </a:xfrm>
          <a:prstGeom prst="rect">
            <a:avLst/>
          </a:prstGeom>
        </p:spPr>
      </p:pic>
      <p:pic>
        <p:nvPicPr>
          <p:cNvPr id="4" name="Picture 3"/>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572001" y="1736103"/>
            <a:ext cx="4566440" cy="1733431"/>
          </a:xfrm>
          <a:prstGeom prst="rect">
            <a:avLst/>
          </a:prstGeom>
        </p:spPr>
      </p:pic>
      <p:pic>
        <p:nvPicPr>
          <p:cNvPr id="5" name="Picture 4"/>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0" y="3459094"/>
            <a:ext cx="4583115" cy="1737360"/>
          </a:xfrm>
          <a:prstGeom prst="rect">
            <a:avLst/>
          </a:prstGeom>
        </p:spPr>
      </p:pic>
      <p:sp>
        <p:nvSpPr>
          <p:cNvPr id="6" name="Rectangle 5"/>
          <p:cNvSpPr/>
          <p:nvPr/>
        </p:nvSpPr>
        <p:spPr>
          <a:xfrm>
            <a:off x="4572000" y="-1"/>
            <a:ext cx="4572000" cy="1737360"/>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INSTALASI</a:t>
            </a:r>
            <a:endParaRPr kumimoji="0" lang="id-ID" sz="4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7" name="Rectangle 6"/>
          <p:cNvSpPr/>
          <p:nvPr/>
        </p:nvSpPr>
        <p:spPr>
          <a:xfrm>
            <a:off x="-2778" y="1732174"/>
            <a:ext cx="4572000" cy="1737360"/>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1"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SETTING</a:t>
            </a:r>
            <a:r>
              <a:rPr kumimoji="0" lang="en-US" sz="40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AWAL</a:t>
            </a:r>
            <a:endParaRPr kumimoji="0" lang="id-ID"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9" name="Rectangle 8"/>
          <p:cNvSpPr/>
          <p:nvPr/>
        </p:nvSpPr>
        <p:spPr>
          <a:xfrm>
            <a:off x="-2777" y="5185935"/>
            <a:ext cx="4572000" cy="1737360"/>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LAPOR e-SPT</a:t>
            </a:r>
            <a:endParaRPr kumimoji="0" lang="id-ID"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10" name="Rectangle 9"/>
          <p:cNvSpPr/>
          <p:nvPr/>
        </p:nvSpPr>
        <p:spPr>
          <a:xfrm>
            <a:off x="4569221" y="3473222"/>
            <a:ext cx="4572000" cy="1737360"/>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INPUT</a:t>
            </a: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DATA</a:t>
            </a:r>
            <a:endParaRPr kumimoji="0" lang="id-ID" sz="4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3" name="Picture 2"/>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4574779" y="5182326"/>
            <a:ext cx="4566442" cy="1737360"/>
          </a:xfrm>
          <a:prstGeom prst="rect">
            <a:avLst/>
          </a:prstGeom>
        </p:spPr>
      </p:pic>
    </p:spTree>
    <p:extLst>
      <p:ext uri="{BB962C8B-B14F-4D97-AF65-F5344CB8AC3E}">
        <p14:creationId xmlns:p14="http://schemas.microsoft.com/office/powerpoint/2010/main" val="3383947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2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0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8" fill="hold" grpId="0" nodeType="afterEffect">
                                  <p:stCondLst>
                                    <p:cond delay="200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200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1+#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5000"/>
                            </p:stCondLst>
                            <p:childTnLst>
                              <p:par>
                                <p:cTn id="23" presetID="2" presetClass="entr" presetSubtype="8" fill="hold" nodeType="afterEffect">
                                  <p:stCondLst>
                                    <p:cond delay="200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200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childTnLst>
                          </p:cTn>
                        </p:par>
                        <p:par>
                          <p:cTn id="31" fill="hold">
                            <p:stCondLst>
                              <p:cond delay="7500"/>
                            </p:stCondLst>
                            <p:childTnLst>
                              <p:par>
                                <p:cTn id="32" presetID="2" presetClass="entr" presetSubtype="8" fill="hold" grpId="0" nodeType="afterEffect">
                                  <p:stCondLst>
                                    <p:cond delay="200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0-#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200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1+#ppt_w/2"/>
                                          </p:val>
                                        </p:tav>
                                        <p:tav tm="100000">
                                          <p:val>
                                            <p:strVal val="#ppt_x"/>
                                          </p:val>
                                        </p:tav>
                                      </p:tavLst>
                                    </p:anim>
                                    <p:anim calcmode="lin" valueType="num">
                                      <p:cBhvr additive="base">
                                        <p:cTn id="3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9143999" cy="4819638"/>
          </a:xfrm>
          <a:prstGeom prst="rect">
            <a:avLst/>
          </a:prstGeom>
        </p:spPr>
      </p:pic>
      <p:sp>
        <p:nvSpPr>
          <p:cNvPr id="10" name="Rectangle 9"/>
          <p:cNvSpPr/>
          <p:nvPr/>
        </p:nvSpPr>
        <p:spPr>
          <a:xfrm>
            <a:off x="1" y="4819638"/>
            <a:ext cx="9144001" cy="1536192"/>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INSTALASI e-SPT</a:t>
            </a:r>
            <a:endParaRPr kumimoji="0" lang="id-ID" sz="4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4" y="4776788"/>
            <a:ext cx="3381375" cy="2081212"/>
          </a:xfrm>
          <a:prstGeom prst="rect">
            <a:avLst/>
          </a:prstGeom>
        </p:spPr>
      </p:pic>
    </p:spTree>
    <p:extLst>
      <p:ext uri="{BB962C8B-B14F-4D97-AF65-F5344CB8AC3E}">
        <p14:creationId xmlns:p14="http://schemas.microsoft.com/office/powerpoint/2010/main" val="1050568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Cover Presentasi Branding Baru - Putih">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plate Presentasi Branding Baru DJP">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 Presentasi Branding Baru DJP 2019</Template>
  <TotalTime>15980</TotalTime>
  <Words>3806</Words>
  <Application>Microsoft Office PowerPoint</Application>
  <PresentationFormat>On-screen Show (4:3)</PresentationFormat>
  <Paragraphs>429</Paragraphs>
  <Slides>43</Slides>
  <Notes>43</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43</vt:i4>
      </vt:variant>
    </vt:vector>
  </HeadingPairs>
  <TitlesOfParts>
    <vt:vector size="55" baseType="lpstr">
      <vt:lpstr>Adobe Gothic Std B</vt:lpstr>
      <vt:lpstr>Arial</vt:lpstr>
      <vt:lpstr>Arial Black</vt:lpstr>
      <vt:lpstr>Calibri</vt:lpstr>
      <vt:lpstr>Calibri Light</vt:lpstr>
      <vt:lpstr>Comic Sans MS</vt:lpstr>
      <vt:lpstr>DIN</vt:lpstr>
      <vt:lpstr>Segoe UI</vt:lpstr>
      <vt:lpstr>Wingdings</vt:lpstr>
      <vt:lpstr>Cover Presentasi Branding Baru - Putih</vt:lpstr>
      <vt:lpstr>1_Template Presentasi Branding Baru DJP</vt:lpstr>
      <vt:lpstr>2_Office Theme</vt:lpstr>
      <vt:lpstr>e-SPT MASA PPh PASAL</vt:lpstr>
      <vt:lpstr>PowerPoint Presentation</vt:lpstr>
      <vt:lpstr>PowerPoint Presentation</vt:lpstr>
      <vt:lpstr>PowerPoint Presentation</vt:lpstr>
      <vt:lpstr>Mengapa harus e-SPT Masa PPh Pasal 21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Bagaimana jika jumlah pegawai ada BANYAK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e-SPT MASA PPh PASAL 21</dc:title>
  <dc:creator>Dimas Imza Arifin</dc:creator>
  <cp:keywords>PAJAK</cp:keywords>
  <cp:lastModifiedBy>KPP Samarinda</cp:lastModifiedBy>
  <cp:revision>786</cp:revision>
  <dcterms:created xsi:type="dcterms:W3CDTF">2016-10-27T03:30:58Z</dcterms:created>
  <dcterms:modified xsi:type="dcterms:W3CDTF">2019-09-30T00:52:04Z</dcterms:modified>
</cp:coreProperties>
</file>