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82" r:id="rId3"/>
  </p:sldMasterIdLst>
  <p:notesMasterIdLst>
    <p:notesMasterId r:id="rId30"/>
  </p:notesMasterIdLst>
  <p:sldIdLst>
    <p:sldId id="347" r:id="rId4"/>
    <p:sldId id="439" r:id="rId5"/>
    <p:sldId id="400" r:id="rId6"/>
    <p:sldId id="403" r:id="rId7"/>
    <p:sldId id="407" r:id="rId8"/>
    <p:sldId id="408" r:id="rId9"/>
    <p:sldId id="443" r:id="rId10"/>
    <p:sldId id="404" r:id="rId11"/>
    <p:sldId id="411" r:id="rId12"/>
    <p:sldId id="412" r:id="rId13"/>
    <p:sldId id="445" r:id="rId14"/>
    <p:sldId id="405" r:id="rId15"/>
    <p:sldId id="430" r:id="rId16"/>
    <p:sldId id="415" r:id="rId17"/>
    <p:sldId id="431" r:id="rId18"/>
    <p:sldId id="444" r:id="rId19"/>
    <p:sldId id="424" r:id="rId20"/>
    <p:sldId id="446" r:id="rId21"/>
    <p:sldId id="425" r:id="rId22"/>
    <p:sldId id="406" r:id="rId23"/>
    <p:sldId id="429" r:id="rId24"/>
    <p:sldId id="438" r:id="rId25"/>
    <p:sldId id="433" r:id="rId26"/>
    <p:sldId id="441" r:id="rId27"/>
    <p:sldId id="436" r:id="rId28"/>
    <p:sldId id="43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163C"/>
    <a:srgbClr val="0B1337"/>
    <a:srgbClr val="0B1539"/>
    <a:srgbClr val="31C0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87296" autoAdjust="0"/>
  </p:normalViewPr>
  <p:slideViewPr>
    <p:cSldViewPr snapToGrid="0">
      <p:cViewPr varScale="1">
        <p:scale>
          <a:sx n="75" d="100"/>
          <a:sy n="75" d="100"/>
        </p:scale>
        <p:origin x="1230"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C678B1-2884-440A-87A3-CADDBAD02A3C}" type="datetimeFigureOut">
              <a:rPr lang="en-US" smtClean="0"/>
              <a:t>10/14/2019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222CB6-5286-4EFE-A400-E97302CBC493}" type="slidenum">
              <a:rPr lang="en-US" smtClean="0"/>
              <a:t>‹#›</a:t>
            </a:fld>
            <a:endParaRPr lang="en-US"/>
          </a:p>
        </p:txBody>
      </p:sp>
    </p:spTree>
    <p:extLst>
      <p:ext uri="{BB962C8B-B14F-4D97-AF65-F5344CB8AC3E}">
        <p14:creationId xmlns:p14="http://schemas.microsoft.com/office/powerpoint/2010/main" val="1275905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smtClean="0"/>
              <a:t>PERINGATAN:</a:t>
            </a:r>
          </a:p>
          <a:p>
            <a:pPr marL="171450" indent="-171450">
              <a:buFont typeface="Arial" panose="020B0604020202020204" pitchFamily="34" charset="0"/>
              <a:buChar char="•"/>
            </a:pPr>
            <a:r>
              <a:rPr lang="en-US" i="1" dirty="0" smtClean="0"/>
              <a:t>Slide</a:t>
            </a:r>
            <a:r>
              <a:rPr lang="en-US" dirty="0" smtClean="0"/>
              <a:t> </a:t>
            </a:r>
            <a:r>
              <a:rPr lang="en-US" dirty="0" err="1" smtClean="0"/>
              <a:t>ini</a:t>
            </a:r>
            <a:r>
              <a:rPr lang="en-US" dirty="0" smtClean="0"/>
              <a:t> </a:t>
            </a:r>
            <a:r>
              <a:rPr lang="en-US" dirty="0" err="1" smtClean="0"/>
              <a:t>merupakan</a:t>
            </a:r>
            <a:r>
              <a:rPr lang="en-US" dirty="0" smtClean="0"/>
              <a:t> </a:t>
            </a:r>
            <a:r>
              <a:rPr lang="en-US" dirty="0" err="1" smtClean="0"/>
              <a:t>materi</a:t>
            </a:r>
            <a:r>
              <a:rPr lang="en-US" dirty="0" smtClean="0"/>
              <a:t> </a:t>
            </a:r>
            <a:r>
              <a:rPr lang="en-US" dirty="0" err="1" smtClean="0"/>
              <a:t>penyuluhan</a:t>
            </a:r>
            <a:r>
              <a:rPr lang="en-US" dirty="0" smtClean="0"/>
              <a:t> yang </a:t>
            </a:r>
            <a:r>
              <a:rPr lang="en-US" dirty="0" err="1" smtClean="0"/>
              <a:t>dipersiapkan</a:t>
            </a:r>
            <a:r>
              <a:rPr lang="en-US" dirty="0" smtClean="0"/>
              <a:t> </a:t>
            </a:r>
            <a:r>
              <a:rPr lang="en-US" dirty="0" err="1" smtClean="0"/>
              <a:t>oleh</a:t>
            </a:r>
            <a:r>
              <a:rPr lang="en-US" dirty="0" smtClean="0"/>
              <a:t> </a:t>
            </a:r>
            <a:r>
              <a:rPr lang="en-US" dirty="0" err="1" smtClean="0"/>
              <a:t>Direktorat</a:t>
            </a:r>
            <a:r>
              <a:rPr lang="en-US" dirty="0" smtClean="0"/>
              <a:t> </a:t>
            </a:r>
            <a:r>
              <a:rPr lang="en-US" smtClean="0"/>
              <a:t>P2Humas </a:t>
            </a:r>
            <a:r>
              <a:rPr lang="en-US" b="1" smtClean="0"/>
              <a:t>untuk </a:t>
            </a:r>
            <a:r>
              <a:rPr lang="en-US" b="1" dirty="0" err="1" smtClean="0"/>
              <a:t>kepentingan</a:t>
            </a:r>
            <a:r>
              <a:rPr lang="en-US" b="1" dirty="0" smtClean="0"/>
              <a:t> </a:t>
            </a:r>
            <a:r>
              <a:rPr lang="en-US" b="1" dirty="0" err="1" smtClean="0"/>
              <a:t>dinas</a:t>
            </a:r>
            <a:r>
              <a:rPr lang="en-US" dirty="0" smtClean="0"/>
              <a:t>. </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S</a:t>
            </a:r>
            <a:r>
              <a:rPr kumimoji="0" lang="en-US" sz="1200" b="0" i="1" u="none" strike="noStrike" kern="1200" cap="none" spc="0" normalizeH="0" baseline="0" noProof="0" dirty="0" smtClean="0">
                <a:ln>
                  <a:noFill/>
                </a:ln>
                <a:solidFill>
                  <a:prstClr val="black"/>
                </a:solidFill>
                <a:effectLst/>
                <a:uLnTx/>
                <a:uFillTx/>
                <a:latin typeface="Calibri Light" panose="020F0302020204030204"/>
                <a:ea typeface="+mn-ea"/>
                <a:cs typeface="+mn-cs"/>
              </a:rPr>
              <a:t>oftcopy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materi</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dapat</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dibagikan</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kepada</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Wajib</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0"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Pajak</a:t>
            </a:r>
            <a:r>
              <a:rPr kumimoji="0" lang="en-US" sz="1200" b="0"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hanya</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dalam</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 format </a:t>
            </a:r>
            <a:r>
              <a:rPr kumimoji="0" lang="en-US" sz="1200" b="1" i="0" u="none" strike="noStrike" kern="1200" cap="none" spc="0" normalizeH="0" baseline="0" noProof="0" dirty="0" err="1" smtClean="0">
                <a:ln>
                  <a:noFill/>
                </a:ln>
                <a:solidFill>
                  <a:prstClr val="black"/>
                </a:solidFill>
                <a:effectLst/>
                <a:uLnTx/>
                <a:uFillTx/>
                <a:latin typeface="Calibri Light" panose="020F0302020204030204"/>
                <a:ea typeface="+mn-ea"/>
                <a:cs typeface="+mn-cs"/>
              </a:rPr>
              <a:t>pdf</a:t>
            </a:r>
            <a:r>
              <a:rPr kumimoji="0" lang="en-US" sz="1200" b="1" i="0" u="none" strike="noStrike" kern="1200" cap="none" spc="0" normalizeH="0" baseline="0" noProof="0" dirty="0" smtClean="0">
                <a:ln>
                  <a:noFill/>
                </a:ln>
                <a:solidFill>
                  <a:prstClr val="black"/>
                </a:solidFill>
                <a:effectLst/>
                <a:uLnTx/>
                <a:uFillTx/>
                <a:latin typeface="Calibri Light" panose="020F0302020204030204"/>
                <a:ea typeface="+mn-ea"/>
                <a:cs typeface="+mn-cs"/>
              </a:rPr>
              <a:t>.</a:t>
            </a:r>
            <a:endParaRPr lang="en-US" dirty="0" smtClean="0"/>
          </a:p>
          <a:p>
            <a:pPr marL="171450" indent="-171450">
              <a:buFont typeface="Arial" panose="020B0604020202020204" pitchFamily="34" charset="0"/>
              <a:buChar char="•"/>
            </a:pPr>
            <a:r>
              <a:rPr lang="en-US" dirty="0" err="1" smtClean="0"/>
              <a:t>Dalam</a:t>
            </a:r>
            <a:r>
              <a:rPr lang="en-US" dirty="0" smtClean="0"/>
              <a:t> </a:t>
            </a:r>
            <a:r>
              <a:rPr lang="en-US" dirty="0" err="1" smtClean="0"/>
              <a:t>hal</a:t>
            </a:r>
            <a:r>
              <a:rPr lang="en-US" dirty="0" smtClean="0"/>
              <a:t> </a:t>
            </a:r>
            <a:r>
              <a:rPr lang="en-US" dirty="0" err="1" smtClean="0"/>
              <a:t>terdapat</a:t>
            </a:r>
            <a:r>
              <a:rPr lang="en-US" dirty="0" smtClean="0"/>
              <a:t> </a:t>
            </a:r>
            <a:r>
              <a:rPr lang="en-US" dirty="0" err="1" smtClean="0"/>
              <a:t>ketidaksesuaian</a:t>
            </a:r>
            <a:r>
              <a:rPr lang="en-US" dirty="0" smtClean="0"/>
              <a:t> </a:t>
            </a:r>
            <a:r>
              <a:rPr lang="en-US" dirty="0" err="1" smtClean="0"/>
              <a:t>antara</a:t>
            </a:r>
            <a:r>
              <a:rPr lang="en-US" dirty="0" smtClean="0"/>
              <a:t> </a:t>
            </a:r>
            <a:r>
              <a:rPr lang="en-US" dirty="0" err="1" smtClean="0"/>
              <a:t>materi</a:t>
            </a:r>
            <a:r>
              <a:rPr lang="en-US" dirty="0" smtClean="0"/>
              <a:t> </a:t>
            </a:r>
            <a:r>
              <a:rPr lang="en-US" dirty="0" err="1" smtClean="0"/>
              <a:t>dalam</a:t>
            </a:r>
            <a:r>
              <a:rPr lang="en-US" dirty="0" smtClean="0"/>
              <a:t> </a:t>
            </a:r>
            <a:r>
              <a:rPr lang="en-US" i="1" dirty="0" smtClean="0"/>
              <a:t>slide</a:t>
            </a:r>
            <a:r>
              <a:rPr lang="en-US" dirty="0" smtClean="0"/>
              <a:t> </a:t>
            </a:r>
            <a:r>
              <a:rPr lang="en-US" dirty="0" err="1" smtClean="0"/>
              <a:t>ini</a:t>
            </a:r>
            <a:r>
              <a:rPr lang="en-US" dirty="0" smtClean="0"/>
              <a:t> </a:t>
            </a:r>
            <a:r>
              <a:rPr lang="en-US" dirty="0" err="1" smtClean="0"/>
              <a:t>dengan</a:t>
            </a:r>
            <a:r>
              <a:rPr lang="en-US" dirty="0" smtClean="0"/>
              <a:t> </a:t>
            </a:r>
            <a:r>
              <a:rPr lang="en-US" dirty="0" err="1" smtClean="0"/>
              <a:t>peraturan</a:t>
            </a:r>
            <a:r>
              <a:rPr lang="en-US" dirty="0" smtClean="0"/>
              <a:t> </a:t>
            </a:r>
            <a:r>
              <a:rPr lang="en-US" dirty="0" err="1" smtClean="0"/>
              <a:t>perpajakan</a:t>
            </a:r>
            <a:r>
              <a:rPr lang="en-US" dirty="0" smtClean="0"/>
              <a:t>, </a:t>
            </a:r>
            <a:r>
              <a:rPr lang="en-US" dirty="0" err="1" smtClean="0"/>
              <a:t>maka</a:t>
            </a:r>
            <a:r>
              <a:rPr lang="en-US" dirty="0" smtClean="0"/>
              <a:t> </a:t>
            </a:r>
            <a:r>
              <a:rPr lang="en-US" dirty="0" err="1" smtClean="0"/>
              <a:t>pelaksanaannya</a:t>
            </a:r>
            <a:r>
              <a:rPr lang="en-US" dirty="0" smtClean="0"/>
              <a:t> </a:t>
            </a:r>
            <a:r>
              <a:rPr lang="en-US" dirty="0" err="1" smtClean="0"/>
              <a:t>mengacu</a:t>
            </a:r>
            <a:r>
              <a:rPr lang="en-US" dirty="0" smtClean="0"/>
              <a:t> </a:t>
            </a:r>
            <a:r>
              <a:rPr lang="en-US" dirty="0" err="1" smtClean="0"/>
              <a:t>pada</a:t>
            </a:r>
            <a:r>
              <a:rPr lang="en-US" dirty="0" smtClean="0"/>
              <a:t> </a:t>
            </a:r>
            <a:r>
              <a:rPr lang="en-US" b="1" dirty="0" err="1" smtClean="0"/>
              <a:t>peraturan</a:t>
            </a:r>
            <a:r>
              <a:rPr lang="en-US" b="1" dirty="0" smtClean="0"/>
              <a:t> </a:t>
            </a:r>
            <a:r>
              <a:rPr lang="en-US" b="1" dirty="0" err="1" smtClean="0"/>
              <a:t>perpajakan</a:t>
            </a:r>
            <a:r>
              <a:rPr lang="en-US" b="1" dirty="0" smtClean="0"/>
              <a:t> yang </a:t>
            </a:r>
            <a:r>
              <a:rPr lang="en-US" b="1" dirty="0" err="1" smtClean="0"/>
              <a:t>berlaku</a:t>
            </a:r>
            <a:r>
              <a:rPr lang="en-US" dirty="0" smtClean="0"/>
              <a: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51C2B7D-1F6C-4E3C-9167-C154E5D4542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0859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User harus memasukkan username dan password sebelum dapat menggunakan database. Username dan password default adalah </a:t>
            </a:r>
            <a:r>
              <a:rPr lang="id-ID" b="1" smtClean="0">
                <a:effectLst/>
              </a:rPr>
              <a:t>administrator </a:t>
            </a:r>
            <a:r>
              <a:rPr lang="id-ID" smtClean="0">
                <a:effectLst/>
              </a:rPr>
              <a:t>dan </a:t>
            </a:r>
            <a:r>
              <a:rPr lang="id-ID" b="1" smtClean="0">
                <a:effectLst/>
              </a:rPr>
              <a:t>123</a:t>
            </a:r>
            <a:r>
              <a:rPr lang="en-US" b="1" smtClean="0">
                <a:effectLst/>
              </a:rPr>
              <a:t>. </a:t>
            </a:r>
            <a:r>
              <a:rPr lang="id-ID" smtClean="0">
                <a:effectLst/>
              </a:rPr>
              <a:t>Username dan password</a:t>
            </a:r>
            <a:r>
              <a:rPr lang="en-US" smtClean="0">
                <a:effectLst/>
              </a:rPr>
              <a:t> bisa diubah sesuai kebutuhan.</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273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User harus memasukkan username dan password sebelum dapat menggunakan database. Username dan password default adalah </a:t>
            </a:r>
            <a:r>
              <a:rPr lang="id-ID" b="1" smtClean="0">
                <a:effectLst/>
              </a:rPr>
              <a:t>administrator </a:t>
            </a:r>
            <a:r>
              <a:rPr lang="id-ID" smtClean="0">
                <a:effectLst/>
              </a:rPr>
              <a:t>dan </a:t>
            </a:r>
            <a:r>
              <a:rPr lang="id-ID" b="1" smtClean="0">
                <a:effectLst/>
              </a:rPr>
              <a:t>123</a:t>
            </a:r>
            <a:r>
              <a:rPr lang="en-US" b="1" smtClean="0">
                <a:effectLst/>
              </a:rPr>
              <a:t>. </a:t>
            </a:r>
            <a:r>
              <a:rPr lang="id-ID" smtClean="0">
                <a:effectLst/>
              </a:rPr>
              <a:t>Username dan password</a:t>
            </a:r>
            <a:r>
              <a:rPr lang="en-US" smtClean="0">
                <a:effectLst/>
              </a:rPr>
              <a:t> bisa diubah sesuai kebutuhan.</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1297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200" smtClean="0">
                <a:solidFill>
                  <a:schemeClr val="tx1"/>
                </a:solidFill>
                <a:latin typeface="Arial Black" panose="020B0A04020102020204" pitchFamily="34" charset="0"/>
                <a:cs typeface="Arial" panose="020B0604020202020204" pitchFamily="34" charset="0"/>
              </a:rPr>
              <a:t>INPUT DATA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52572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endPar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4591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effectLst/>
              </a:rPr>
              <a:t>Alur e-SPT setiap Masa Pajak.</a:t>
            </a:r>
            <a:endParaRPr lang="id-ID">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7214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yang di-</a:t>
            </a:r>
            <a:r>
              <a:rPr kumimoji="0" lang="en-US" sz="1200" b="0" i="1"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pada</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e-SPT: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terkait</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formulir</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terkait</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bukti</a:t>
            </a:r>
            <a:r>
              <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err="1"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potong</a:t>
            </a:r>
            <a:endParaRPr kumimoji="0" lang="en-US" sz="12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4996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12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formulir SPT</a:t>
            </a:r>
          </a:p>
          <a:p>
            <a:pPr marL="0" marR="0" lvl="0" indent="0"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Data terkait bukti potong</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30353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effectLst/>
              </a:rPr>
              <a:t>Isi Daftar SSP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67240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mtClean="0">
                <a:effectLst/>
              </a:rPr>
              <a:t>Isi Daftar SSP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33579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smtClean="0">
                <a:effectLst/>
              </a:rPr>
              <a:t>Isi Daftar SSP</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5631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Pasal 3 ayat (2) PER-02/PJ/2019</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84058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200" smtClean="0">
                <a:solidFill>
                  <a:schemeClr val="tx1"/>
                </a:solidFill>
                <a:latin typeface="Arial Black" panose="020B0A04020102020204" pitchFamily="34" charset="0"/>
                <a:cs typeface="Arial" panose="020B0604020202020204" pitchFamily="34" charset="0"/>
              </a:rPr>
              <a:t>LAPOR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52621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dirty="0" smtClean="0">
                <a:effectLst/>
              </a:rPr>
              <a:t>Beberapa penjelasan untuk membuat csv impor/ekspor:</a:t>
            </a:r>
          </a:p>
          <a:p>
            <a:pPr marL="228600" indent="-228600">
              <a:buFont typeface="+mj-lt"/>
              <a:buAutoNum type="arabicPeriod"/>
            </a:pPr>
            <a:r>
              <a:rPr lang="id-ID" dirty="0" smtClean="0">
                <a:effectLst/>
              </a:rPr>
              <a:t>Penjelasan mengenai CSV beserta contoh tersedia di lokasi: {Folder Instalasi}\dokumentasi\csv format.</a:t>
            </a:r>
          </a:p>
          <a:p>
            <a:pPr marL="228600" indent="-228600">
              <a:buFont typeface="+mj-lt"/>
              <a:buAutoNum type="arabicPeriod"/>
            </a:pPr>
            <a:r>
              <a:rPr lang="id-ID" dirty="0" smtClean="0">
                <a:effectLst/>
              </a:rPr>
              <a:t>Bila melakukan edit CSV dengan Microsoft Excel, hindari scientific notation pada field yang bertipe teks (contoh: 1e+29) dengan menuliskan simbol single apostrophe (‘) di awal teks. Untuk scientific notation pada field yang bertipe angka, cukup perlebar cell hingga cukup menampilkan angka tersebut secara penuh.</a:t>
            </a:r>
          </a:p>
          <a:p>
            <a:pPr marL="228600" indent="-228600">
              <a:buFont typeface="+mj-lt"/>
              <a:buAutoNum type="arabicPeriod"/>
            </a:pPr>
            <a:r>
              <a:rPr lang="id-ID" dirty="0" smtClean="0">
                <a:effectLst/>
              </a:rPr>
              <a:t>Karakter-karakter berikut ini tidak boleh ada dalam input field di CSV: single apostrophe (‘) dan semicolon (;)</a:t>
            </a:r>
          </a:p>
          <a:p>
            <a:pPr marL="228600" indent="-228600">
              <a:buFont typeface="+mj-lt"/>
              <a:buAutoNum type="arabicPeriod"/>
            </a:pPr>
            <a:r>
              <a:rPr lang="id-ID" dirty="0" smtClean="0">
                <a:effectLst/>
              </a:rPr>
              <a:t>Saat menyimpan format CSV di Microsoft Excel, akan muncul pertanyaan “...Do you want to keep the workbook in this format?” jawab dengan “Yes.” Jangan simpan CSV bila masih ada scientific notation pada worksheet Excel.</a:t>
            </a:r>
          </a:p>
          <a:p>
            <a:pPr marL="228600" indent="-228600">
              <a:buFont typeface="+mj-lt"/>
              <a:buAutoNum type="arabicPeriod"/>
            </a:pPr>
            <a:r>
              <a:rPr lang="id-ID" dirty="0" smtClean="0">
                <a:effectLst/>
              </a:rPr>
              <a:t>Setelah menyimpan CSV, saat menutup Microsft Excel akan muncul pertanyaan “Do you want to save the changes...” jawab dengan “No.”</a:t>
            </a:r>
          </a:p>
          <a:p>
            <a:pPr marL="228600" indent="-228600">
              <a:buFont typeface="+mj-lt"/>
              <a:buAutoNum type="arabicPeriod"/>
            </a:pPr>
            <a:r>
              <a:rPr lang="id-ID" dirty="0" smtClean="0">
                <a:effectLst/>
              </a:rPr>
              <a:t>CSV yang akan di-impor harus memiliki header pada baris pertama. Header bisa dilihat pada contoh2 CSV yang tersedia di lokasi {Folder Instalasi}\dokumentasi\csv format\contoh csv.</a:t>
            </a:r>
          </a:p>
          <a:p>
            <a:pPr marL="228600" indent="-228600">
              <a:buFont typeface="+mj-lt"/>
              <a:buAutoNum type="arabicPeriod"/>
            </a:pPr>
            <a:r>
              <a:rPr lang="id-ID" dirty="0" smtClean="0">
                <a:effectLst/>
              </a:rPr>
              <a:t>Ekspor/Impor CSV Referensi dapat dilakukan tanpa harus membuka SPT pada aplikasi e-SPT, tetapi Ekspor/Impor CSV Bukti Potong hanya dapat dilakukan setelah membuka SPT terlebih dahulu. </a:t>
            </a:r>
          </a:p>
          <a:p>
            <a:pPr marL="228600" indent="-228600">
              <a:buFont typeface="+mj-lt"/>
              <a:buAutoNum type="arabicPeriod"/>
            </a:pPr>
            <a:r>
              <a:rPr lang="id-ID" dirty="0" smtClean="0">
                <a:effectLst/>
              </a:rPr>
              <a:t>Untuk Impor CSV Bukti Potong, pastikan Masa Pajak, Tahun Pajak dan Pembetulan pada CSV sesuai dengan Masa Pajak, Tahun Pajak dan Pembetulan SPT yang sedang dibuka.</a:t>
            </a:r>
          </a:p>
          <a:p>
            <a:pPr marL="228600" indent="-228600">
              <a:buFont typeface="+mj-lt"/>
              <a:buAutoNum type="arabicPeriod"/>
            </a:pPr>
            <a:r>
              <a:rPr lang="id-ID" dirty="0" smtClean="0">
                <a:effectLst/>
              </a:rPr>
              <a:t>Bila terdapat masalah dalam melakukan Impor CSV (CSV tidak dikenali), cobalah membuat 1 record secara manual di aplikasi, kemudian ekspor record tersebut menjadi CSV. CSV hasil ekspor kemudian di-edit tanpa mengganti header nya di baris pertama sebelum di impor lagi.</a:t>
            </a:r>
          </a:p>
          <a:p>
            <a:pPr marL="228600" indent="-228600">
              <a:buFont typeface="+mj-lt"/>
              <a:buAutoNum type="arabicPeriod"/>
            </a:pPr>
            <a:r>
              <a:rPr lang="id-ID" dirty="0" smtClean="0">
                <a:effectLst/>
              </a:rPr>
              <a:t>Errorlog saat Impor CSV bisa dilihat di lokasi: {Folder Instalasi}\errorlog.</a:t>
            </a:r>
            <a:endParaRPr lang="id-ID" dirty="0">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9916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3 langkah mudah menggunakan </a:t>
            </a:r>
            <a:r>
              <a:rPr lang="en-US" sz="1200" i="1" kern="1200" smtClean="0">
                <a:solidFill>
                  <a:schemeClr val="tx1"/>
                </a:solidFill>
                <a:effectLst/>
                <a:latin typeface="+mn-lt"/>
                <a:ea typeface="+mn-ea"/>
                <a:cs typeface="+mn-cs"/>
              </a:rPr>
              <a:t>e-filing:</a:t>
            </a:r>
          </a:p>
          <a:p>
            <a:pPr marL="228600" indent="-228600">
              <a:buFont typeface="+mj-lt"/>
              <a:buAutoNum type="arabicPeriod"/>
            </a:pPr>
            <a:r>
              <a:rPr lang="en-US" sz="1200" i="0" kern="1200" smtClean="0">
                <a:solidFill>
                  <a:schemeClr val="tx1"/>
                </a:solidFill>
                <a:effectLst/>
                <a:latin typeface="+mn-lt"/>
                <a:ea typeface="+mn-ea"/>
                <a:cs typeface="+mn-cs"/>
              </a:rPr>
              <a:t>Mengajukan permohonan Aktivasi EFIN ke KPP atau KP2KP.</a:t>
            </a:r>
          </a:p>
          <a:p>
            <a:pPr marL="228600" indent="-228600">
              <a:buFont typeface="+mj-lt"/>
              <a:buAutoNum type="arabicPeriod"/>
            </a:pPr>
            <a:r>
              <a:rPr lang="en-US" sz="1200" i="0" kern="1200" smtClean="0">
                <a:solidFill>
                  <a:schemeClr val="tx1"/>
                </a:solidFill>
                <a:effectLst/>
                <a:latin typeface="+mn-lt"/>
                <a:ea typeface="+mn-ea"/>
                <a:cs typeface="+mn-cs"/>
              </a:rPr>
              <a:t>Setelah memperoleh nomor EFIN, Anda dapat mendaftarkan diri pada Layanan Online Pajak pada website DJP Online atau website Penyedia Layanan SPT Elektronik.</a:t>
            </a:r>
          </a:p>
          <a:p>
            <a:pPr marL="228600" indent="-228600">
              <a:buFont typeface="+mj-lt"/>
              <a:buAutoNum type="arabicPeriod"/>
            </a:pPr>
            <a:r>
              <a:rPr lang="en-US" sz="1200" i="0" kern="1200" smtClean="0">
                <a:solidFill>
                  <a:schemeClr val="tx1"/>
                </a:solidFill>
                <a:effectLst/>
                <a:latin typeface="+mn-lt"/>
                <a:ea typeface="+mn-ea"/>
                <a:cs typeface="+mn-cs"/>
              </a:rPr>
              <a:t>Setelah memiliki akun DJP Online /Akun Penyedia Layanan SPT Elektronik, Anda sudah dapat menyampaikan SPT Anda melalui menu e-Filing.</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6945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Reminder</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8106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Contact Point</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75516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smtClean="0"/>
              <a:t>Call to action!</a:t>
            </a:r>
            <a:endParaRPr lang="en-US" i="1"/>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17853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smtClean="0"/>
              <a:t>PERINGATAN:</a:t>
            </a:r>
          </a:p>
          <a:p>
            <a:pPr marL="171450" indent="-171450">
              <a:buFont typeface="Arial" panose="020B0604020202020204" pitchFamily="34" charset="0"/>
              <a:buChar char="•"/>
            </a:pPr>
            <a:r>
              <a:rPr lang="en-US" i="1" smtClean="0"/>
              <a:t>Slide</a:t>
            </a:r>
            <a:r>
              <a:rPr lang="en-US" smtClean="0"/>
              <a:t> ini merupakan materi penyuluhan yang dipersiapkan oleh Direktorat P2Humas </a:t>
            </a:r>
            <a:r>
              <a:rPr lang="en-US" b="1" smtClean="0"/>
              <a:t>untuk kepentingan dinas</a:t>
            </a:r>
            <a:r>
              <a:rPr lang="en-US" smtClean="0"/>
              <a:t>. </a:t>
            </a:r>
            <a:r>
              <a:rPr kumimoji="0" lang="en-US" sz="1200" b="0" i="0" u="none" strike="noStrike" kern="1200" cap="none" spc="0" normalizeH="0" baseline="0" noProof="0" smtClean="0">
                <a:ln>
                  <a:noFill/>
                </a:ln>
                <a:solidFill>
                  <a:prstClr val="black"/>
                </a:solidFill>
                <a:effectLst/>
                <a:uLnTx/>
                <a:uFillTx/>
                <a:latin typeface="Calibri Light" panose="020F0302020204030204"/>
                <a:ea typeface="+mn-ea"/>
                <a:cs typeface="+mn-cs"/>
              </a:rPr>
              <a:t>S</a:t>
            </a:r>
            <a:r>
              <a:rPr kumimoji="0" lang="en-US" sz="1200" b="0" i="1" u="none" strike="noStrike" kern="1200" cap="none" spc="0" normalizeH="0" baseline="0" noProof="0" smtClean="0">
                <a:ln>
                  <a:noFill/>
                </a:ln>
                <a:solidFill>
                  <a:prstClr val="black"/>
                </a:solidFill>
                <a:effectLst/>
                <a:uLnTx/>
                <a:uFillTx/>
                <a:latin typeface="Calibri Light" panose="020F0302020204030204"/>
                <a:ea typeface="+mn-ea"/>
                <a:cs typeface="+mn-cs"/>
              </a:rPr>
              <a:t>oftcopy </a:t>
            </a:r>
            <a:r>
              <a:rPr kumimoji="0" lang="en-US" sz="1200" b="0" i="0" u="none" strike="noStrike" kern="1200" cap="none" spc="0" normalizeH="0" baseline="0" noProof="0" smtClean="0">
                <a:ln>
                  <a:noFill/>
                </a:ln>
                <a:solidFill>
                  <a:prstClr val="black"/>
                </a:solidFill>
                <a:effectLst/>
                <a:uLnTx/>
                <a:uFillTx/>
                <a:latin typeface="Calibri Light" panose="020F0302020204030204"/>
                <a:ea typeface="+mn-ea"/>
                <a:cs typeface="+mn-cs"/>
              </a:rPr>
              <a:t>materi dapat dibagikan kepada Wajib Pajak </a:t>
            </a:r>
            <a:r>
              <a:rPr kumimoji="0" lang="en-US" sz="1200" b="1" i="0" u="none" strike="noStrike" kern="1200" cap="none" spc="0" normalizeH="0" baseline="0" noProof="0" smtClean="0">
                <a:ln>
                  <a:noFill/>
                </a:ln>
                <a:solidFill>
                  <a:prstClr val="black"/>
                </a:solidFill>
                <a:effectLst/>
                <a:uLnTx/>
                <a:uFillTx/>
                <a:latin typeface="Calibri Light" panose="020F0302020204030204"/>
                <a:ea typeface="+mn-ea"/>
                <a:cs typeface="+mn-cs"/>
              </a:rPr>
              <a:t>hanya dalam format pdf.</a:t>
            </a:r>
            <a:endParaRPr lang="en-US" smtClean="0"/>
          </a:p>
          <a:p>
            <a:pPr marL="171450" indent="-171450">
              <a:buFont typeface="Arial" panose="020B0604020202020204" pitchFamily="34" charset="0"/>
              <a:buChar char="•"/>
            </a:pPr>
            <a:r>
              <a:rPr lang="en-US" smtClean="0"/>
              <a:t>Dalam hal terdapat ketidaksesuaian antara materi dalam </a:t>
            </a:r>
            <a:r>
              <a:rPr lang="en-US" i="1" smtClean="0"/>
              <a:t>slide</a:t>
            </a:r>
            <a:r>
              <a:rPr lang="en-US" smtClean="0"/>
              <a:t> ini dengan peraturan perpajakan, maka pelaksanaannya mengacu pada </a:t>
            </a:r>
            <a:r>
              <a:rPr lang="en-US" b="1" smtClean="0"/>
              <a:t>peraturan perpajakan yang berlaku</a:t>
            </a:r>
            <a:r>
              <a:rPr lang="en-US" smtClean="0"/>
              <a:t>.</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6661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smtClean="0"/>
              <a:t>Pemanfaatan e-SPT Masa PPh Pasal 21</a:t>
            </a:r>
            <a:endParaRPr lang="en-US" i="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2195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200" smtClean="0">
                <a:solidFill>
                  <a:schemeClr val="tx1"/>
                </a:solidFill>
                <a:latin typeface="Arial Black" panose="020B0A04020102020204" pitchFamily="34" charset="0"/>
                <a:cs typeface="Arial" panose="020B0604020202020204" pitchFamily="34" charset="0"/>
              </a:rPr>
              <a:t>INSTALASI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6009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Kebutuhan Sistem</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8981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Langkah-langkah Instalasi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8081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Langkah-langkah</a:t>
            </a:r>
            <a:r>
              <a:rPr lang="en-US" dirty="0" smtClean="0"/>
              <a:t> </a:t>
            </a:r>
            <a:r>
              <a:rPr lang="en-US" dirty="0" err="1" smtClean="0"/>
              <a:t>Instalasi</a:t>
            </a:r>
            <a:r>
              <a:rPr lang="en-US" dirty="0" smtClean="0"/>
              <a:t> e-SPT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7948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200" smtClean="0">
                <a:solidFill>
                  <a:schemeClr val="tx1"/>
                </a:solidFill>
                <a:latin typeface="Arial Black" panose="020B0A04020102020204" pitchFamily="34" charset="0"/>
                <a:cs typeface="Arial" panose="020B0604020202020204" pitchFamily="34" charset="0"/>
              </a:rPr>
              <a:t>SETTING AWAL e-SPT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3846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mtClean="0">
                <a:effectLst/>
              </a:rPr>
              <a:t>Aplikasi e-SPT membuat koneksi langsung ke database .mdb/.accdb dengan memilih file-nya. Aplikasi otomatis menampilkan daftar file database yang ada di folder: &lt;PathAplikasi&gt;\db. </a:t>
            </a:r>
          </a:p>
          <a:p>
            <a:r>
              <a:rPr lang="id-ID" smtClean="0">
                <a:effectLst/>
              </a:rPr>
              <a:t>User bisa mengganti folder database dengan mengklik pada tombol </a:t>
            </a:r>
            <a:r>
              <a:rPr lang="id-ID" b="1" smtClean="0">
                <a:effectLst/>
              </a:rPr>
              <a:t>Ganti Folder</a:t>
            </a:r>
            <a:r>
              <a:rPr lang="id-ID" smtClean="0">
                <a:effectLst/>
              </a:rPr>
              <a:t>.</a:t>
            </a:r>
          </a:p>
          <a:p>
            <a:r>
              <a:rPr lang="id-ID" smtClean="0">
                <a:effectLst/>
              </a:rPr>
              <a:t> </a:t>
            </a:r>
          </a:p>
          <a:p>
            <a:r>
              <a:rPr lang="id-ID" b="1" smtClean="0">
                <a:effectLst/>
              </a:rPr>
              <a:t>Database Kosong</a:t>
            </a:r>
            <a:endParaRPr lang="id-ID" smtClean="0">
              <a:effectLst/>
            </a:endParaRPr>
          </a:p>
          <a:p>
            <a:r>
              <a:rPr lang="id-ID" smtClean="0">
                <a:effectLst/>
              </a:rPr>
              <a:t>Aplikasi menyediakan 2 database kosong masing-masing bertipe .mdb dan .accdb pada folder: &lt;PathAplikasi&gt;\db\empty.</a:t>
            </a:r>
          </a:p>
          <a:p>
            <a:r>
              <a:rPr lang="id-ID" smtClean="0">
                <a:effectLst/>
              </a:rPr>
              <a:t> </a:t>
            </a:r>
          </a:p>
          <a:p>
            <a:r>
              <a:rPr lang="id-ID" b="1" smtClean="0">
                <a:effectLst/>
              </a:rPr>
              <a:t>Penamaan Database</a:t>
            </a:r>
            <a:endParaRPr lang="id-ID" smtClean="0">
              <a:effectLst/>
            </a:endParaRPr>
          </a:p>
          <a:p>
            <a:r>
              <a:rPr lang="id-ID" smtClean="0">
                <a:effectLst/>
              </a:rPr>
              <a:t>Nama file database default adalah </a:t>
            </a:r>
            <a:r>
              <a:rPr lang="id-ID" b="1" smtClean="0">
                <a:effectLst/>
              </a:rPr>
              <a:t>db2113</a:t>
            </a:r>
            <a:r>
              <a:rPr lang="id-ID" smtClean="0">
                <a:effectLst/>
              </a:rPr>
              <a:t>. User bebas mengganti nama file selama ekstensi (.mdb/.accdb) tidak diubah.</a:t>
            </a:r>
          </a:p>
          <a:p>
            <a:r>
              <a:rPr lang="id-ID" smtClean="0">
                <a:effectLst/>
              </a:rPr>
              <a:t> </a:t>
            </a:r>
          </a:p>
          <a:p>
            <a:r>
              <a:rPr lang="id-ID" b="1" smtClean="0">
                <a:effectLst/>
              </a:rPr>
              <a:t>Gagal membaca Database</a:t>
            </a:r>
            <a:endParaRPr lang="id-ID" smtClean="0">
              <a:effectLst/>
            </a:endParaRPr>
          </a:p>
          <a:p>
            <a:r>
              <a:rPr lang="id-ID" smtClean="0">
                <a:effectLst/>
              </a:rPr>
              <a:t>Bila gagal membaca Database, perlu meng-install Database Access Engine.</a:t>
            </a:r>
          </a:p>
          <a:p>
            <a:r>
              <a:rPr lang="id-ID" sz="1200" kern="1200" smtClean="0">
                <a:solidFill>
                  <a:schemeClr val="tx1"/>
                </a:solidFill>
                <a:effectLst/>
                <a:latin typeface="+mn-lt"/>
                <a:ea typeface="+mn-ea"/>
                <a:cs typeface="+mn-cs"/>
              </a:rPr>
              <a:t>http://www.microsoft.com/en-us/download/details.aspx?id=13255</a:t>
            </a:r>
            <a:endParaRPr lang="id-ID" smtClean="0">
              <a:effectLst/>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E222CB6-5286-4EFE-A400-E97302CBC4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41449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resentasi Branding Baru - Bir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00648"/>
            <a:ext cx="7772400" cy="2276417"/>
          </a:xfrm>
        </p:spPr>
        <p:txBody>
          <a:bodyPr anchor="b">
            <a:normAutofit/>
          </a:bodyPr>
          <a:lstStyle>
            <a:lvl1pPr algn="l">
              <a:defRPr sz="4800" b="1" baseline="0">
                <a:solidFill>
                  <a:schemeClr val="bg1"/>
                </a:solidFill>
                <a:latin typeface="+mn-lt"/>
              </a:defRPr>
            </a:lvl1pPr>
          </a:lstStyle>
          <a:p>
            <a:r>
              <a:rPr lang="en-US" dirty="0" err="1" smtClean="0"/>
              <a:t>Gunakan</a:t>
            </a:r>
            <a:r>
              <a:rPr lang="en-US" dirty="0" smtClean="0"/>
              <a:t> </a:t>
            </a:r>
            <a:r>
              <a:rPr lang="en-US" dirty="0" err="1" smtClean="0"/>
              <a:t>Untuk</a:t>
            </a:r>
            <a:r>
              <a:rPr lang="en-US" dirty="0" smtClean="0"/>
              <a:t> </a:t>
            </a:r>
            <a:r>
              <a:rPr lang="en-US" dirty="0" err="1" smtClean="0"/>
              <a:t>Judul</a:t>
            </a:r>
            <a:r>
              <a:rPr lang="en-US" dirty="0" smtClean="0"/>
              <a:t> </a:t>
            </a:r>
            <a:r>
              <a:rPr lang="en-US" dirty="0" err="1" smtClean="0"/>
              <a:t>Presentasi</a:t>
            </a:r>
            <a:endParaRPr lang="en-US" dirty="0"/>
          </a:p>
        </p:txBody>
      </p:sp>
      <p:sp>
        <p:nvSpPr>
          <p:cNvPr id="3" name="Subtitle 2"/>
          <p:cNvSpPr>
            <a:spLocks noGrp="1"/>
          </p:cNvSpPr>
          <p:nvPr>
            <p:ph type="subTitle" idx="1" hasCustomPrompt="1"/>
          </p:nvPr>
        </p:nvSpPr>
        <p:spPr>
          <a:xfrm>
            <a:off x="702365" y="4522184"/>
            <a:ext cx="6858000" cy="1005403"/>
          </a:xfrm>
        </p:spPr>
        <p:txBody>
          <a:bodyPr/>
          <a:lstStyle>
            <a:lvl1pPr marL="0" indent="0" algn="l">
              <a:buNone/>
              <a:defRPr sz="24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err="1" smtClean="0"/>
              <a:t>Subjudul</a:t>
            </a:r>
            <a:r>
              <a:rPr lang="en-US" dirty="0" smtClean="0"/>
              <a:t> </a:t>
            </a:r>
            <a:r>
              <a:rPr lang="en-US" dirty="0" err="1" smtClean="0"/>
              <a:t>dapat</a:t>
            </a:r>
            <a:r>
              <a:rPr lang="en-US" dirty="0" smtClean="0"/>
              <a:t> </a:t>
            </a:r>
            <a:r>
              <a:rPr lang="en-US" dirty="0" err="1" smtClean="0"/>
              <a:t>ditulis</a:t>
            </a:r>
            <a:r>
              <a:rPr lang="en-US" dirty="0" smtClean="0"/>
              <a:t> </a:t>
            </a:r>
            <a:r>
              <a:rPr lang="en-US" dirty="0" err="1" smtClean="0"/>
              <a:t>disini</a:t>
            </a:r>
            <a:endParaRPr lang="en-US" dirty="0"/>
          </a:p>
        </p:txBody>
      </p:sp>
      <p:sp>
        <p:nvSpPr>
          <p:cNvPr id="4"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Title 1"/>
          <p:cNvSpPr txBox="1"/>
          <p:nvPr/>
        </p:nvSpPr>
        <p:spPr>
          <a:xfrm>
            <a:off x="1375719" y="264860"/>
            <a:ext cx="7471719" cy="46006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b="1" kern="1200">
                <a:solidFill>
                  <a:schemeClr val="bg1"/>
                </a:solidFill>
                <a:latin typeface="+mn-lt"/>
                <a:ea typeface="+mj-ea"/>
                <a:cs typeface="+mj-cs"/>
              </a:defRPr>
            </a:lvl1pPr>
          </a:lstStyle>
          <a:p>
            <a:r>
              <a:rPr lang="en-US" smtClean="0">
                <a:solidFill>
                  <a:schemeClr val="tx1"/>
                </a:solidFill>
              </a:rPr>
              <a:t>Layout untuk tabel/data</a:t>
            </a:r>
            <a:endParaRPr lang="en-US" dirty="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Title 1"/>
          <p:cNvSpPr txBox="1"/>
          <p:nvPr/>
        </p:nvSpPr>
        <p:spPr>
          <a:xfrm>
            <a:off x="1375719" y="264860"/>
            <a:ext cx="7471719" cy="46006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b="1" kern="1200">
                <a:solidFill>
                  <a:schemeClr val="bg1"/>
                </a:solidFill>
                <a:latin typeface="+mn-lt"/>
                <a:ea typeface="+mj-ea"/>
                <a:cs typeface="+mj-cs"/>
              </a:defRPr>
            </a:lvl1pPr>
          </a:lstStyle>
          <a:p>
            <a:r>
              <a:rPr lang="en-US" smtClean="0">
                <a:solidFill>
                  <a:schemeClr val="tx1"/>
                </a:solidFill>
              </a:rPr>
              <a:t>Layout untuk tabel/data</a:t>
            </a:r>
            <a:endParaRPr lang="en-US" dirty="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 Presentasi Branding Baru - Putih Bers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9EBC4A-F3A9-4A13-988E-BA8079DC3422}" type="datetimeFigureOut">
              <a:rPr lang="id-ID" smtClean="0">
                <a:solidFill>
                  <a:prstClr val="black">
                    <a:tint val="75000"/>
                  </a:prstClr>
                </a:solidFill>
              </a:rPr>
              <a:t>14/10/2019</a:t>
            </a:fld>
            <a:endParaRPr lang="id-ID">
              <a:solidFill>
                <a:prstClr val="black">
                  <a:tint val="75000"/>
                </a:prstClr>
              </a:solidFill>
            </a:endParaRPr>
          </a:p>
        </p:txBody>
      </p:sp>
      <p:sp>
        <p:nvSpPr>
          <p:cNvPr id="5" name="Footer Placeholder 4"/>
          <p:cNvSpPr>
            <a:spLocks noGrp="1"/>
          </p:cNvSpPr>
          <p:nvPr>
            <p:ph type="ftr" sz="quarter" idx="11"/>
          </p:nvPr>
        </p:nvSpPr>
        <p:spPr/>
        <p:txBody>
          <a:bodyPr/>
          <a:lstStyle/>
          <a:p>
            <a:endParaRPr lang="id-ID">
              <a:solidFill>
                <a:prstClr val="black">
                  <a:tint val="75000"/>
                </a:prstClr>
              </a:solidFill>
            </a:endParaRPr>
          </a:p>
        </p:txBody>
      </p:sp>
      <p:sp>
        <p:nvSpPr>
          <p:cNvPr id="6" name="Slide Number Placeholder 5"/>
          <p:cNvSpPr>
            <a:spLocks noGrp="1"/>
          </p:cNvSpPr>
          <p:nvPr>
            <p:ph type="sldNum" sz="quarter" idx="12"/>
          </p:nvPr>
        </p:nvSpPr>
        <p:spPr/>
        <p:txBody>
          <a:bodyPr/>
          <a:lstStyle/>
          <a:p>
            <a:fld id="{B928FC29-BFAF-4A63-9FB3-CDEA2BFD0F5C}" type="slidenum">
              <a:rPr lang="id-ID" smtClean="0">
                <a:solidFill>
                  <a:prstClr val="black">
                    <a:tint val="75000"/>
                  </a:prstClr>
                </a:solidFill>
              </a:rPr>
              <a:t>‹#›</a:t>
            </a:fld>
            <a:endParaRPr lang="id-ID">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Slide">
    <p:bg>
      <p:bgPr>
        <a:solidFill>
          <a:srgbClr val="FAFCE0"/>
        </a:solidFill>
        <a:effectLst/>
      </p:bgPr>
    </p:bg>
    <p:spTree>
      <p:nvGrpSpPr>
        <p:cNvPr id="1" name=""/>
        <p:cNvGrpSpPr/>
        <p:nvPr/>
      </p:nvGrpSpPr>
      <p:grpSpPr>
        <a:xfrm>
          <a:off x="0" y="0"/>
          <a:ext cx="0" cy="0"/>
          <a:chOff x="0" y="0"/>
          <a:chExt cx="0" cy="0"/>
        </a:xfrm>
      </p:grpSpPr>
      <p:pic>
        <p:nvPicPr>
          <p:cNvPr id="2" name="Picture 6"/>
          <p:cNvPicPr>
            <a:picLocks noChangeAspect="1"/>
          </p:cNvPicPr>
          <p:nvPr userDrawn="1"/>
        </p:nvPicPr>
        <p:blipFill>
          <a:blip r:embed="rId2"/>
          <a:srcRect/>
          <a:stretch>
            <a:fillRect/>
          </a:stretch>
        </p:blipFill>
        <p:spPr bwMode="auto">
          <a:xfrm>
            <a:off x="914400" y="2497138"/>
            <a:ext cx="8251825" cy="4360862"/>
          </a:xfrm>
          <a:prstGeom prst="rect">
            <a:avLst/>
          </a:prstGeom>
          <a:noFill/>
          <a:ln w="9525">
            <a:noFill/>
            <a:miter lim="800000"/>
            <a:headEnd/>
            <a:tailEnd/>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1" i="0" u="none" strike="noStrike" kern="1200" cap="none" spc="0" normalizeH="0" baseline="0" noProof="0" smtClean="0">
                <a:ln>
                  <a:noFill/>
                </a:ln>
                <a:solidFill>
                  <a:srgbClr val="FFC000"/>
                </a:solidFill>
                <a:effectLst/>
                <a:uLnTx/>
                <a:uFillTx/>
                <a:latin typeface="Calibri" panose="020F0502020204030204"/>
                <a:ea typeface="+mn-ea"/>
                <a:cs typeface="+mn-cs"/>
              </a:rPr>
              <a:t>‹#›</a:t>
            </a:fld>
            <a:endParaRPr kumimoji="0" lang="en-US" sz="1200" b="1" i="0" u="none" strike="noStrike" kern="1200" cap="none" spc="0" normalizeH="0" baseline="0" noProof="0">
              <a:ln>
                <a:noFill/>
              </a:ln>
              <a:solidFill>
                <a:srgbClr val="FFC000"/>
              </a:solidFill>
              <a:effectLst/>
              <a:uLnTx/>
              <a:uFillTx/>
              <a:latin typeface="Calibri" panose="020F0502020204030204"/>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28"/>
            <a:ext cx="7567386" cy="841829"/>
          </a:xfrm>
        </p:spPr>
        <p:txBody>
          <a:bodyPr>
            <a:normAutofit/>
          </a:bodyPr>
          <a:lstStyle>
            <a:lvl1pPr>
              <a:defRPr sz="40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Isi Presentasi Branding Baru - Bir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8757" y="602950"/>
            <a:ext cx="6826593" cy="841829"/>
          </a:xfrm>
        </p:spPr>
        <p:txBody>
          <a:bodyPr>
            <a:normAutofit/>
          </a:bodyPr>
          <a:lstStyle>
            <a:lvl1pPr algn="r">
              <a:defRPr sz="4000" b="1">
                <a:solidFill>
                  <a:schemeClr val="bg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1688757" y="2174789"/>
            <a:ext cx="6826592" cy="3665284"/>
          </a:xfrm>
        </p:spPr>
        <p:txBody>
          <a:bodyPr/>
          <a:lstStyle>
            <a:lvl1pPr>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err="1" smtClean="0"/>
              <a:t>Teks</a:t>
            </a:r>
            <a:r>
              <a:rPr lang="en-US" dirty="0" smtClean="0"/>
              <a:t>, pointer, </a:t>
            </a:r>
            <a:r>
              <a:rPr lang="en-US" dirty="0" err="1" smtClean="0"/>
              <a:t>dll</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0"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28"/>
            <a:ext cx="7567386" cy="841829"/>
          </a:xfrm>
        </p:spPr>
        <p:txBody>
          <a:bodyPr>
            <a:normAutofit/>
          </a:bodyPr>
          <a:lstStyle>
            <a:lvl1pPr>
              <a:defRPr sz="4000" b="1"/>
            </a:lvl1pPr>
          </a:lstStyle>
          <a:p>
            <a:r>
              <a:rPr lang="en-US" smtClean="0"/>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Isi Presentasi Branding Baru - Biru T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1319" y="85041"/>
            <a:ext cx="7010400" cy="854074"/>
          </a:xfrm>
        </p:spPr>
        <p:txBody>
          <a:bodyPr>
            <a:normAutofit/>
          </a:bodyPr>
          <a:lstStyle>
            <a:lvl1pPr>
              <a:defRPr sz="3200" b="1">
                <a:solidFill>
                  <a:schemeClr val="bg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461319" y="1323116"/>
            <a:ext cx="8311978" cy="4682267"/>
          </a:xfrm>
        </p:spPr>
        <p:txBody>
          <a:bodyPr/>
          <a:lstStyle>
            <a:lvl1pPr>
              <a:defRPr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30"/>
            <a:ext cx="7567386" cy="841829"/>
          </a:xfrm>
        </p:spPr>
        <p:txBody>
          <a:bodyPr>
            <a:normAutofit/>
          </a:bodyPr>
          <a:lstStyle>
            <a:lvl1pPr>
              <a:defRPr sz="4000" b="1">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13034"/>
            <a:ext cx="7772400" cy="2387600"/>
          </a:xfrm>
        </p:spPr>
        <p:txBody>
          <a:bodyPr anchor="b">
            <a:normAutofit/>
          </a:bodyPr>
          <a:lstStyle>
            <a:lvl1pPr algn="l">
              <a:defRPr sz="4800" b="1">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702365" y="4711978"/>
            <a:ext cx="6858000"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n-lt"/>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130630"/>
            <a:ext cx="7567386" cy="841829"/>
          </a:xfrm>
        </p:spPr>
        <p:txBody>
          <a:bodyPr>
            <a:normAutofit/>
          </a:bodyPr>
          <a:lstStyle>
            <a:lvl1pPr>
              <a:defRPr sz="4000" b="1"/>
            </a:lvl1pPr>
          </a:lstStyle>
          <a:p>
            <a:r>
              <a:rPr lang="en-US"/>
              <a:t>Click to edit Master title style</a:t>
            </a:r>
            <a:endParaRPr lang="en-US" dirty="0"/>
          </a:p>
        </p:txBody>
      </p:sp>
      <p:sp>
        <p:nvSpPr>
          <p:cNvPr id="3" name="Content Placeholder 2"/>
          <p:cNvSpPr>
            <a:spLocks noGrp="1"/>
          </p:cNvSpPr>
          <p:nvPr>
            <p:ph idx="1"/>
          </p:nvPr>
        </p:nvSpPr>
        <p:spPr>
          <a:xfrm>
            <a:off x="628650" y="1488735"/>
            <a:ext cx="78867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Isi Presentasi Branding Baru - Biru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39001"/>
            <a:ext cx="7886700" cy="756632"/>
          </a:xfrm>
        </p:spPr>
        <p:txBody>
          <a:bodyPr>
            <a:normAutofit/>
          </a:bodyPr>
          <a:lstStyle>
            <a:lvl1pPr algn="ctr">
              <a:defRPr sz="2400">
                <a:solidFill>
                  <a:schemeClr val="bg1"/>
                </a:solidFill>
                <a:latin typeface="+mn-lt"/>
              </a:defRPr>
            </a:lvl1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Isi Presentasi Branding Baru - Biru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75719" y="264860"/>
            <a:ext cx="7471719" cy="460069"/>
          </a:xfrm>
        </p:spPr>
        <p:txBody>
          <a:bodyPr>
            <a:normAutofit/>
          </a:bodyPr>
          <a:lstStyle>
            <a:lvl1pPr algn="ctr">
              <a:defRPr sz="2400">
                <a:solidFill>
                  <a:schemeClr val="bg1"/>
                </a:solidFill>
                <a:latin typeface="+mn-lt"/>
              </a:defRPr>
            </a:lvl1pPr>
          </a:lstStyle>
          <a:p>
            <a:pPr lvl="0"/>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ver Presentasi Branding Baru - Put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685800" y="2100648"/>
            <a:ext cx="7772400" cy="2276417"/>
          </a:xfrm>
        </p:spPr>
        <p:txBody>
          <a:bodyPr anchor="b">
            <a:normAutofit/>
          </a:bodyPr>
          <a:lstStyle>
            <a:lvl1pPr algn="l">
              <a:defRPr sz="48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a:t>
            </a:r>
            <a:r>
              <a:rPr lang="en-US" dirty="0" err="1" smtClean="0"/>
              <a:t>Judul</a:t>
            </a:r>
            <a:r>
              <a:rPr lang="en-US" dirty="0" smtClean="0"/>
              <a:t> </a:t>
            </a:r>
            <a:r>
              <a:rPr lang="en-US" dirty="0" err="1" smtClean="0"/>
              <a:t>Presentasi</a:t>
            </a:r>
            <a:endParaRPr lang="en-US" dirty="0"/>
          </a:p>
        </p:txBody>
      </p:sp>
      <p:sp>
        <p:nvSpPr>
          <p:cNvPr id="8" name="Subtitle 2"/>
          <p:cNvSpPr>
            <a:spLocks noGrp="1"/>
          </p:cNvSpPr>
          <p:nvPr>
            <p:ph type="subTitle" idx="1" hasCustomPrompt="1"/>
          </p:nvPr>
        </p:nvSpPr>
        <p:spPr>
          <a:xfrm>
            <a:off x="702365" y="4522184"/>
            <a:ext cx="6858000" cy="1005403"/>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err="1" smtClean="0"/>
              <a:t>Subjudul</a:t>
            </a:r>
            <a:r>
              <a:rPr lang="en-US" dirty="0" smtClean="0"/>
              <a:t> </a:t>
            </a:r>
            <a:r>
              <a:rPr lang="en-US" dirty="0" err="1" smtClean="0"/>
              <a:t>dapat</a:t>
            </a:r>
            <a:r>
              <a:rPr lang="en-US" dirty="0" smtClean="0"/>
              <a:t> </a:t>
            </a:r>
            <a:r>
              <a:rPr lang="en-US" dirty="0" err="1" smtClean="0"/>
              <a:t>ditulis</a:t>
            </a:r>
            <a:r>
              <a:rPr lang="en-US" dirty="0" smtClean="0"/>
              <a:t> </a:t>
            </a:r>
            <a:r>
              <a:rPr lang="en-US" dirty="0" err="1" smtClean="0"/>
              <a:t>disini</a:t>
            </a:r>
            <a:endParaRPr lang="en-US" dirty="0"/>
          </a:p>
        </p:txBody>
      </p:sp>
      <p:sp>
        <p:nvSpPr>
          <p:cNvPr id="13"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4"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Isi Presentasi Branding Baru - Putih">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88757" y="602950"/>
            <a:ext cx="6826593" cy="841829"/>
          </a:xfrm>
        </p:spPr>
        <p:txBody>
          <a:bodyPr>
            <a:normAutofit/>
          </a:bodyPr>
          <a:lstStyle>
            <a:lvl1pPr algn="r">
              <a:defRPr sz="40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3" name="Content Placeholder 2"/>
          <p:cNvSpPr>
            <a:spLocks noGrp="1"/>
          </p:cNvSpPr>
          <p:nvPr>
            <p:ph idx="1" hasCustomPrompt="1"/>
          </p:nvPr>
        </p:nvSpPr>
        <p:spPr>
          <a:xfrm>
            <a:off x="1688757" y="2174789"/>
            <a:ext cx="6826592" cy="366528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err="1" smtClean="0"/>
              <a:t>Teks</a:t>
            </a:r>
            <a:r>
              <a:rPr lang="en-US" dirty="0" smtClean="0"/>
              <a:t>, pointer, </a:t>
            </a:r>
            <a:r>
              <a:rPr lang="en-US" dirty="0" err="1" smtClean="0"/>
              <a:t>dll</a:t>
            </a:r>
            <a:endParaRPr lang="en-US" dirty="0" smtClean="0"/>
          </a:p>
          <a:p>
            <a:pPr lvl="1"/>
            <a:r>
              <a:rPr lang="en-US" dirty="0" smtClean="0"/>
              <a:t>Second </a:t>
            </a:r>
            <a:r>
              <a:rPr lang="en-US" dirty="0"/>
              <a:t>level</a:t>
            </a:r>
          </a:p>
          <a:p>
            <a:pPr lvl="2"/>
            <a:r>
              <a:rPr lang="en-US" dirty="0"/>
              <a:t>Third level</a:t>
            </a:r>
          </a:p>
          <a:p>
            <a:pPr lvl="3"/>
            <a:r>
              <a:rPr lang="en-US" dirty="0"/>
              <a:t>Fourth level</a:t>
            </a:r>
          </a:p>
          <a:p>
            <a:pPr lvl="4"/>
            <a:r>
              <a:rPr lang="en-US" dirty="0"/>
              <a:t>Fifth level</a:t>
            </a:r>
          </a:p>
        </p:txBody>
      </p:sp>
      <p:sp>
        <p:nvSpPr>
          <p:cNvPr id="9" name="Date Placeholder 3"/>
          <p:cNvSpPr>
            <a:spLocks noGrp="1"/>
          </p:cNvSpPr>
          <p:nvPr>
            <p:ph type="dt" sz="half" idx="10"/>
          </p:nvPr>
        </p:nvSpPr>
        <p:spPr>
          <a:xfrm>
            <a:off x="1079157" y="6356351"/>
            <a:ext cx="2389488"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0" name="Slide Number Placeholder 5"/>
          <p:cNvSpPr>
            <a:spLocks noGrp="1"/>
          </p:cNvSpPr>
          <p:nvPr>
            <p:ph type="sldNum" sz="quarter" idx="12"/>
          </p:nvPr>
        </p:nvSpPr>
        <p:spPr>
          <a:xfrm>
            <a:off x="389327" y="6356351"/>
            <a:ext cx="590976" cy="365125"/>
          </a:xfrm>
        </p:spPr>
        <p:txBody>
          <a:bodyPr/>
          <a:lstStyle>
            <a:lvl1pPr algn="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si Presentasi Branding Baru - Putih Tab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Title 1"/>
          <p:cNvSpPr>
            <a:spLocks noGrp="1"/>
          </p:cNvSpPr>
          <p:nvPr>
            <p:ph type="title" hasCustomPrompt="1"/>
          </p:nvPr>
        </p:nvSpPr>
        <p:spPr>
          <a:xfrm>
            <a:off x="461319" y="85041"/>
            <a:ext cx="7010400" cy="854074"/>
          </a:xfrm>
        </p:spPr>
        <p:txBody>
          <a:bodyPr>
            <a:normAutofit/>
          </a:bodyPr>
          <a:lstStyle>
            <a:lvl1pPr>
              <a:defRPr sz="3200" b="1">
                <a:solidFill>
                  <a:schemeClr val="tx1"/>
                </a:solidFill>
                <a:latin typeface="+mn-lt"/>
              </a:defRPr>
            </a:lvl1pPr>
          </a:lstStyle>
          <a:p>
            <a:r>
              <a:rPr lang="en-US" dirty="0" err="1" smtClean="0"/>
              <a:t>Gunakan</a:t>
            </a:r>
            <a:r>
              <a:rPr lang="en-US" dirty="0" smtClean="0"/>
              <a:t> </a:t>
            </a:r>
            <a:r>
              <a:rPr lang="en-US" dirty="0" err="1" smtClean="0"/>
              <a:t>Untuk</a:t>
            </a:r>
            <a:r>
              <a:rPr lang="en-US" dirty="0" smtClean="0"/>
              <a:t> Isi </a:t>
            </a:r>
            <a:r>
              <a:rPr lang="en-US" dirty="0" err="1" smtClean="0"/>
              <a:t>Presentasi</a:t>
            </a:r>
            <a:endParaRPr lang="en-US" dirty="0"/>
          </a:p>
        </p:txBody>
      </p:sp>
      <p:sp>
        <p:nvSpPr>
          <p:cNvPr id="9" name="Content Placeholder 2"/>
          <p:cNvSpPr>
            <a:spLocks noGrp="1"/>
          </p:cNvSpPr>
          <p:nvPr>
            <p:ph idx="1" hasCustomPrompt="1"/>
          </p:nvPr>
        </p:nvSpPr>
        <p:spPr>
          <a:xfrm>
            <a:off x="461319" y="1323116"/>
            <a:ext cx="8311978" cy="4682267"/>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lang="en-US" dirty="0" smtClean="0"/>
              <a:t>Layout </a:t>
            </a:r>
            <a:r>
              <a:rPr lang="en-US" dirty="0" err="1" smtClean="0"/>
              <a:t>untuk</a:t>
            </a:r>
            <a:r>
              <a:rPr lang="en-US" dirty="0" smtClean="0"/>
              <a:t> </a:t>
            </a:r>
            <a:r>
              <a:rPr lang="en-US" dirty="0" err="1" smtClean="0"/>
              <a:t>tabel</a:t>
            </a:r>
            <a:r>
              <a:rPr lang="en-US" dirty="0" smtClean="0"/>
              <a:t>/data</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Isi Presentasi Branding Baru - Putih Pol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650" y="339001"/>
            <a:ext cx="7886700" cy="567162"/>
          </a:xfrm>
        </p:spPr>
        <p:txBody>
          <a:bodyPr/>
          <a:lstStyle>
            <a:lvl1pPr algn="ctr">
              <a:defRPr sz="2400" b="1">
                <a:solidFill>
                  <a:schemeClr val="tx1"/>
                </a:solidFill>
                <a:latin typeface="+mn-lt"/>
              </a:defRPr>
            </a:lvl1pPr>
          </a:lstStyle>
          <a:p>
            <a:r>
              <a:rPr lang="en-US" dirty="0" smtClean="0"/>
              <a:t>Layout </a:t>
            </a:r>
            <a:r>
              <a:rPr lang="en-US" dirty="0" err="1" smtClean="0"/>
              <a:t>untuk</a:t>
            </a:r>
            <a:r>
              <a:rPr lang="en-US" dirty="0" smtClean="0"/>
              <a:t> </a:t>
            </a:r>
            <a:r>
              <a:rPr lang="en-US" dirty="0" err="1" smtClean="0"/>
              <a:t>tabel</a:t>
            </a:r>
            <a:r>
              <a:rPr lang="en-US" dirty="0" smtClean="0"/>
              <a:t>/data</a:t>
            </a:r>
            <a:endParaRPr lang="en-US" dirty="0"/>
          </a:p>
        </p:txBody>
      </p:sp>
      <p:sp>
        <p:nvSpPr>
          <p:cNvPr id="6" name="Date Placeholder 3"/>
          <p:cNvSpPr>
            <a:spLocks noGrp="1"/>
          </p:cNvSpPr>
          <p:nvPr>
            <p:ph type="dt" sz="half" idx="10"/>
          </p:nvPr>
        </p:nvSpPr>
        <p:spPr>
          <a:xfrm>
            <a:off x="5717059" y="6356351"/>
            <a:ext cx="2389488" cy="365125"/>
          </a:xfrm>
        </p:spPr>
        <p:txBody>
          <a:bodyPr/>
          <a:lstStyle>
            <a:lvl1pPr algn="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5"/>
          <p:cNvSpPr>
            <a:spLocks noGrp="1"/>
          </p:cNvSpPr>
          <p:nvPr>
            <p:ph type="sldNum" sz="quarter" idx="12"/>
          </p:nvPr>
        </p:nvSpPr>
        <p:spPr>
          <a:xfrm>
            <a:off x="8182321" y="6356351"/>
            <a:ext cx="590976" cy="365125"/>
          </a:xfr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2.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image" Target="../media/image12.jpeg"/><Relationship Id="rId2" Type="http://schemas.openxmlformats.org/officeDocument/2006/relationships/slideLayout" Target="../slideLayouts/slideLayout34.xml"/><Relationship Id="rId16" Type="http://schemas.openxmlformats.org/officeDocument/2006/relationships/theme" Target="../theme/theme3.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81664" y="365126"/>
            <a:ext cx="716692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581664" y="1825625"/>
            <a:ext cx="716692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42834"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282709" y="6356351"/>
            <a:ext cx="508123"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1ED67691-2593-4D99-BEAF-B1A06443EFF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10/14/2019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922407"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7028E60-3E5A-4D69-9690-0EB142B1025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B49EBC4A-F3A9-4A13-988E-BA8079DC3422}" type="datetimeFigureOut">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14/10/2019</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922407"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B928FC29-BFAF-4A63-9FB3-CDEA2BFD0F5C}" type="slidenum">
              <a:rPr kumimoji="0" lang="id-ID"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t>‹#›</a:t>
            </a:fld>
            <a:endParaRPr kumimoji="0" lang="id-ID"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52.jpe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36.xml"/><Relationship Id="rId6" Type="http://schemas.openxmlformats.org/officeDocument/2006/relationships/image" Target="../media/image17.png"/><Relationship Id="rId5" Type="http://schemas.openxmlformats.org/officeDocument/2006/relationships/image" Target="../media/image56.png"/><Relationship Id="rId4" Type="http://schemas.openxmlformats.org/officeDocument/2006/relationships/image" Target="../media/image55.jpe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9870" y="3131669"/>
            <a:ext cx="8504170" cy="1828800"/>
          </a:xfrm>
        </p:spPr>
        <p:txBody>
          <a:bodyPr>
            <a:noAutofit/>
          </a:bodyPr>
          <a:lstStyle/>
          <a:p>
            <a:r>
              <a:rPr lang="en-US"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t>e-SPT MASA</a:t>
            </a:r>
            <a:r>
              <a:rPr lang="en-US" sz="3600"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t/>
            </a:r>
            <a:br>
              <a:rPr lang="en-US" sz="3600" b="0" smtClean="0">
                <a:solidFill>
                  <a:srgbClr val="FFC000"/>
                </a:solidFill>
                <a:effectLst>
                  <a:outerShdw blurRad="38100" dist="38100" dir="2700000" algn="tl">
                    <a:srgbClr val="000000">
                      <a:alpha val="43137"/>
                    </a:srgbClr>
                  </a:outerShdw>
                </a:effectLst>
                <a:latin typeface="Arial Black" panose="020B0A04020102020204" pitchFamily="34" charset="0"/>
                <a:ea typeface="Adobe Gothic Std B" panose="020B0800000000000000"/>
              </a:rPr>
            </a:br>
            <a:r>
              <a:rPr lang="en-US" sz="5400" b="0" smtClean="0">
                <a:effectLst>
                  <a:outerShdw blurRad="38100" dist="38100" dir="2700000" algn="tl">
                    <a:srgbClr val="000000">
                      <a:alpha val="43137"/>
                    </a:srgbClr>
                  </a:outerShdw>
                </a:effectLst>
                <a:latin typeface="Arial Black" panose="020B0A04020102020204" pitchFamily="34" charset="0"/>
                <a:ea typeface="Adobe Gothic Std B" panose="020B0800000000000000"/>
              </a:rPr>
              <a:t>PPh PASAL</a:t>
            </a:r>
            <a:endParaRPr lang="en-US" sz="7200" b="0" i="1" dirty="0">
              <a:effectLst>
                <a:outerShdw blurRad="38100" dist="38100" dir="2700000" algn="tl">
                  <a:srgbClr val="000000">
                    <a:alpha val="43137"/>
                  </a:srgbClr>
                </a:outerShdw>
              </a:effectLst>
              <a:latin typeface="Arial Black" panose="020B0A04020102020204" pitchFamily="34" charset="0"/>
              <a:ea typeface="Adobe Gothic Std B" panose="020B0800000000000000"/>
            </a:endParaRPr>
          </a:p>
        </p:txBody>
      </p:sp>
      <p:sp>
        <p:nvSpPr>
          <p:cNvPr id="10" name="TextBox 9"/>
          <p:cNvSpPr txBox="1"/>
          <p:nvPr/>
        </p:nvSpPr>
        <p:spPr>
          <a:xfrm>
            <a:off x="4906030" y="3535694"/>
            <a:ext cx="1828800" cy="1569660"/>
          </a:xfrm>
          <a:prstGeom prst="rect">
            <a:avLst/>
          </a:prstGeom>
          <a:solidFill>
            <a:srgbClr val="FFC000"/>
          </a:solidFill>
          <a:ln w="38100">
            <a:noFill/>
            <a:prstDash val="sysDash"/>
          </a:ln>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600" b="1" u="none" strike="noStrike" kern="1200" cap="none" spc="0" normalizeH="0" baseline="0" noProof="0" dirty="0" smtClean="0">
                <a:ln>
                  <a:noFill/>
                </a:ln>
                <a:solidFill>
                  <a:srgbClr val="0D163C"/>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2</a:t>
            </a:r>
            <a:r>
              <a:rPr lang="en-US" sz="9600" b="1" noProof="0" dirty="0">
                <a:solidFill>
                  <a:srgbClr val="0B1337"/>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2</a:t>
            </a:r>
            <a:endParaRPr kumimoji="0" lang="en-US" sz="9600" b="1" u="none" strike="noStrike" kern="1200" cap="none" spc="0" normalizeH="0" baseline="0" noProof="0" dirty="0">
              <a:ln>
                <a:noFill/>
              </a:ln>
              <a:solidFill>
                <a:srgbClr val="0B1337"/>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endParaRPr>
          </a:p>
        </p:txBody>
      </p:sp>
      <p:sp>
        <p:nvSpPr>
          <p:cNvPr id="11" name="TextBox 10"/>
          <p:cNvSpPr txBox="1"/>
          <p:nvPr/>
        </p:nvSpPr>
        <p:spPr>
          <a:xfrm>
            <a:off x="639830" y="4793039"/>
            <a:ext cx="45720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sz="1600" b="1" i="1" dirty="0" smtClean="0">
                <a:solidFill>
                  <a:prstClr val="white"/>
                </a:solidFill>
                <a:latin typeface="Arial" panose="020B0604020202020204" pitchFamily="34" charset="0"/>
                <a:cs typeface="Arial" panose="020B0604020202020204" pitchFamily="34" charset="0"/>
              </a:rPr>
              <a:t>Samarinda</a:t>
            </a:r>
            <a:r>
              <a:rPr kumimoji="0" lang="en-US" sz="1600" b="1" i="1"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30 September 2019</a:t>
            </a:r>
            <a:endParaRPr kumimoji="0" lang="en-US" sz="1600" b="1" i="1"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5" name="Straight Connector 4"/>
          <p:cNvCxnSpPr/>
          <p:nvPr/>
        </p:nvCxnSpPr>
        <p:spPr>
          <a:xfrm>
            <a:off x="717155" y="4793039"/>
            <a:ext cx="4114800" cy="0"/>
          </a:xfrm>
          <a:prstGeom prst="line">
            <a:avLst/>
          </a:prstGeom>
          <a:ln w="19050">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6" name="TextBox 6"/>
          <p:cNvSpPr txBox="1"/>
          <p:nvPr/>
        </p:nvSpPr>
        <p:spPr>
          <a:xfrm>
            <a:off x="7391400" y="44530"/>
            <a:ext cx="1645920" cy="246221"/>
          </a:xfrm>
          <a:prstGeom prst="rect">
            <a:avLst/>
          </a:prstGeom>
          <a:noFill/>
          <a:ln>
            <a:solidFill>
              <a:schemeClr val="bg1"/>
            </a:solidFill>
          </a:ln>
        </p:spPr>
        <p:txBody>
          <a:bodyPr wrap="square" rtlCol="0" anchor="ctr">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000" smtClean="0">
                <a:solidFill>
                  <a:schemeClr val="bg1"/>
                </a:solidFill>
                <a:latin typeface="+mj-lt"/>
              </a:rPr>
              <a:t>PJ.091/PPh/S/003/2019-01</a:t>
            </a:r>
            <a:endParaRPr lang="id-ID" sz="1000" dirty="0">
              <a:solidFill>
                <a:schemeClr val="bg1"/>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0" y="1211747"/>
            <a:ext cx="9144000" cy="5646254"/>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Rectangle 14"/>
          <p:cNvSpPr/>
          <p:nvPr/>
        </p:nvSpPr>
        <p:spPr>
          <a:xfrm>
            <a:off x="181" y="5421470"/>
            <a:ext cx="5400000"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Font typeface="+mj-lt"/>
              <a:buAutoNum type="arabicPeriod" startAt="2"/>
              <a:defRPr/>
            </a:pPr>
            <a:r>
              <a:rPr lang="en-US" sz="3600" b="1" i="1" dirty="0" smtClean="0">
                <a:solidFill>
                  <a:schemeClr val="tx1"/>
                </a:solidFill>
                <a:latin typeface="Arial" panose="020B0604020202020204" pitchFamily="34" charset="0"/>
                <a:cs typeface="Arial" panose="020B0604020202020204" pitchFamily="34" charset="0"/>
              </a:rPr>
              <a:t>Login Database</a:t>
            </a:r>
          </a:p>
          <a:p>
            <a:pPr marL="536575">
              <a:defRPr/>
            </a:pPr>
            <a:r>
              <a:rPr lang="en-ID" sz="2000" i="1" dirty="0">
                <a:solidFill>
                  <a:schemeClr val="tx1"/>
                </a:solidFill>
                <a:latin typeface="Arial" panose="020B0604020202020204" pitchFamily="34" charset="0"/>
                <a:cs typeface="Arial" panose="020B0604020202020204" pitchFamily="34" charset="0"/>
              </a:rPr>
              <a:t>user name : administrator</a:t>
            </a:r>
          </a:p>
          <a:p>
            <a:pPr marL="536575">
              <a:defRPr/>
            </a:pPr>
            <a:r>
              <a:rPr lang="en-ID" sz="2000" i="1" dirty="0">
                <a:solidFill>
                  <a:schemeClr val="tx1"/>
                </a:solidFill>
                <a:latin typeface="Arial" panose="020B0604020202020204" pitchFamily="34" charset="0"/>
                <a:cs typeface="Arial" panose="020B0604020202020204" pitchFamily="34" charset="0"/>
              </a:rPr>
              <a:t>password : 123</a:t>
            </a:r>
          </a:p>
        </p:txBody>
      </p:sp>
      <p:sp>
        <p:nvSpPr>
          <p:cNvPr id="13" name="Title 1"/>
          <p:cNvSpPr txBox="1"/>
          <p:nvPr/>
        </p:nvSpPr>
        <p:spPr>
          <a:xfrm>
            <a:off x="16464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pic>
        <p:nvPicPr>
          <p:cNvPr id="6" name="Content Placeholder 5"/>
          <p:cNvPicPr>
            <a:picLocks noGrp="1" noChangeAspect="1"/>
          </p:cNvPicPr>
          <p:nvPr>
            <p:ph idx="1"/>
          </p:nvPr>
        </p:nvPicPr>
        <p:blipFill>
          <a:blip r:embed="rId5"/>
          <a:srcRect l="38350" t="36725" r="37671" b="36115"/>
          <a:stretch>
            <a:fillRect/>
          </a:stretch>
        </p:blipFill>
        <p:spPr>
          <a:xfrm>
            <a:off x="6327140" y="3540760"/>
            <a:ext cx="1976120" cy="11925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29669" t="11190" r="28577" b="15189"/>
          <a:stretch>
            <a:fillRect/>
          </a:stretch>
        </p:blipFill>
        <p:spPr>
          <a:xfrm>
            <a:off x="3711217" y="826135"/>
            <a:ext cx="5432783" cy="5385504"/>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Rectangle 14"/>
          <p:cNvSpPr/>
          <p:nvPr/>
        </p:nvSpPr>
        <p:spPr>
          <a:xfrm>
            <a:off x="164646" y="5598000"/>
            <a:ext cx="5400000"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id-ID" sz="3600" b="1" i="1" dirty="0" smtClean="0">
                <a:solidFill>
                  <a:schemeClr val="tx1"/>
                </a:solidFill>
                <a:latin typeface="Arial" panose="020B0604020202020204" pitchFamily="34" charset="0"/>
                <a:cs typeface="Arial" panose="020B0604020202020204" pitchFamily="34" charset="0"/>
              </a:rPr>
              <a:t>3. Isi Profil</a:t>
            </a:r>
            <a:endParaRPr lang="en-US" sz="3600" b="1" i="1" dirty="0" smtClean="0">
              <a:solidFill>
                <a:schemeClr val="tx1"/>
              </a:solidFill>
              <a:latin typeface="Arial" panose="020B0604020202020204" pitchFamily="34" charset="0"/>
              <a:cs typeface="Arial" panose="020B0604020202020204" pitchFamily="34" charset="0"/>
            </a:endParaRPr>
          </a:p>
          <a:p>
            <a:pPr marL="536575">
              <a:defRPr/>
            </a:pPr>
            <a:r>
              <a:rPr lang="en-ID" sz="2000" i="1" dirty="0">
                <a:solidFill>
                  <a:schemeClr val="tx1"/>
                </a:solidFill>
                <a:latin typeface="Arial" panose="020B0604020202020204" pitchFamily="34" charset="0"/>
                <a:cs typeface="Arial" panose="020B0604020202020204" pitchFamily="34" charset="0"/>
                <a:sym typeface="+mn-ea"/>
              </a:rPr>
              <a:t>kolom dengan tanda </a:t>
            </a:r>
            <a:r>
              <a:rPr lang="en-ID" sz="2000" i="1" dirty="0">
                <a:solidFill>
                  <a:srgbClr val="FF0000"/>
                </a:solidFill>
                <a:latin typeface="Arial" panose="020B0604020202020204" pitchFamily="34" charset="0"/>
                <a:cs typeface="Arial" panose="020B0604020202020204" pitchFamily="34" charset="0"/>
                <a:sym typeface="+mn-ea"/>
              </a:rPr>
              <a:t>* </a:t>
            </a:r>
            <a:r>
              <a:rPr lang="en-ID" sz="2000" i="1" dirty="0">
                <a:solidFill>
                  <a:schemeClr val="tx1"/>
                </a:solidFill>
                <a:latin typeface="Arial" panose="020B0604020202020204" pitchFamily="34" charset="0"/>
                <a:cs typeface="Arial" panose="020B0604020202020204" pitchFamily="34" charset="0"/>
                <a:sym typeface="+mn-ea"/>
              </a:rPr>
              <a:t>wajib diisi</a:t>
            </a:r>
            <a:endParaRPr lang="id-ID" sz="2000" i="1" dirty="0">
              <a:solidFill>
                <a:schemeClr val="tx1"/>
              </a:solidFill>
              <a:latin typeface="Arial" panose="020B0604020202020204" pitchFamily="34" charset="0"/>
              <a:cs typeface="Arial" panose="020B0604020202020204" pitchFamily="34" charset="0"/>
            </a:endParaRPr>
          </a:p>
        </p:txBody>
      </p:sp>
      <p:sp>
        <p:nvSpPr>
          <p:cNvPr id="13" name="Title 1"/>
          <p:cNvSpPr txBox="1"/>
          <p:nvPr/>
        </p:nvSpPr>
        <p:spPr>
          <a:xfrm>
            <a:off x="16464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pic>
        <p:nvPicPr>
          <p:cNvPr id="3" name="Picture 2"/>
          <p:cNvPicPr>
            <a:picLocks noChangeAspect="1"/>
          </p:cNvPicPr>
          <p:nvPr/>
        </p:nvPicPr>
        <p:blipFill rotWithShape="1">
          <a:blip r:embed="rId5"/>
          <a:srcRect l="37709" t="37737" r="37493" b="35487"/>
          <a:stretch>
            <a:fillRect/>
          </a:stretch>
        </p:blipFill>
        <p:spPr>
          <a:xfrm>
            <a:off x="240660" y="3322765"/>
            <a:ext cx="3229897" cy="185829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4"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
            <a:ext cx="4584879" cy="5050930"/>
            <a:chOff x="0" y="2"/>
            <a:chExt cx="4584879" cy="5050930"/>
          </a:xfrm>
        </p:grpSpPr>
        <p:sp>
          <p:nvSpPr>
            <p:cNvPr id="2" name="Rectangle 1"/>
            <p:cNvSpPr/>
            <p:nvPr/>
          </p:nvSpPr>
          <p:spPr>
            <a:xfrm>
              <a:off x="0" y="3028950"/>
              <a:ext cx="4584879" cy="2021982"/>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i="0" u="none" strike="noStrike" kern="1200" cap="none" spc="0" normalizeH="0" baseline="0" noProof="0" smtClean="0">
                  <a:ln>
                    <a:noFill/>
                  </a:ln>
                  <a:solidFill>
                    <a:prstClr val="black"/>
                  </a:solidFill>
                  <a:effectLst/>
                  <a:uLnTx/>
                  <a:uFillTx/>
                  <a:latin typeface="Arial Black" panose="020B0A04020102020204" pitchFamily="34" charset="0"/>
                  <a:cs typeface="Arial" panose="020B0604020202020204" pitchFamily="34" charset="0"/>
                </a:rPr>
                <a:t>FORMULIR SPT</a:t>
              </a:r>
              <a:endParaRPr kumimoji="0" lang="en-US" sz="4400" b="0" i="0" u="none" strike="noStrike" kern="1200" cap="none" spc="0" normalizeH="0" baseline="0" noProof="0" dirty="0">
                <a:ln>
                  <a:noFill/>
                </a:ln>
                <a:solidFill>
                  <a:prstClr val="black"/>
                </a:solidFill>
                <a:effectLst/>
                <a:uLnTx/>
                <a:uFillTx/>
                <a:latin typeface="Arial Black" panose="020B0A04020102020204" pitchFamily="34" charset="0"/>
                <a:cs typeface="Arial" panose="020B0604020202020204"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
              <a:ext cx="4584877" cy="3028940"/>
            </a:xfrm>
            <a:prstGeom prst="rect">
              <a:avLst/>
            </a:prstGeom>
          </p:spPr>
        </p:pic>
      </p:grpSp>
      <p:grpSp>
        <p:nvGrpSpPr>
          <p:cNvPr id="6" name="Group 5"/>
          <p:cNvGrpSpPr/>
          <p:nvPr/>
        </p:nvGrpSpPr>
        <p:grpSpPr>
          <a:xfrm>
            <a:off x="4584877" y="4"/>
            <a:ext cx="4584880" cy="5050928"/>
            <a:chOff x="4584877" y="4"/>
            <a:chExt cx="4584880" cy="5050928"/>
          </a:xfrm>
        </p:grpSpPr>
        <p:sp>
          <p:nvSpPr>
            <p:cNvPr id="5" name="Rectangle 4"/>
            <p:cNvSpPr/>
            <p:nvPr/>
          </p:nvSpPr>
          <p:spPr>
            <a:xfrm>
              <a:off x="4584878" y="3028950"/>
              <a:ext cx="4584879" cy="2021982"/>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i="0" u="none" strike="noStrike" kern="1200" cap="none" spc="0" normalizeH="0" baseline="0" noProof="0" dirty="0" err="1" smtClean="0">
                  <a:ln>
                    <a:noFill/>
                  </a:ln>
                  <a:solidFill>
                    <a:prstClr val="white"/>
                  </a:solidFill>
                  <a:effectLst/>
                  <a:uLnTx/>
                  <a:uFillTx/>
                  <a:latin typeface="Arial Black" panose="020B0A04020102020204" pitchFamily="34" charset="0"/>
                  <a:cs typeface="Arial" panose="020B0604020202020204" pitchFamily="34" charset="0"/>
                </a:rPr>
                <a:t>Surat</a:t>
              </a:r>
              <a:r>
                <a:rPr kumimoji="0" lang="en-US" sz="4400" b="0" i="0" u="none" strike="noStrike" kern="1200" cap="none" spc="0" normalizeH="0" baseline="0" noProof="0" dirty="0" smtClean="0">
                  <a:ln>
                    <a:noFill/>
                  </a:ln>
                  <a:solidFill>
                    <a:prstClr val="white"/>
                  </a:solidFill>
                  <a:effectLst/>
                  <a:uLnTx/>
                  <a:uFillTx/>
                  <a:latin typeface="Arial Black" panose="020B0A04020102020204" pitchFamily="34" charset="0"/>
                  <a:cs typeface="Arial" panose="020B0604020202020204" pitchFamily="34" charset="0"/>
                </a:rPr>
                <a:t> </a:t>
              </a:r>
              <a:r>
                <a:rPr kumimoji="0" lang="en-US" sz="4400" b="0" i="0" u="none" strike="noStrike" kern="1200" cap="none" spc="0" normalizeH="0" baseline="0" noProof="0" dirty="0" err="1" smtClean="0">
                  <a:ln>
                    <a:noFill/>
                  </a:ln>
                  <a:solidFill>
                    <a:prstClr val="white"/>
                  </a:solidFill>
                  <a:effectLst/>
                  <a:uLnTx/>
                  <a:uFillTx/>
                  <a:latin typeface="Arial Black" panose="020B0A04020102020204" pitchFamily="34" charset="0"/>
                  <a:cs typeface="Arial" panose="020B0604020202020204" pitchFamily="34" charset="0"/>
                </a:rPr>
                <a:t>Setoran</a:t>
              </a:r>
              <a:r>
                <a:rPr kumimoji="0" lang="en-US" sz="4400" b="0" i="0" u="none" strike="noStrike" kern="1200" cap="none" spc="0" normalizeH="0" noProof="0" dirty="0" smtClean="0">
                  <a:ln>
                    <a:noFill/>
                  </a:ln>
                  <a:solidFill>
                    <a:prstClr val="white"/>
                  </a:solidFill>
                  <a:effectLst/>
                  <a:uLnTx/>
                  <a:uFillTx/>
                  <a:latin typeface="Arial Black" panose="020B0A04020102020204" pitchFamily="34" charset="0"/>
                  <a:cs typeface="Arial" panose="020B0604020202020204" pitchFamily="34" charset="0"/>
                </a:rPr>
                <a:t> </a:t>
              </a:r>
              <a:r>
                <a:rPr kumimoji="0" lang="en-US" sz="4400" b="0" i="0" u="none" strike="noStrike" kern="1200" cap="none" spc="0" normalizeH="0" noProof="0" dirty="0" err="1" smtClean="0">
                  <a:ln>
                    <a:noFill/>
                  </a:ln>
                  <a:solidFill>
                    <a:prstClr val="white"/>
                  </a:solidFill>
                  <a:effectLst/>
                  <a:uLnTx/>
                  <a:uFillTx/>
                  <a:latin typeface="Arial Black" panose="020B0A04020102020204" pitchFamily="34" charset="0"/>
                  <a:cs typeface="Arial" panose="020B0604020202020204" pitchFamily="34" charset="0"/>
                </a:rPr>
                <a:t>Pajak</a:t>
              </a:r>
              <a:endParaRPr kumimoji="0" lang="en-US" sz="4400" b="0" i="0" u="none" strike="noStrike" kern="1200" cap="none" spc="0" normalizeH="0" baseline="0" noProof="0" dirty="0">
                <a:ln>
                  <a:noFill/>
                </a:ln>
                <a:solidFill>
                  <a:prstClr val="white"/>
                </a:solidFill>
                <a:effectLst/>
                <a:uLnTx/>
                <a:uFillTx/>
                <a:latin typeface="Arial Black" panose="020B0A04020102020204" pitchFamily="34" charset="0"/>
                <a:cs typeface="Arial" panose="020B06040202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4877" y="4"/>
              <a:ext cx="4559123" cy="3028938"/>
            </a:xfrm>
            <a:prstGeom prst="rect">
              <a:avLst/>
            </a:prstGeom>
          </p:spPr>
        </p:pic>
      </p:grpSp>
      <p:sp>
        <p:nvSpPr>
          <p:cNvPr id="10" name="Rectangle 9"/>
          <p:cNvSpPr/>
          <p:nvPr/>
        </p:nvSpPr>
        <p:spPr>
          <a:xfrm>
            <a:off x="1" y="5050932"/>
            <a:ext cx="9144001" cy="13048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Jenis data yang di-</a:t>
            </a:r>
            <a:r>
              <a:rPr kumimoji="0" lang="en-US" sz="40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pada e-SPT</a:t>
            </a:r>
            <a:endParaRPr kumimoji="0" lang="en-US" sz="40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l="63330" t="69704"/>
          <a:stretch>
            <a:fillRect/>
          </a:stretch>
        </p:blipFill>
        <p:spPr>
          <a:xfrm>
            <a:off x="5762624"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6751" y="1346394"/>
            <a:ext cx="8229996" cy="5511606"/>
          </a:xfrm>
          <a:prstGeom prst="rect">
            <a:avLst/>
          </a:prstGeom>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Alur</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rPr>
              <a:t> </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e-SPT</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setiap Masa Pajak</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1" name="TextBox 10"/>
          <p:cNvSpPr txBox="1"/>
          <p:nvPr/>
        </p:nvSpPr>
        <p:spPr>
          <a:xfrm>
            <a:off x="2528029" y="1713258"/>
            <a:ext cx="333375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smtClean="0">
                <a:ln>
                  <a:noFill/>
                </a:ln>
                <a:solidFill>
                  <a:srgbClr val="31C0F5"/>
                </a:solidFill>
                <a:effectLst/>
                <a:uLnTx/>
                <a:uFillTx/>
                <a:latin typeface="Comic Sans MS" panose="030F0702030302020204" pitchFamily="66" charset="0"/>
                <a:ea typeface="+mn-ea"/>
                <a:cs typeface="+mn-cs"/>
              </a:rPr>
              <a:t>Buat SPT Baru &amp; Buka SPT</a:t>
            </a:r>
            <a:endParaRPr kumimoji="0" lang="id-ID" sz="28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2" name="TextBox 11"/>
          <p:cNvSpPr txBox="1"/>
          <p:nvPr/>
        </p:nvSpPr>
        <p:spPr>
          <a:xfrm>
            <a:off x="2539365" y="3087648"/>
            <a:ext cx="333375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Input SSP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PPh</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Pasal</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2</a:t>
            </a:r>
            <a:r>
              <a:rPr kumimoji="0" lang="id-ID"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2</a:t>
            </a:r>
            <a:endParaRPr kumimoji="0" lang="id-ID" sz="24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6" name="TextBox 15"/>
          <p:cNvSpPr txBox="1"/>
          <p:nvPr/>
        </p:nvSpPr>
        <p:spPr>
          <a:xfrm>
            <a:off x="2233230" y="5659899"/>
            <a:ext cx="333375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Cetak</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SPT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dan</a:t>
            </a:r>
            <a:r>
              <a:rPr kumimoji="0" lang="en-US" sz="24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 </a:t>
            </a:r>
            <a:r>
              <a:rPr kumimoji="0" lang="en-US" sz="24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Buat</a:t>
            </a:r>
            <a:r>
              <a:rPr kumimoji="0" lang="en-US" sz="2400" b="1" i="0" u="none" strike="noStrike" kern="1200" cap="none" spc="0" normalizeH="0" noProof="0" dirty="0" smtClean="0">
                <a:ln>
                  <a:noFill/>
                </a:ln>
                <a:solidFill>
                  <a:srgbClr val="31C0F5"/>
                </a:solidFill>
                <a:effectLst/>
                <a:uLnTx/>
                <a:uFillTx/>
                <a:latin typeface="Comic Sans MS" panose="030F0702030302020204" pitchFamily="66" charset="0"/>
                <a:ea typeface="+mn-ea"/>
                <a:cs typeface="+mn-cs"/>
              </a:rPr>
              <a:t> CSV</a:t>
            </a:r>
            <a:endParaRPr kumimoji="0" lang="id-ID" sz="24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
        <p:nvSpPr>
          <p:cNvPr id="17" name="TextBox 16"/>
          <p:cNvSpPr txBox="1"/>
          <p:nvPr/>
        </p:nvSpPr>
        <p:spPr>
          <a:xfrm>
            <a:off x="2528029" y="4390512"/>
            <a:ext cx="274415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Isi &amp; </a:t>
            </a:r>
            <a:r>
              <a:rPr kumimoji="0" lang="en-US" sz="20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Simpan</a:t>
            </a:r>
            <a:endParaRPr kumimoji="0" lang="en-US" sz="20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smtClean="0">
                <a:ln>
                  <a:noFill/>
                </a:ln>
                <a:solidFill>
                  <a:srgbClr val="31C0F5"/>
                </a:solidFill>
                <a:effectLst/>
                <a:uLnTx/>
                <a:uFillTx/>
                <a:latin typeface="Comic Sans MS" panose="030F0702030302020204" pitchFamily="66" charset="0"/>
                <a:ea typeface="+mn-ea"/>
                <a:cs typeface="+mn-cs"/>
              </a:rPr>
              <a:t>SPT </a:t>
            </a:r>
            <a:r>
              <a:rPr kumimoji="0" lang="en-US" sz="2000" b="1" i="0" u="none" strike="noStrike" kern="1200" cap="none" spc="0" normalizeH="0" baseline="0" noProof="0" dirty="0" err="1" smtClean="0">
                <a:ln>
                  <a:noFill/>
                </a:ln>
                <a:solidFill>
                  <a:srgbClr val="31C0F5"/>
                </a:solidFill>
                <a:effectLst/>
                <a:uLnTx/>
                <a:uFillTx/>
                <a:latin typeface="Comic Sans MS" panose="030F0702030302020204" pitchFamily="66" charset="0"/>
                <a:ea typeface="+mn-ea"/>
                <a:cs typeface="+mn-cs"/>
              </a:rPr>
              <a:t>Induk</a:t>
            </a:r>
            <a:endParaRPr kumimoji="0" lang="id-ID" sz="2000" b="1" i="0" u="none" strike="noStrike" kern="1200" cap="none" spc="0" normalizeH="0" baseline="0" noProof="0" dirty="0">
              <a:ln>
                <a:noFill/>
              </a:ln>
              <a:solidFill>
                <a:srgbClr val="31C0F5"/>
              </a:solidFill>
              <a:effectLst/>
              <a:uLnTx/>
              <a:uFillTx/>
              <a:latin typeface="Comic Sans MS" panose="030F0702030302020204" pitchFamily="66" charset="0"/>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a:srcRect l="35505" t="16927" r="35066" b="20833"/>
          <a:stretch/>
        </p:blipFill>
        <p:spPr>
          <a:xfrm>
            <a:off x="190500" y="2305050"/>
            <a:ext cx="3829050" cy="4552950"/>
          </a:xfrm>
          <a:prstGeom prst="rect">
            <a:avLst/>
          </a:prstGeom>
        </p:spPr>
      </p:pic>
      <p:pic>
        <p:nvPicPr>
          <p:cNvPr id="11" name="Picture 10"/>
          <p:cNvPicPr>
            <a:picLocks noChangeAspect="1"/>
          </p:cNvPicPr>
          <p:nvPr/>
        </p:nvPicPr>
        <p:blipFill rotWithShape="1">
          <a:blip r:embed="rId4"/>
          <a:srcRect l="35319" t="28993" r="34969" b="32465"/>
          <a:stretch/>
        </p:blipFill>
        <p:spPr>
          <a:xfrm>
            <a:off x="4496810" y="3171825"/>
            <a:ext cx="3865880" cy="2819400"/>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7" name="Title 1"/>
          <p:cNvSpPr txBox="1"/>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5743310" y="832822"/>
            <a:ext cx="3420000" cy="2092881"/>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Buat</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SPT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Baru</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&amp;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Buka</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SPT</a:t>
            </a:r>
            <a:r>
              <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Program &gt;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Buka</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SPT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Baru</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p>
          <a:p>
            <a:pPr lvl="0">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a:defRPr/>
            </a:pP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Program &gt; </a:t>
            </a:r>
            <a:r>
              <a:rPr lang="en-US" sz="2000" dirty="0" err="1">
                <a:solidFill>
                  <a:prstClr val="black"/>
                </a:solidFill>
                <a:latin typeface="Arial" panose="020B0604020202020204" pitchFamily="34" charset="0"/>
                <a:ea typeface="Segoe UI" panose="020B0502040204020203" pitchFamily="34" charset="0"/>
                <a:cs typeface="Arial" panose="020B0604020202020204" pitchFamily="34" charset="0"/>
              </a:rPr>
              <a:t>Buka</a:t>
            </a:r>
            <a:r>
              <a:rPr lang="en-US" sz="2000" dirty="0">
                <a:solidFill>
                  <a:prstClr val="black"/>
                </a:solidFill>
                <a:latin typeface="Arial" panose="020B0604020202020204" pitchFamily="34" charset="0"/>
                <a:ea typeface="Segoe UI" panose="020B0502040204020203" pitchFamily="34" charset="0"/>
                <a:cs typeface="Arial" panose="020B0604020202020204" pitchFamily="34" charset="0"/>
              </a:rPr>
              <a:t> SPT </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Yang Ada</a:t>
            </a:r>
            <a:endParaRPr lang="en-US" sz="2000"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l="63330" t="69704"/>
          <a:stretch>
            <a:fillRect/>
          </a:stretch>
        </p:blipFill>
        <p:spPr>
          <a:xfrm>
            <a:off x="5762623"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2760" r="34920" b="57292"/>
          <a:stretch/>
        </p:blipFill>
        <p:spPr>
          <a:xfrm>
            <a:off x="247650" y="1898312"/>
            <a:ext cx="8467725" cy="219075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7" name="Title 1"/>
          <p:cNvSpPr txBox="1"/>
          <p:nvPr/>
        </p:nvSpPr>
        <p:spPr>
          <a:xfrm>
            <a:off x="1214474" y="113199"/>
            <a:ext cx="79552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8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DATA </a:t>
            </a:r>
            <a:r>
              <a:rPr lang="en-US" sz="2800" smtClean="0">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FORMULIR SPT</a:t>
            </a:r>
            <a:endParaRPr lang="en-US" sz="2800" dirty="0">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cxnSp>
        <p:nvCxnSpPr>
          <p:cNvPr id="9" name="Straight Connector 8"/>
          <p:cNvCxnSpPr/>
          <p:nvPr/>
        </p:nvCxnSpPr>
        <p:spPr>
          <a:xfrm>
            <a:off x="493776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247650" y="4452581"/>
            <a:ext cx="4095750" cy="2400657"/>
          </a:xfrm>
          <a:prstGeom prst="rect">
            <a:avLst/>
          </a:prstGeom>
          <a:solidFill>
            <a:schemeClr val="bg1">
              <a:alpha val="75000"/>
            </a:schemeClr>
          </a:solidFill>
        </p:spPr>
        <p:txBody>
          <a:bodyPr wrap="square" rtlCol="0">
            <a:spAutoFit/>
          </a:bodyPr>
          <a:lstStyle/>
          <a:p>
            <a:pPr marL="285750" lvl="0" indent="-285750">
              <a:buFont typeface="Wingdings" panose="05000000000000000000" pitchFamily="2" charset="2"/>
              <a:buChar char="q"/>
              <a:defRPr/>
            </a:pP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Rekam</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SSP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PPh</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b="1" u="sng"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Pasal</a:t>
            </a:r>
            <a:r>
              <a:rPr lang="en-US" sz="2000" b="1" u="sng" dirty="0" smtClean="0">
                <a:solidFill>
                  <a:prstClr val="black"/>
                </a:solidFill>
                <a:latin typeface="Arial" panose="020B0604020202020204" pitchFamily="34" charset="0"/>
                <a:ea typeface="Segoe UI" panose="020B0502040204020203" pitchFamily="34" charset="0"/>
                <a:cs typeface="Arial" panose="020B0604020202020204" pitchFamily="34" charset="0"/>
              </a:rPr>
              <a:t> 22</a:t>
            </a:r>
            <a:endParaRPr lang="en-US" sz="2000" b="1"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SPT PPH &gt;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Daftar</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Surat</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Setoran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Pajak</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PPh</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Pasal</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22 &gt;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atas</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pembelian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barang</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oleh</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bendaharawan</a:t>
            </a:r>
            <a:endPar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endParaRPr>
          </a:p>
          <a:p>
            <a:pPr lvl="0">
              <a:defRPr/>
            </a:pPr>
            <a:endParaRPr lang="en-US" sz="1000"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a:defRPr/>
            </a:pP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Isi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sesuai</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ketentuan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kemudian</a:t>
            </a:r>
            <a:r>
              <a:rPr lang="en-US" sz="2000"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sz="2000"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Simpan</a:t>
            </a:r>
            <a:endParaRPr lang="en-US" sz="2000" dirty="0">
              <a:solidFill>
                <a:prstClr val="black"/>
              </a:solidFill>
              <a:latin typeface="Arial" panose="020B0604020202020204" pitchFamily="34" charset="0"/>
              <a:ea typeface="Segoe UI" panose="020B0502040204020203"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3"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Daftar SSP</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10" name="Picture 9"/>
          <p:cNvPicPr/>
          <p:nvPr/>
        </p:nvPicPr>
        <p:blipFill rotWithShape="1">
          <a:blip r:embed="rId3"/>
          <a:srcRect b="7894"/>
          <a:stretch/>
        </p:blipFill>
        <p:spPr>
          <a:xfrm>
            <a:off x="313983" y="1513827"/>
            <a:ext cx="6665094" cy="4525023"/>
          </a:xfrm>
          <a:prstGeom prst="rect">
            <a:avLst/>
          </a:prstGeom>
        </p:spPr>
      </p:pic>
      <p:sp>
        <p:nvSpPr>
          <p:cNvPr id="2" name="Down Arrow 1"/>
          <p:cNvSpPr/>
          <p:nvPr/>
        </p:nvSpPr>
        <p:spPr>
          <a:xfrm>
            <a:off x="4489450" y="4464050"/>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4917872" y="4464050"/>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p:cNvSpPr/>
          <p:nvPr/>
        </p:nvSpPr>
        <p:spPr>
          <a:xfrm>
            <a:off x="5409858" y="4464050"/>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rotWithShape="1">
          <a:blip r:embed="rId3"/>
          <a:srcRect b="3846"/>
          <a:stretch/>
        </p:blipFill>
        <p:spPr>
          <a:xfrm>
            <a:off x="0" y="662473"/>
            <a:ext cx="8826500" cy="6195527"/>
          </a:xfrm>
          <a:prstGeom prst="rect">
            <a:avLst/>
          </a:prstGeom>
        </p:spPr>
      </p:pic>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Daftar SSP</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2" name="Down Arrow 1"/>
          <p:cNvSpPr/>
          <p:nvPr/>
        </p:nvSpPr>
        <p:spPr>
          <a:xfrm>
            <a:off x="4736897" y="2225917"/>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2885872" y="3212548"/>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p:cNvSpPr/>
          <p:nvPr/>
        </p:nvSpPr>
        <p:spPr>
          <a:xfrm>
            <a:off x="3651372" y="4183062"/>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a:off x="5556372" y="4576762"/>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a:off x="6820083" y="4206874"/>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a:off x="6626123" y="2275129"/>
            <a:ext cx="311150" cy="393700"/>
          </a:xfrm>
          <a:prstGeom prst="downArrow">
            <a:avLst/>
          </a:prstGeom>
          <a:solidFill>
            <a:srgbClr val="FFC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17035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Isi &amp; Simpan</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SPT Induk</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sp>
        <p:nvSpPr>
          <p:cNvPr id="15" name="TextBox 14"/>
          <p:cNvSpPr txBox="1"/>
          <p:nvPr/>
        </p:nvSpPr>
        <p:spPr>
          <a:xfrm>
            <a:off x="7078013" y="902247"/>
            <a:ext cx="2124000" cy="2062103"/>
          </a:xfrm>
          <a:prstGeom prst="rect">
            <a:avLst/>
          </a:prstGeom>
          <a:noFill/>
        </p:spPr>
        <p:txBody>
          <a:bodyPr wrap="square" rtlCol="0">
            <a:spAutoFit/>
          </a:bodyPr>
          <a:lstStyle/>
          <a:p>
            <a:pPr marL="268605" lvl="0" indent="-268605">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Pastikan</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data yang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tercantum</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sudah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sesuai</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Kemudian</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Cetak</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dan</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Simpan</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pic>
        <p:nvPicPr>
          <p:cNvPr id="6" name="Picture 5"/>
          <p:cNvPicPr/>
          <p:nvPr/>
        </p:nvPicPr>
        <p:blipFill>
          <a:blip r:embed="rId3"/>
          <a:stretch>
            <a:fillRect/>
          </a:stretch>
        </p:blipFill>
        <p:spPr>
          <a:xfrm>
            <a:off x="88899" y="902246"/>
            <a:ext cx="6989113" cy="5727153"/>
          </a:xfrm>
          <a:prstGeom prst="rect">
            <a:avLst/>
          </a:prstGeom>
        </p:spPr>
      </p:pic>
      <p:pic>
        <p:nvPicPr>
          <p:cNvPr id="7" name="Picture 6"/>
          <p:cNvPicPr/>
          <p:nvPr/>
        </p:nvPicPr>
        <p:blipFill rotWithShape="1">
          <a:blip r:embed="rId4"/>
          <a:srcRect l="21602" t="9438" r="20489" b="13819"/>
          <a:stretch/>
        </p:blipFill>
        <p:spPr>
          <a:xfrm>
            <a:off x="3026712" y="1933298"/>
            <a:ext cx="4051300" cy="39497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30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0"/>
            <a:ext cx="9144000" cy="685800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13" name="Rectangle 12"/>
          <p:cNvSpPr/>
          <p:nvPr/>
        </p:nvSpPr>
        <p:spPr>
          <a:xfrm>
            <a:off x="0" y="4126902"/>
            <a:ext cx="6480000" cy="1800000"/>
          </a:xfrm>
          <a:prstGeom prst="rect">
            <a:avLst/>
          </a:prstGeom>
          <a:solidFill>
            <a:srgbClr val="FFC000">
              <a:alpha val="85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SPT </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sebagaimana dimaksud pada ayat (1) berbentuk </a:t>
            </a:r>
            <a:r>
              <a:rPr kumimoji="0" lang="en-US" sz="2400" b="0" i="0" u="none" strike="noStrike" kern="1200" cap="none" spc="0" normalizeH="0" baseline="0" noProof="0" smtClean="0">
                <a:ln>
                  <a:noFill/>
                </a:ln>
                <a:solidFill>
                  <a:prstClr val="black"/>
                </a:solidFill>
                <a:effectLst/>
                <a:uLnTx/>
                <a:uFillTx/>
                <a:latin typeface="Arial Black" panose="020B0A04020102020204" pitchFamily="34" charset="0"/>
                <a:ea typeface="+mn-ea"/>
                <a:cs typeface="Arial" panose="020B0604020202020204" pitchFamily="34" charset="0"/>
              </a:rPr>
              <a:t>dokumen </a:t>
            </a:r>
            <a:r>
              <a:rPr kumimoji="0" lang="en-US" sz="2400" b="0" i="0" u="none" strike="noStrike" kern="1200" cap="none" spc="0" normalizeH="0" baseline="0" noProof="0">
                <a:ln>
                  <a:noFill/>
                </a:ln>
                <a:solidFill>
                  <a:prstClr val="black"/>
                </a:solidFill>
                <a:effectLst/>
                <a:uLnTx/>
                <a:uFillTx/>
                <a:latin typeface="Arial Black" panose="020B0A04020102020204" pitchFamily="34" charset="0"/>
                <a:ea typeface="+mn-ea"/>
                <a:cs typeface="Arial" panose="020B0604020202020204" pitchFamily="34" charset="0"/>
              </a:rPr>
              <a:t>elektronik</a:t>
            </a:r>
            <a:r>
              <a:rPr kumimoji="0" lang="en-US" sz="2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atau formulir kertas (</a:t>
            </a:r>
            <a:r>
              <a:rPr kumimoji="0" lang="en-US" sz="2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hardcopy</a:t>
            </a:r>
            <a:r>
              <a:rPr kumimoji="0" lang="en-US" sz="24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sz="1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Pasal 3 ayat (2) PER-02/PJ/2019 tentang</a:t>
            </a:r>
          </a:p>
          <a:p>
            <a:pPr marL="0" marR="0" lvl="0" indent="0" algn="r" defTabSz="914400" rtl="0" eaLnBrk="1" fontAlgn="auto" latinLnBrk="0" hangingPunct="1">
              <a:lnSpc>
                <a:spcPct val="100000"/>
              </a:lnSpc>
              <a:spcBef>
                <a:spcPts val="0"/>
              </a:spcBef>
              <a:spcAft>
                <a:spcPts val="0"/>
              </a:spcAft>
              <a:buClrTx/>
              <a:buSzTx/>
              <a:buFontTx/>
              <a:buNone/>
              <a:defRPr/>
            </a:pPr>
            <a:r>
              <a:rPr kumimoji="0" lang="en-US" sz="1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Tata Cara Penyampaian, Penerimaan, dan Pengolahan Surat Pemberitahuan</a:t>
            </a:r>
            <a:endParaRPr kumimoji="0" lang="id-ID" sz="12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Title 1"/>
          <p:cNvSpPr txBox="1"/>
          <p:nvPr/>
        </p:nvSpPr>
        <p:spPr>
          <a:xfrm>
            <a:off x="-139265" y="3479361"/>
            <a:ext cx="987425" cy="1325563"/>
          </a:xfrm>
          <a:prstGeom prst="rect">
            <a:avLst/>
          </a:prstGeom>
        </p:spPr>
        <p:txBody>
          <a:bodyPr rtlCol="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sz="9600" b="0" i="0" u="none" strike="noStrike" kern="1200" cap="none" spc="0" normalizeH="0" baseline="0" noProof="0" smtClean="0">
                <a:ln>
                  <a:noFill/>
                </a:ln>
                <a:solidFill>
                  <a:prstClr val="white">
                    <a:lumMod val="8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8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
            <a:ext cx="9143999"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077169" y="902247"/>
            <a:ext cx="2088000" cy="5509200"/>
          </a:xfrm>
          <a:prstGeom prst="rect">
            <a:avLst/>
          </a:prstGeom>
          <a:noFill/>
        </p:spPr>
        <p:txBody>
          <a:bodyPr wrap="square" rtlCol="0">
            <a:spAutoFit/>
          </a:bodyPr>
          <a:lstStyle/>
          <a:p>
            <a:pPr marL="268605" lvl="0" indent="-268605">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SPT Tools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Lapor</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Data SPT </a:t>
            </a:r>
            <a:r>
              <a:rPr lang="en-US"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a:t>
            </a:r>
            <a:r>
              <a:rPr lang="en-US" i="1" dirty="0" smtClean="0">
                <a:solidFill>
                  <a:prstClr val="black"/>
                </a:solidFill>
                <a:latin typeface="Arial" panose="020B0604020202020204" pitchFamily="34" charset="0"/>
                <a:ea typeface="Segoe UI" panose="020B0502040204020203" pitchFamily="34" charset="0"/>
                <a:cs typeface="Arial" panose="020B0604020202020204" pitchFamily="34" charset="0"/>
              </a:rPr>
              <a:t> KPP</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endParaRPr kumimoji="0" lang="en-US" sz="1000"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Tampilkan</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Data </a:t>
            </a:r>
          </a:p>
          <a:p>
            <a:pPr marL="268605" lvl="0" indent="-268605">
              <a:buFont typeface="Wingdings" panose="05000000000000000000" pitchFamily="2" charset="2"/>
              <a:buChar char="ü"/>
              <a:defRPr/>
            </a:pP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Masa</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Pajak</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yang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akan</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dibuat</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Csv</a:t>
            </a:r>
            <a:r>
              <a:rPr kumimoji="0" lang="en-US" b="0" i="1" u="none" strike="noStrike" kern="1200" cap="none" spc="0" normalizeH="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a:t>
            </a:r>
            <a:r>
              <a:rPr kumimoji="0" lang="en-US" b="0" i="1" u="none" strike="noStrike" kern="1200" cap="none" spc="0" normalizeH="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nya</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Pilih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Lokasi</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untuk</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menyimpan</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Csv</a:t>
            </a:r>
            <a:endParaRPr lang="en-US" i="1" dirty="0">
              <a:solidFill>
                <a:prstClr val="black"/>
              </a:solidFill>
              <a:latin typeface="Arial" panose="020B0604020202020204" pitchFamily="34" charset="0"/>
              <a:ea typeface="Segoe UI" panose="020B0502040204020203" pitchFamily="34" charset="0"/>
              <a:cs typeface="Arial" panose="020B0604020202020204" pitchFamily="34" charset="0"/>
            </a:endParaRPr>
          </a:p>
          <a:p>
            <a:pPr marL="268605" lvl="0" indent="-268605">
              <a:buFont typeface="Wingdings" panose="05000000000000000000" pitchFamily="2" charset="2"/>
              <a:buChar char="ü"/>
              <a:defRPr/>
            </a:pPr>
            <a:r>
              <a:rPr kumimoji="0" lang="en-US" b="0" i="1" u="none" strike="noStrike" kern="1200" cap="none" spc="0" normalizeH="0" baseline="0" noProof="0" dirty="0" err="1"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Pilih</a:t>
            </a:r>
            <a:r>
              <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rPr>
              <a:t> Create File</a:t>
            </a:r>
          </a:p>
          <a:p>
            <a:pPr marL="268605" lvl="0" indent="-268605">
              <a:buFont typeface="Wingdings" panose="05000000000000000000" pitchFamily="2" charset="2"/>
              <a:buChar char="ü"/>
              <a:defRPr/>
            </a:pP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Kemudian</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cari</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file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Csv</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ditempat</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yang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telah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dipilih</a:t>
            </a:r>
            <a:r>
              <a:rPr lang="en-ID" i="1" dirty="0" smtClean="0">
                <a:solidFill>
                  <a:prstClr val="black"/>
                </a:solidFill>
                <a:latin typeface="Arial" panose="020B0604020202020204" pitchFamily="34" charset="0"/>
                <a:ea typeface="Segoe UI" panose="020B0502040204020203" pitchFamily="34" charset="0"/>
                <a:cs typeface="Arial" panose="020B0604020202020204" pitchFamily="34" charset="0"/>
              </a:rPr>
              <a:t> </a:t>
            </a:r>
            <a:r>
              <a:rPr lang="en-ID" i="1" dirty="0" err="1" smtClean="0">
                <a:solidFill>
                  <a:prstClr val="black"/>
                </a:solidFill>
                <a:latin typeface="Arial" panose="020B0604020202020204" pitchFamily="34" charset="0"/>
                <a:ea typeface="Segoe UI" panose="020B0502040204020203" pitchFamily="34" charset="0"/>
                <a:cs typeface="Arial" panose="020B0604020202020204" pitchFamily="34" charset="0"/>
              </a:rPr>
              <a:t>sebelumnya</a:t>
            </a:r>
            <a:endParaRPr kumimoji="0" lang="en-US" b="0" i="1" u="none" strike="noStrike" kern="1200" cap="none" spc="0" normalizeH="0" baseline="0" noProof="0" dirty="0" smtClean="0">
              <a:ln>
                <a:noFill/>
              </a:ln>
              <a:solidFill>
                <a:prstClr val="black"/>
              </a:solidFill>
              <a:effectLst/>
              <a:uLnTx/>
              <a:uFillTx/>
              <a:latin typeface="Arial" panose="020B0604020202020204" pitchFamily="34" charset="0"/>
              <a:ea typeface="Segoe UI" panose="020B0502040204020203" pitchFamily="34" charset="0"/>
              <a:cs typeface="Arial" panose="020B0604020202020204" pitchFamily="34" charset="0"/>
            </a:endParaRPr>
          </a:p>
        </p:txBody>
      </p:sp>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marR="0" lvl="0" indent="-457200" algn="l" defTabSz="914400" rtl="0" eaLnBrk="1" fontAlgn="auto" latinLnBrk="0" hangingPunct="1">
              <a:lnSpc>
                <a:spcPct val="90000"/>
              </a:lnSpc>
              <a:spcBef>
                <a:spcPct val="0"/>
              </a:spcBef>
              <a:spcAft>
                <a:spcPts val="0"/>
              </a:spcAft>
              <a:buClrTx/>
              <a:buSzTx/>
              <a:buFont typeface="Wingdings" panose="05000000000000000000" pitchFamily="2" charset="2"/>
              <a:buChar char="q"/>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cs typeface="Arial" panose="020B0604020202020204" pitchFamily="34" charset="0"/>
              </a:rPr>
              <a:t>Buat</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 file CSV</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6" name="Picture 5"/>
          <p:cNvPicPr>
            <a:picLocks noChangeAspect="1"/>
          </p:cNvPicPr>
          <p:nvPr/>
        </p:nvPicPr>
        <p:blipFill rotWithShape="1">
          <a:blip r:embed="rId3"/>
          <a:srcRect b="10677"/>
          <a:stretch>
            <a:fillRect/>
          </a:stretch>
        </p:blipFill>
        <p:spPr>
          <a:xfrm>
            <a:off x="409575" y="694447"/>
            <a:ext cx="6139815" cy="5093803"/>
          </a:xfrm>
          <a:prstGeom prst="rect">
            <a:avLst/>
          </a:prstGeom>
        </p:spPr>
      </p:pic>
      <p:pic>
        <p:nvPicPr>
          <p:cNvPr id="9" name="Picture 8"/>
          <p:cNvPicPr>
            <a:picLocks noChangeAspect="1"/>
          </p:cNvPicPr>
          <p:nvPr/>
        </p:nvPicPr>
        <p:blipFill rotWithShape="1">
          <a:blip r:embed="rId4"/>
          <a:srcRect l="27452" t="11459" r="26867" b="14843"/>
          <a:stretch>
            <a:fillRect/>
          </a:stretch>
        </p:blipFill>
        <p:spPr>
          <a:xfrm>
            <a:off x="409575" y="662473"/>
            <a:ext cx="5943600" cy="53911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Documents and Settings\810580675\Desktop\ICON BUATAN SENDIRI\kpp.png"/>
          <p:cNvPicPr>
            <a:picLocks noChangeAspect="1" noChangeArrowheads="1"/>
          </p:cNvPicPr>
          <p:nvPr/>
        </p:nvPicPr>
        <p:blipFill>
          <a:blip r:embed="rId3" cstate="print"/>
          <a:srcRect/>
          <a:stretch>
            <a:fillRect/>
          </a:stretch>
        </p:blipFill>
        <p:spPr bwMode="auto">
          <a:xfrm>
            <a:off x="426959" y="1206186"/>
            <a:ext cx="3809524" cy="3473016"/>
          </a:xfrm>
          <a:prstGeom prst="rect">
            <a:avLst/>
          </a:prstGeom>
          <a:ln>
            <a:noFill/>
          </a:ln>
          <a:effectLst>
            <a:outerShdw blurRad="50800" dist="38100" dir="5400000" algn="t" rotWithShape="0">
              <a:prstClr val="black">
                <a:alpha val="40000"/>
              </a:prst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10" name="Rectangle 9"/>
          <p:cNvSpPr/>
          <p:nvPr/>
        </p:nvSpPr>
        <p:spPr>
          <a:xfrm>
            <a:off x="160021" y="1614504"/>
            <a:ext cx="4343400" cy="3349196"/>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defRPr/>
            </a:pPr>
            <a:endPar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Buat</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file CSV untuk pelaporan </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SPT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Salin</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file CSV ke </a:t>
            </a:r>
            <a:r>
              <a:rPr kumimoji="0" lang="en-US" sz="22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flashdisk/ harddisk</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eksternal</a:t>
            </a:r>
            <a:endPar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defRPr/>
            </a:pPr>
            <a:r>
              <a:rPr kumimoji="0" lang="en-US" sz="2200" b="1"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Cetak, tandatangani, &amp; cap</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SPT Induk</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defRPr/>
            </a:pPr>
            <a:r>
              <a:rPr kumimoji="0" lang="en-US" sz="22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Laporkan</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cetakan SPT Induk &amp; file CSV pada </a:t>
            </a:r>
            <a:r>
              <a:rPr kumimoji="0" lang="en-US" sz="2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KPP terdaftar</a:t>
            </a:r>
            <a:endParaRPr kumimoji="0" lang="en-US" sz="2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Rectangle 13"/>
          <p:cNvSpPr/>
          <p:nvPr/>
        </p:nvSpPr>
        <p:spPr>
          <a:xfrm>
            <a:off x="160021" y="700104"/>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KPP TERDAFTAR</a:t>
            </a:r>
            <a:endParaRPr kumimoji="0" lang="id-ID" sz="2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0" y="5180883"/>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LANGKAH-LANGKAH</a:t>
            </a:r>
          </a:p>
          <a:p>
            <a:pPr marL="0" marR="0" lvl="0" indent="0" algn="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PELAPORAN e-SPT</a:t>
            </a:r>
            <a:endParaRPr kumimoji="0" lang="id-ID"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74525" y="1639915"/>
            <a:ext cx="3298371" cy="3298371"/>
          </a:xfrm>
          <a:prstGeom prst="rect">
            <a:avLst/>
          </a:prstGeom>
        </p:spPr>
      </p:pic>
      <p:sp>
        <p:nvSpPr>
          <p:cNvPr id="21" name="Rectangle 20"/>
          <p:cNvSpPr/>
          <p:nvPr/>
        </p:nvSpPr>
        <p:spPr>
          <a:xfrm>
            <a:off x="5639894" y="2146113"/>
            <a:ext cx="2376000" cy="154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09385" y="2527163"/>
            <a:ext cx="1828649" cy="7619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2" presetClass="entr" presetSubtype="0" fill="hold" grpId="0" nodeType="afterEffect">
                                  <p:stCondLst>
                                    <p:cond delay="20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22" presetClass="entr" presetSubtype="1" fill="hold" grpId="0" nodeType="withEffect">
                                  <p:stCondLst>
                                    <p:cond delay="200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cxnSp>
        <p:nvCxnSpPr>
          <p:cNvPr id="12" name="Straight Connector 11"/>
          <p:cNvCxnSpPr/>
          <p:nvPr/>
        </p:nvCxnSpPr>
        <p:spPr>
          <a:xfrm flipV="1">
            <a:off x="2749637" y="2216887"/>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2749637" y="4174475"/>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1822359" y="2023704"/>
            <a:ext cx="5499278" cy="23181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Pemanfaatan</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e-SPT Masa</a:t>
            </a:r>
          </a:p>
          <a:p>
            <a:pPr marL="0" marR="0" lvl="0" indent="0" algn="ctr" defTabSz="914400" rtl="0" eaLnBrk="1" fontAlgn="auto" latinLnBrk="0" hangingPunct="1">
              <a:lnSpc>
                <a:spcPct val="100000"/>
              </a:lnSpc>
              <a:spcBef>
                <a:spcPts val="0"/>
              </a:spcBef>
              <a:spcAft>
                <a:spcPts val="0"/>
              </a:spcAft>
              <a:buClrTx/>
              <a:buSzTx/>
              <a:buFontTx/>
              <a:buNone/>
              <a:defRPr/>
            </a:pPr>
            <a:r>
              <a:rPr lang="en-US" sz="4000" smtClean="0">
                <a:solidFill>
                  <a:prstClr val="black"/>
                </a:solidFill>
                <a:latin typeface="Arial Black" panose="020B0A04020102020204" pitchFamily="34" charset="0"/>
              </a:rPr>
              <a:t>PPh Pasal 21</a:t>
            </a:r>
            <a:endParaRPr kumimoji="0" lang="id-ID" sz="4000" b="0" u="none" strike="noStrike" kern="1200" cap="none" spc="0" normalizeH="0" baseline="0" noProof="0" dirty="0">
              <a:ln>
                <a:noFill/>
              </a:ln>
              <a:solidFill>
                <a:prstClr val="black"/>
              </a:solidFill>
              <a:effectLst/>
              <a:uLnTx/>
              <a:uFillTx/>
              <a:latin typeface="Arial Black" panose="020B0A04020102020204" pitchFamily="34" charset="0"/>
            </a:endParaRPr>
          </a:p>
        </p:txBody>
      </p:sp>
      <p:pic>
        <p:nvPicPr>
          <p:cNvPr id="2" name="Picture 1"/>
          <p:cNvPicPr/>
          <p:nvPr/>
        </p:nvPicPr>
        <p:blipFill>
          <a:blip r:embed="rId4" cstate="print">
            <a:extLst>
              <a:ext uri="{28A0092B-C50C-407E-A947-70E740481C1C}">
                <a14:useLocalDpi xmlns:a14="http://schemas.microsoft.com/office/drawing/2010/main" val="0"/>
              </a:ext>
            </a:extLst>
          </a:blip>
          <a:stretch>
            <a:fillRect/>
          </a:stretch>
        </p:blipFill>
        <p:spPr>
          <a:xfrm>
            <a:off x="9216" y="-28410"/>
            <a:ext cx="4569221" cy="1758705"/>
          </a:xfrm>
          <a:prstGeom prst="rect">
            <a:avLst/>
          </a:prstGeom>
        </p:spPr>
      </p:pic>
      <p:pic>
        <p:nvPicPr>
          <p:cNvPr id="4" name="Picture 3"/>
          <p:cNvPicPr/>
          <p:nvPr/>
        </p:nvPicPr>
        <p:blipFill>
          <a:blip r:embed="rId5" cstate="print">
            <a:extLst>
              <a:ext uri="{28A0092B-C50C-407E-A947-70E740481C1C}">
                <a14:useLocalDpi xmlns:a14="http://schemas.microsoft.com/office/drawing/2010/main" val="0"/>
              </a:ext>
            </a:extLst>
          </a:blip>
          <a:stretch>
            <a:fillRect/>
          </a:stretch>
        </p:blipFill>
        <p:spPr>
          <a:xfrm>
            <a:off x="4572001" y="1736103"/>
            <a:ext cx="4566440" cy="1733431"/>
          </a:xfrm>
          <a:prstGeom prst="rect">
            <a:avLst/>
          </a:prstGeom>
        </p:spPr>
      </p:pic>
      <p:pic>
        <p:nvPicPr>
          <p:cNvPr id="5" name="Picture 4"/>
          <p:cNvPicPr/>
          <p:nvPr/>
        </p:nvPicPr>
        <p:blipFill>
          <a:blip r:embed="rId6" cstate="print">
            <a:extLst>
              <a:ext uri="{28A0092B-C50C-407E-A947-70E740481C1C}">
                <a14:useLocalDpi xmlns:a14="http://schemas.microsoft.com/office/drawing/2010/main" val="0"/>
              </a:ext>
            </a:extLst>
          </a:blip>
          <a:stretch>
            <a:fillRect/>
          </a:stretch>
        </p:blipFill>
        <p:spPr>
          <a:xfrm>
            <a:off x="0" y="3459094"/>
            <a:ext cx="4583115" cy="1737360"/>
          </a:xfrm>
          <a:prstGeom prst="rect">
            <a:avLst/>
          </a:prstGeom>
        </p:spPr>
      </p:pic>
      <p:sp>
        <p:nvSpPr>
          <p:cNvPr id="6" name="Rectangle 5"/>
          <p:cNvSpPr/>
          <p:nvPr/>
        </p:nvSpPr>
        <p:spPr>
          <a:xfrm>
            <a:off x="4572000" y="-1"/>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7" name="Rectangle 6"/>
          <p:cNvSpPr/>
          <p:nvPr/>
        </p:nvSpPr>
        <p:spPr>
          <a:xfrm>
            <a:off x="-2778" y="1732174"/>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2777" y="5185935"/>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0" name="Rectangle 9"/>
          <p:cNvSpPr/>
          <p:nvPr/>
        </p:nvSpPr>
        <p:spPr>
          <a:xfrm>
            <a:off x="4569221" y="3473222"/>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3" name="Picture 2"/>
          <p:cNvPicPr/>
          <p:nvPr/>
        </p:nvPicPr>
        <p:blipFill>
          <a:blip r:embed="rId7" cstate="print">
            <a:extLst>
              <a:ext uri="{28A0092B-C50C-407E-A947-70E740481C1C}">
                <a14:useLocalDpi xmlns:a14="http://schemas.microsoft.com/office/drawing/2010/main" val="0"/>
              </a:ext>
            </a:extLst>
          </a:blip>
          <a:stretch>
            <a:fillRect/>
          </a:stretch>
        </p:blipFill>
        <p:spPr>
          <a:xfrm>
            <a:off x="4574779" y="5182326"/>
            <a:ext cx="4566442" cy="1737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20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5000"/>
                            </p:stCondLst>
                            <p:childTnLst>
                              <p:par>
                                <p:cTn id="23" presetID="2" presetClass="entr" presetSubtype="8" fill="hold" nodeType="afterEffect">
                                  <p:stCondLst>
                                    <p:cond delay="2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0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7500"/>
                            </p:stCondLst>
                            <p:childTnLst>
                              <p:par>
                                <p:cTn id="32" presetID="2" presetClass="entr" presetSubtype="8" fill="hold" grpId="0" nodeType="afterEffect">
                                  <p:stCondLst>
                                    <p:cond delay="20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0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2971800" y="6193181"/>
            <a:ext cx="3200400" cy="457206"/>
            <a:chOff x="3914444" y="4664836"/>
            <a:chExt cx="3657601" cy="457206"/>
          </a:xfrm>
        </p:grpSpPr>
        <p:sp>
          <p:nvSpPr>
            <p:cNvPr id="14" name="Rectangle 13"/>
            <p:cNvSpPr/>
            <p:nvPr/>
          </p:nvSpPr>
          <p:spPr>
            <a:xfrm>
              <a:off x="3914444" y="4664842"/>
              <a:ext cx="3657600" cy="457200"/>
            </a:xfrm>
            <a:prstGeom prst="rect">
              <a:avLst/>
            </a:prstGeom>
            <a:noFill/>
            <a:ln w="381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5" name="Rectangle 14"/>
            <p:cNvSpPr/>
            <p:nvPr/>
          </p:nvSpPr>
          <p:spPr>
            <a:xfrm>
              <a:off x="3914445" y="4664836"/>
              <a:ext cx="3657600" cy="457200"/>
            </a:xfrm>
            <a:prstGeom prst="rect">
              <a:avLst/>
            </a:prstGeom>
            <a:noFill/>
            <a:ln w="381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TIDAK DIPUNGUT BIAYA</a:t>
              </a:r>
              <a:endParaRPr kumimoji="0" lang="en-US" sz="2400" b="1" i="0" u="sng"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grpSp>
      <p:sp>
        <p:nvSpPr>
          <p:cNvPr id="12" name="Rectangle 11"/>
          <p:cNvSpPr/>
          <p:nvPr/>
        </p:nvSpPr>
        <p:spPr>
          <a:xfrm>
            <a:off x="1" y="5050931"/>
            <a:ext cx="7863840" cy="1097280"/>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b"/>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untuk informasi </a:t>
            </a:r>
            <a:r>
              <a:rPr kumimoji="0" lang="en-US" sz="4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lebih lanjut</a:t>
            </a:r>
            <a:r>
              <a:rPr kumimoji="0" lang="en-US" sz="4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r" defTabSz="914400" rtl="0" eaLnBrk="1" fontAlgn="auto" latinLnBrk="0" hangingPunct="1">
              <a:lnSpc>
                <a:spcPct val="100000"/>
              </a:lnSpc>
              <a:spcBef>
                <a:spcPts val="0"/>
              </a:spcBef>
              <a:spcAft>
                <a:spcPts val="0"/>
              </a:spcAft>
              <a:buClrTx/>
              <a:buSzTx/>
              <a:buFontTx/>
              <a:buNone/>
              <a:defRPr/>
            </a:pPr>
            <a:endPar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pada jam </a:t>
            </a:r>
            <a:r>
              <a:rPr kumimoji="0" lang="fi-FI" sz="14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dan </a:t>
            </a:r>
            <a:r>
              <a:rPr kumimoji="0" lang="fi-FI" sz="1400" b="0" i="1"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hari kerja</a:t>
            </a:r>
            <a:endParaRPr kumimoji="0" lang="id-ID" sz="1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Rectangle 8"/>
          <p:cNvSpPr/>
          <p:nvPr/>
        </p:nvSpPr>
        <p:spPr>
          <a:xfrm>
            <a:off x="0" y="3028948"/>
            <a:ext cx="9144000" cy="2021982"/>
          </a:xfrm>
          <a:prstGeom prst="rect">
            <a:avLst/>
          </a:prstGeom>
          <a:solidFill>
            <a:srgbClr val="00B05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8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MASIH BINGUNG?</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48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ADA KENDALA TEKNIS?</a:t>
            </a:r>
            <a:endParaRPr kumimoji="0" lang="id-ID" sz="1800" b="0" i="0" u="sng"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8" name="Group 7"/>
          <p:cNvGrpSpPr/>
          <p:nvPr/>
        </p:nvGrpSpPr>
        <p:grpSpPr>
          <a:xfrm>
            <a:off x="0" y="2"/>
            <a:ext cx="4589430" cy="5050926"/>
            <a:chOff x="-4551" y="0"/>
            <a:chExt cx="4589430" cy="5050926"/>
          </a:xfrm>
        </p:grpSpPr>
        <p:sp>
          <p:nvSpPr>
            <p:cNvPr id="2" name="Rectangle 1"/>
            <p:cNvSpPr/>
            <p:nvPr/>
          </p:nvSpPr>
          <p:spPr>
            <a:xfrm>
              <a:off x="0" y="3028944"/>
              <a:ext cx="4584879" cy="2021982"/>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KPP PRATAMA / KP2KP</a:t>
              </a:r>
              <a:endParaRPr kumimoji="0" lang="id-ID" sz="3200" b="0" i="0" u="sng"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10" name="Picture 9"/>
            <p:cNvPicPr/>
            <p:nvPr/>
          </p:nvPicPr>
          <p:blipFill>
            <a:blip r:embed="rId3" cstate="print">
              <a:extLst>
                <a:ext uri="{28A0092B-C50C-407E-A947-70E740481C1C}">
                  <a14:useLocalDpi xmlns:a14="http://schemas.microsoft.com/office/drawing/2010/main" val="0"/>
                </a:ext>
              </a:extLst>
            </a:blip>
            <a:stretch>
              <a:fillRect/>
            </a:stretch>
          </p:blipFill>
          <p:spPr>
            <a:xfrm>
              <a:off x="-4551" y="0"/>
              <a:ext cx="4589428" cy="3042148"/>
            </a:xfrm>
            <a:prstGeom prst="rect">
              <a:avLst/>
            </a:prstGeom>
          </p:spPr>
        </p:pic>
      </p:grpSp>
      <p:grpSp>
        <p:nvGrpSpPr>
          <p:cNvPr id="11" name="Group 10"/>
          <p:cNvGrpSpPr/>
          <p:nvPr/>
        </p:nvGrpSpPr>
        <p:grpSpPr>
          <a:xfrm>
            <a:off x="4583346" y="-1211"/>
            <a:ext cx="4590000" cy="5052143"/>
            <a:chOff x="4583346" y="-1211"/>
            <a:chExt cx="4590000" cy="5052143"/>
          </a:xfrm>
        </p:grpSpPr>
        <p:sp>
          <p:nvSpPr>
            <p:cNvPr id="5" name="Rectangle 4"/>
            <p:cNvSpPr/>
            <p:nvPr/>
          </p:nvSpPr>
          <p:spPr>
            <a:xfrm>
              <a:off x="4584878" y="3028950"/>
              <a:ext cx="4584879" cy="2021982"/>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Call Center</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(021) 1500200</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7" name="Picture 6"/>
            <p:cNvPicPr/>
            <p:nvPr/>
          </p:nvPicPr>
          <p:blipFill>
            <a:blip r:embed="rId4">
              <a:extLst>
                <a:ext uri="{28A0092B-C50C-407E-A947-70E740481C1C}">
                  <a14:useLocalDpi xmlns:a14="http://schemas.microsoft.com/office/drawing/2010/main" val="0"/>
                </a:ext>
              </a:extLst>
            </a:blip>
            <a:stretch>
              <a:fillRect/>
            </a:stretch>
          </p:blipFill>
          <p:spPr>
            <a:xfrm>
              <a:off x="4583346" y="-1211"/>
              <a:ext cx="4590000" cy="3042000"/>
            </a:xfrm>
            <a:prstGeom prst="rect">
              <a:avLst/>
            </a:prstGeom>
          </p:spPr>
        </p:pic>
      </p:grpSp>
      <p:pic>
        <p:nvPicPr>
          <p:cNvPr id="16" name="Picture 15"/>
          <p:cNvPicPr>
            <a:picLocks noChangeAspect="1"/>
          </p:cNvPicPr>
          <p:nvPr/>
        </p:nvPicPr>
        <p:blipFill rotWithShape="1">
          <a:blip r:embed="rId5">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1+#ppt_w/2"/>
                                          </p:val>
                                        </p:tav>
                                        <p:tav tm="100000">
                                          <p:val>
                                            <p:strVal val="#ppt_x"/>
                                          </p:val>
                                        </p:tav>
                                      </p:tavLst>
                                    </p:anim>
                                    <p:anim calcmode="lin" valueType="num">
                                      <p:cBhvr additive="base">
                                        <p:cTn id="12" dur="1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47"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500"/>
                                        <p:tgtEl>
                                          <p:spTgt spid="12"/>
                                        </p:tgtEl>
                                      </p:cBhvr>
                                    </p:animEffect>
                                    <p:anim calcmode="lin" valueType="num">
                                      <p:cBhvr>
                                        <p:cTn id="17" dur="1500" fill="hold"/>
                                        <p:tgtEl>
                                          <p:spTgt spid="12"/>
                                        </p:tgtEl>
                                        <p:attrNameLst>
                                          <p:attrName>ppt_x</p:attrName>
                                        </p:attrNameLst>
                                      </p:cBhvr>
                                      <p:tavLst>
                                        <p:tav tm="0">
                                          <p:val>
                                            <p:strVal val="#ppt_x"/>
                                          </p:val>
                                        </p:tav>
                                        <p:tav tm="100000">
                                          <p:val>
                                            <p:strVal val="#ppt_x"/>
                                          </p:val>
                                        </p:tav>
                                      </p:tavLst>
                                    </p:anim>
                                    <p:anim calcmode="lin" valueType="num">
                                      <p:cBhvr>
                                        <p:cTn id="18" dur="15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4000"/>
                            </p:stCondLst>
                            <p:childTnLst>
                              <p:par>
                                <p:cTn id="20" presetID="53" presetClass="entr" presetSubtype="528" fill="hold" nodeType="after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fltVal val="0.5"/>
                                          </p:val>
                                        </p:tav>
                                        <p:tav tm="100000">
                                          <p:val>
                                            <p:strVal val="#ppt_x"/>
                                          </p:val>
                                        </p:tav>
                                      </p:tavLst>
                                    </p:anim>
                                    <p:anim calcmode="lin" valueType="num">
                                      <p:cBhvr>
                                        <p:cTn id="26" dur="10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Rectangle 4"/>
          <p:cNvSpPr/>
          <p:nvPr/>
        </p:nvSpPr>
        <p:spPr>
          <a:xfrm>
            <a:off x="4572001" y="1526675"/>
            <a:ext cx="4571999" cy="36565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MANFAATKAN </a:t>
            </a:r>
            <a:r>
              <a:rPr kumimoji="0" lang="en-US" sz="36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KEMUDAHAN</a:t>
            </a:r>
          </a:p>
          <a:p>
            <a:pPr marL="0" marR="0" lvl="0" indent="0" algn="r"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TEKNOLOGI INFORMASI</a:t>
            </a:r>
            <a:endParaRPr kumimoji="0" lang="en-US" sz="2800" b="0" i="1"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UNTUK MELAKSANAKAN</a:t>
            </a:r>
          </a:p>
          <a:p>
            <a:pPr marL="0" marR="0" lvl="0" indent="0" algn="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smtClean="0">
                <a:ln>
                  <a:noFill/>
                </a:ln>
                <a:solidFill>
                  <a:prstClr val="white"/>
                </a:solidFill>
                <a:effectLst/>
                <a:uLnTx/>
                <a:uFillTx/>
                <a:latin typeface="Arial Black" panose="020B0A04020102020204" pitchFamily="34" charset="0"/>
                <a:ea typeface="+mn-ea"/>
                <a:cs typeface="Arial" panose="020B0604020202020204" pitchFamily="34" charset="0"/>
              </a:rPr>
              <a:t>KEWAJIBAN PERPAJAKAN</a:t>
            </a:r>
            <a:r>
              <a:rPr kumimoji="0" lang="en-US" sz="36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ANDA</a:t>
            </a:r>
            <a:endParaRPr kumimoji="0" lang="en-US" sz="24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6" name="Title 1"/>
          <p:cNvSpPr txBox="1"/>
          <p:nvPr/>
        </p:nvSpPr>
        <p:spPr>
          <a:xfrm>
            <a:off x="5631259" y="991554"/>
            <a:ext cx="987425" cy="1325563"/>
          </a:xfrm>
          <a:prstGeom prst="rect">
            <a:avLst/>
          </a:prstGeom>
        </p:spPr>
        <p:txBody>
          <a:bodyPr rtlCol="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sz="9600" b="0" i="0" u="none" strike="noStrike" kern="1200" cap="none" spc="0" normalizeH="0" baseline="0" noProof="0" smtClean="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rPr>
              <a:t>“</a:t>
            </a:r>
            <a:endParaRPr kumimoji="0" lang="en-US" sz="11500" b="0" i="0" u="none" strike="noStrike" kern="1200" cap="none" spc="0" normalizeH="0" baseline="0" noProof="0" dirty="0">
              <a:ln>
                <a:noFill/>
              </a:ln>
              <a:solidFill>
                <a:prstClr val="white">
                  <a:lumMod val="65000"/>
                </a:prstClr>
              </a:solidFill>
              <a:effectLst>
                <a:outerShdw blurRad="38100" dist="38100" dir="2700000" algn="tl">
                  <a:srgbClr val="000000">
                    <a:alpha val="43137"/>
                  </a:srgbClr>
                </a:outerShdw>
              </a:effectLst>
              <a:uLnTx/>
              <a:uFillTx/>
              <a:latin typeface="Arial Black" panose="020B0A04020102020204" pitchFamily="34" charset="0"/>
              <a:ea typeface="+mj-ea"/>
              <a:cs typeface="+mj-cs"/>
            </a:endParaRP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cstate="print"/>
          <a:srcRect t="754" b="87103"/>
          <a:stretch>
            <a:fillRect/>
          </a:stretch>
        </p:blipFill>
        <p:spPr>
          <a:xfrm>
            <a:off x="0" y="1019175"/>
            <a:ext cx="9144793" cy="714375"/>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7" t="22776" r="-322" b="140"/>
          <a:stretch>
            <a:fillRect/>
          </a:stretch>
        </p:blipFill>
        <p:spPr>
          <a:xfrm>
            <a:off x="-20739" y="1571624"/>
            <a:ext cx="9174263" cy="5286375"/>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5492" y="1571623"/>
            <a:ext cx="4572221" cy="2872186"/>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0" t="58890" r="-216" b="-140"/>
          <a:stretch>
            <a:fillRect/>
          </a:stretch>
        </p:blipFill>
        <p:spPr>
          <a:xfrm>
            <a:off x="-20740" y="4048125"/>
            <a:ext cx="9164739" cy="2828924"/>
          </a:xfrm>
          <a:prstGeom prst="rect">
            <a:avLst/>
          </a:prstGeom>
        </p:spPr>
      </p:pic>
      <p:sp>
        <p:nvSpPr>
          <p:cNvPr id="2" name="Rectangle 1"/>
          <p:cNvSpPr/>
          <p:nvPr/>
        </p:nvSpPr>
        <p:spPr>
          <a:xfrm>
            <a:off x="12857" y="6250675"/>
            <a:ext cx="2593865" cy="607325"/>
          </a:xfrm>
          <a:prstGeom prst="rect">
            <a:avLst/>
          </a:prstGeom>
          <a:solidFill>
            <a:srgbClr val="E8E8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4" name="Picture 383"/>
          <p:cNvPicPr>
            <a:picLocks noChangeAspect="1"/>
          </p:cNvPicPr>
          <p:nvPr/>
        </p:nvPicPr>
        <p:blipFill rotWithShape="1">
          <a:blip r:embed="rId6" cstate="print">
            <a:extLst>
              <a:ext uri="{28A0092B-C50C-407E-A947-70E740481C1C}">
                <a14:useLocalDpi xmlns:a14="http://schemas.microsoft.com/office/drawing/2010/main" val="0"/>
              </a:ext>
            </a:extLst>
          </a:blip>
          <a:srcRect l="63330" t="69704"/>
          <a:stretch>
            <a:fillRect/>
          </a:stretch>
        </p:blipFill>
        <p:spPr>
          <a:xfrm>
            <a:off x="5762627" y="4776788"/>
            <a:ext cx="3381375" cy="2081212"/>
          </a:xfrm>
          <a:prstGeom prst="rect">
            <a:avLst/>
          </a:prstGeom>
          <a:effectLst/>
        </p:spPr>
      </p:pic>
      <p:pic>
        <p:nvPicPr>
          <p:cNvPr id="19" name="Picture 18"/>
          <p:cNvPicPr>
            <a:picLocks noChangeAspect="1"/>
          </p:cNvPicPr>
          <p:nvPr/>
        </p:nvPicPr>
        <p:blipFill rotWithShape="1">
          <a:blip r:embed="rId3" cstate="print"/>
          <a:srcRect t="48839" b="1"/>
          <a:stretch>
            <a:fillRect/>
          </a:stretch>
        </p:blipFill>
        <p:spPr>
          <a:xfrm>
            <a:off x="-793" y="3848100"/>
            <a:ext cx="9144793" cy="3009900"/>
          </a:xfrm>
          <a:prstGeom prst="rect">
            <a:avLst/>
          </a:prstGeom>
        </p:spPr>
      </p:pic>
      <p:pic>
        <p:nvPicPr>
          <p:cNvPr id="20" name="Picture 19"/>
          <p:cNvPicPr>
            <a:picLocks noChangeAspect="1"/>
          </p:cNvPicPr>
          <p:nvPr/>
        </p:nvPicPr>
        <p:blipFill rotWithShape="1">
          <a:blip r:embed="rId6" cstate="print">
            <a:extLst>
              <a:ext uri="{28A0092B-C50C-407E-A947-70E740481C1C}">
                <a14:useLocalDpi xmlns:a14="http://schemas.microsoft.com/office/drawing/2010/main" val="0"/>
              </a:ext>
            </a:extLst>
          </a:blip>
          <a:srcRect l="63330" t="69704"/>
          <a:stretch>
            <a:fillRect/>
          </a:stretch>
        </p:blipFill>
        <p:spPr>
          <a:xfrm>
            <a:off x="5776275" y="4776788"/>
            <a:ext cx="3381375" cy="2081212"/>
          </a:xfrm>
          <a:prstGeom prst="rect">
            <a:avLst/>
          </a:prstGeom>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14:bounceEnd="60000">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4" fill="hold" nodeType="afterEffect" p14:presetBounceEnd="37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37000">
                                          <p:cBhvr additive="base">
                                            <p:cTn id="12" dur="800" fill="hold"/>
                                            <p:tgtEl>
                                              <p:spTgt spid="11"/>
                                            </p:tgtEl>
                                            <p:attrNameLst>
                                              <p:attrName>ppt_x</p:attrName>
                                            </p:attrNameLst>
                                          </p:cBhvr>
                                          <p:tavLst>
                                            <p:tav tm="0">
                                              <p:val>
                                                <p:strVal val="#ppt_x"/>
                                              </p:val>
                                            </p:tav>
                                            <p:tav tm="100000">
                                              <p:val>
                                                <p:strVal val="#ppt_x"/>
                                              </p:val>
                                            </p:tav>
                                          </p:tavLst>
                                        </p:anim>
                                        <p:anim calcmode="lin" valueType="num" p14:bounceEnd="37000">
                                          <p:cBhvr additive="base">
                                            <p:cTn id="13" dur="8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800" fill="hold"/>
                                            <p:tgtEl>
                                              <p:spTgt spid="11"/>
                                            </p:tgtEl>
                                            <p:attrNameLst>
                                              <p:attrName>ppt_x</p:attrName>
                                            </p:attrNameLst>
                                          </p:cBhvr>
                                          <p:tavLst>
                                            <p:tav tm="0">
                                              <p:val>
                                                <p:strVal val="#ppt_x"/>
                                              </p:val>
                                            </p:tav>
                                            <p:tav tm="100000">
                                              <p:val>
                                                <p:strVal val="#ppt_x"/>
                                              </p:val>
                                            </p:tav>
                                          </p:tavLst>
                                        </p:anim>
                                        <p:anim calcmode="lin" valueType="num">
                                          <p:cBhvr additive="base">
                                            <p:cTn id="13" dur="8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63330" t="69704"/>
          <a:stretch>
            <a:fillRect/>
          </a:stretch>
        </p:blipFill>
        <p:spPr>
          <a:xfrm>
            <a:off x="5762624" y="4776788"/>
            <a:ext cx="3381375" cy="2081212"/>
          </a:xfrm>
          <a:prstGeom prst="rect">
            <a:avLst/>
          </a:prstGeom>
        </p:spPr>
      </p:pic>
      <p:cxnSp>
        <p:nvCxnSpPr>
          <p:cNvPr id="12" name="Straight Connector 11"/>
          <p:cNvCxnSpPr/>
          <p:nvPr/>
        </p:nvCxnSpPr>
        <p:spPr>
          <a:xfrm flipV="1">
            <a:off x="2749637" y="2216887"/>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2749637" y="4174475"/>
            <a:ext cx="3657600" cy="12879"/>
          </a:xfrm>
          <a:prstGeom prst="line">
            <a:avLst/>
          </a:prstGeom>
          <a:ln w="57150">
            <a:solidFill>
              <a:schemeClr val="tx1"/>
            </a:solidFill>
          </a:ln>
        </p:spPr>
        <p:style>
          <a:lnRef idx="1">
            <a:schemeClr val="dk1"/>
          </a:lnRef>
          <a:fillRef idx="0">
            <a:schemeClr val="dk1"/>
          </a:fillRef>
          <a:effectRef idx="0">
            <a:schemeClr val="dk1"/>
          </a:effectRef>
          <a:fontRef idx="minor">
            <a:schemeClr val="tx1"/>
          </a:fontRef>
        </p:style>
      </p:cxnSp>
      <p:sp>
        <p:nvSpPr>
          <p:cNvPr id="11" name="Rectangle 10"/>
          <p:cNvSpPr/>
          <p:nvPr/>
        </p:nvSpPr>
        <p:spPr>
          <a:xfrm>
            <a:off x="1822359" y="2023704"/>
            <a:ext cx="5499278" cy="2318198"/>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Pemanfaatan</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uLnTx/>
                <a:uFillTx/>
                <a:latin typeface="Arial Black" panose="020B0A04020102020204" pitchFamily="34" charset="0"/>
              </a:rPr>
              <a:t>e-SPT Masa</a:t>
            </a:r>
          </a:p>
          <a:p>
            <a:pPr marL="0" marR="0" lvl="0" indent="0" algn="ctr" defTabSz="914400" rtl="0" eaLnBrk="1" fontAlgn="auto" latinLnBrk="0" hangingPunct="1">
              <a:lnSpc>
                <a:spcPct val="100000"/>
              </a:lnSpc>
              <a:spcBef>
                <a:spcPts val="0"/>
              </a:spcBef>
              <a:spcAft>
                <a:spcPts val="0"/>
              </a:spcAft>
              <a:buClrTx/>
              <a:buSzTx/>
              <a:buFontTx/>
              <a:buNone/>
              <a:defRPr/>
            </a:pPr>
            <a:r>
              <a:rPr lang="en-US" sz="4000" smtClean="0">
                <a:solidFill>
                  <a:prstClr val="black"/>
                </a:solidFill>
                <a:latin typeface="Arial Black" panose="020B0A04020102020204" pitchFamily="34" charset="0"/>
              </a:rPr>
              <a:t>PPh Pasal 21</a:t>
            </a:r>
            <a:endParaRPr kumimoji="0" lang="id-ID" sz="4000" b="0" u="none" strike="noStrike" kern="1200" cap="none" spc="0" normalizeH="0" baseline="0" noProof="0" dirty="0">
              <a:ln>
                <a:noFill/>
              </a:ln>
              <a:solidFill>
                <a:prstClr val="black"/>
              </a:solidFill>
              <a:effectLst/>
              <a:uLnTx/>
              <a:uFillTx/>
              <a:latin typeface="Arial Black" panose="020B0A04020102020204" pitchFamily="34" charset="0"/>
            </a:endParaRPr>
          </a:p>
        </p:txBody>
      </p:sp>
      <p:pic>
        <p:nvPicPr>
          <p:cNvPr id="2" name="Picture 1"/>
          <p:cNvPicPr/>
          <p:nvPr/>
        </p:nvPicPr>
        <p:blipFill>
          <a:blip r:embed="rId4" cstate="print">
            <a:extLst>
              <a:ext uri="{28A0092B-C50C-407E-A947-70E740481C1C}">
                <a14:useLocalDpi xmlns:a14="http://schemas.microsoft.com/office/drawing/2010/main" val="0"/>
              </a:ext>
            </a:extLst>
          </a:blip>
          <a:stretch>
            <a:fillRect/>
          </a:stretch>
        </p:blipFill>
        <p:spPr>
          <a:xfrm>
            <a:off x="9216" y="-28410"/>
            <a:ext cx="4569221" cy="1758705"/>
          </a:xfrm>
          <a:prstGeom prst="rect">
            <a:avLst/>
          </a:prstGeom>
        </p:spPr>
      </p:pic>
      <p:pic>
        <p:nvPicPr>
          <p:cNvPr id="4" name="Picture 3"/>
          <p:cNvPicPr/>
          <p:nvPr/>
        </p:nvPicPr>
        <p:blipFill>
          <a:blip r:embed="rId5" cstate="print">
            <a:extLst>
              <a:ext uri="{28A0092B-C50C-407E-A947-70E740481C1C}">
                <a14:useLocalDpi xmlns:a14="http://schemas.microsoft.com/office/drawing/2010/main" val="0"/>
              </a:ext>
            </a:extLst>
          </a:blip>
          <a:stretch>
            <a:fillRect/>
          </a:stretch>
        </p:blipFill>
        <p:spPr>
          <a:xfrm>
            <a:off x="4572001" y="1736103"/>
            <a:ext cx="4566440" cy="1733431"/>
          </a:xfrm>
          <a:prstGeom prst="rect">
            <a:avLst/>
          </a:prstGeom>
        </p:spPr>
      </p:pic>
      <p:pic>
        <p:nvPicPr>
          <p:cNvPr id="5" name="Picture 4"/>
          <p:cNvPicPr/>
          <p:nvPr/>
        </p:nvPicPr>
        <p:blipFill>
          <a:blip r:embed="rId6" cstate="print">
            <a:extLst>
              <a:ext uri="{28A0092B-C50C-407E-A947-70E740481C1C}">
                <a14:useLocalDpi xmlns:a14="http://schemas.microsoft.com/office/drawing/2010/main" val="0"/>
              </a:ext>
            </a:extLst>
          </a:blip>
          <a:stretch>
            <a:fillRect/>
          </a:stretch>
        </p:blipFill>
        <p:spPr>
          <a:xfrm>
            <a:off x="0" y="3459094"/>
            <a:ext cx="4583115" cy="1737360"/>
          </a:xfrm>
          <a:prstGeom prst="rect">
            <a:avLst/>
          </a:prstGeom>
        </p:spPr>
      </p:pic>
      <p:sp>
        <p:nvSpPr>
          <p:cNvPr id="6" name="Rectangle 5"/>
          <p:cNvSpPr/>
          <p:nvPr/>
        </p:nvSpPr>
        <p:spPr>
          <a:xfrm>
            <a:off x="4572000" y="-1"/>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7" name="Rectangle 6"/>
          <p:cNvSpPr/>
          <p:nvPr/>
        </p:nvSpPr>
        <p:spPr>
          <a:xfrm>
            <a:off x="-2778" y="1732174"/>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1"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9" name="Rectangle 8"/>
          <p:cNvSpPr/>
          <p:nvPr/>
        </p:nvSpPr>
        <p:spPr>
          <a:xfrm>
            <a:off x="-2777" y="5185935"/>
            <a:ext cx="4572000" cy="1737360"/>
          </a:xfrm>
          <a:prstGeom prst="rect">
            <a:avLst/>
          </a:prstGeom>
          <a:solidFill>
            <a:srgbClr val="00206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LAPOR e-SPT</a:t>
            </a:r>
            <a:endParaRPr kumimoji="0" lang="id-ID" sz="4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0" name="Rectangle 9"/>
          <p:cNvSpPr/>
          <p:nvPr/>
        </p:nvSpPr>
        <p:spPr>
          <a:xfrm>
            <a:off x="4569221" y="3473222"/>
            <a:ext cx="4572000" cy="1737360"/>
          </a:xfrm>
          <a:prstGeom prst="rect">
            <a:avLst/>
          </a:prstGeom>
          <a:solidFill>
            <a:srgbClr val="FFC000"/>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0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INPUT</a:t>
            </a:r>
            <a:r>
              <a:rPr kumimoji="0" lang="en-US" sz="40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DATA</a:t>
            </a:r>
            <a:endParaRPr kumimoji="0" lang="id-ID" sz="4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3" name="Picture 2"/>
          <p:cNvPicPr/>
          <p:nvPr/>
        </p:nvPicPr>
        <p:blipFill>
          <a:blip r:embed="rId7" cstate="print">
            <a:extLst>
              <a:ext uri="{28A0092B-C50C-407E-A947-70E740481C1C}">
                <a14:useLocalDpi xmlns:a14="http://schemas.microsoft.com/office/drawing/2010/main" val="0"/>
              </a:ext>
            </a:extLst>
          </a:blip>
          <a:stretch>
            <a:fillRect/>
          </a:stretch>
        </p:blipFill>
        <p:spPr>
          <a:xfrm>
            <a:off x="4574779" y="5182326"/>
            <a:ext cx="4566442" cy="17373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grpId="0" nodeType="afterEffect">
                                  <p:stCondLst>
                                    <p:cond delay="20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5000"/>
                            </p:stCondLst>
                            <p:childTnLst>
                              <p:par>
                                <p:cTn id="23" presetID="2" presetClass="entr" presetSubtype="8" fill="hold" nodeType="afterEffect">
                                  <p:stCondLst>
                                    <p:cond delay="2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0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7500"/>
                            </p:stCondLst>
                            <p:childTnLst>
                              <p:par>
                                <p:cTn id="32" presetID="2" presetClass="entr" presetSubtype="8" fill="hold" grpId="0" nodeType="afterEffect">
                                  <p:stCondLst>
                                    <p:cond delay="200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0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1+#ppt_w/2"/>
                                          </p:val>
                                        </p:tav>
                                        <p:tav tm="100000">
                                          <p:val>
                                            <p:strVal val="#ppt_x"/>
                                          </p:val>
                                        </p:tav>
                                      </p:tavLst>
                                    </p:anim>
                                    <p:anim calcmode="lin" valueType="num">
                                      <p:cBhvr additive="base">
                                        <p:cTn id="39"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3999"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INSTALASI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4"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10" name="Rectangle 9"/>
          <p:cNvSpPr/>
          <p:nvPr/>
        </p:nvSpPr>
        <p:spPr>
          <a:xfrm>
            <a:off x="160021" y="1614504"/>
            <a:ext cx="4343400" cy="3349196"/>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kumimoji="0" lang="en-US" sz="200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Processor: </a:t>
            </a:r>
            <a:r>
              <a:rPr kumimoji="0" lang="en-US" sz="200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minimal </a:t>
            </a:r>
            <a:r>
              <a:rPr kumimoji="0" lang="en-US" sz="2000" b="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Pentium IV</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kumimoji="0" lang="en-US" sz="2000" b="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RAM</a:t>
            </a: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 </a:t>
            </a:r>
            <a:r>
              <a:rPr kumimoji="0" lang="en-US" sz="2000" b="1"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2 Gb RAM</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lang="en-US" sz="2000" i="1" smtClean="0">
                <a:solidFill>
                  <a:prstClr val="black"/>
                </a:solidFill>
                <a:latin typeface="Arial" panose="020B0604020202020204" pitchFamily="34" charset="0"/>
                <a:cs typeface="Arial" panose="020B0604020202020204" pitchFamily="34" charset="0"/>
              </a:rPr>
              <a:t>Harddisk</a:t>
            </a:r>
            <a:r>
              <a:rPr lang="en-US" sz="2000" smtClean="0">
                <a:solidFill>
                  <a:prstClr val="black"/>
                </a:solidFill>
                <a:latin typeface="Arial" panose="020B0604020202020204" pitchFamily="34" charset="0"/>
                <a:cs typeface="Arial" panose="020B0604020202020204" pitchFamily="34" charset="0"/>
              </a:rPr>
              <a:t>: </a:t>
            </a:r>
            <a:r>
              <a:rPr lang="en-US" sz="2000" i="1" smtClean="0">
                <a:solidFill>
                  <a:prstClr val="black"/>
                </a:solidFill>
                <a:latin typeface="Arial" panose="020B0604020202020204" pitchFamily="34" charset="0"/>
                <a:cs typeface="Arial" panose="020B0604020202020204" pitchFamily="34" charset="0"/>
              </a:rPr>
              <a:t>Free Space</a:t>
            </a:r>
            <a:r>
              <a:rPr lang="en-US" sz="2000" smtClean="0">
                <a:solidFill>
                  <a:prstClr val="black"/>
                </a:solidFill>
                <a:latin typeface="Arial" panose="020B0604020202020204" pitchFamily="34" charset="0"/>
                <a:cs typeface="Arial" panose="020B0604020202020204" pitchFamily="34" charset="0"/>
              </a:rPr>
              <a:t> </a:t>
            </a:r>
            <a:r>
              <a:rPr lang="en-US" sz="2000" b="1" smtClean="0">
                <a:solidFill>
                  <a:prstClr val="black"/>
                </a:solidFill>
                <a:latin typeface="Arial" panose="020B0604020202020204" pitchFamily="34" charset="0"/>
                <a:cs typeface="Arial" panose="020B0604020202020204" pitchFamily="34" charset="0"/>
              </a:rPr>
              <a:t>20 Gb</a:t>
            </a:r>
            <a:endParaRPr lang="en-US" sz="2000" i="1" smtClean="0">
              <a:solidFill>
                <a:prstClr val="black"/>
              </a:solidFill>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kumimoji="0" lang="en-US" sz="2000" b="0" i="1"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Flashdisk/Harddisk</a:t>
            </a: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 Eksternal</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lang="en-US" sz="2000" smtClean="0">
                <a:solidFill>
                  <a:prstClr val="black"/>
                </a:solidFill>
                <a:latin typeface="Arial" panose="020B0604020202020204" pitchFamily="34" charset="0"/>
                <a:cs typeface="Arial" panose="020B0604020202020204" pitchFamily="34" charset="0"/>
              </a:rPr>
              <a:t>Perangkat input: </a:t>
            </a:r>
            <a:r>
              <a:rPr lang="en-US" sz="2000" i="1" smtClean="0">
                <a:solidFill>
                  <a:prstClr val="black"/>
                </a:solidFill>
                <a:latin typeface="Arial" panose="020B0604020202020204" pitchFamily="34" charset="0"/>
                <a:cs typeface="Arial" panose="020B0604020202020204" pitchFamily="34" charset="0"/>
              </a:rPr>
              <a:t>keyboard</a:t>
            </a:r>
            <a:r>
              <a:rPr lang="en-US" sz="2000" smtClean="0">
                <a:solidFill>
                  <a:prstClr val="black"/>
                </a:solidFill>
                <a:latin typeface="Arial" panose="020B0604020202020204" pitchFamily="34" charset="0"/>
                <a:cs typeface="Arial" panose="020B0604020202020204" pitchFamily="34" charset="0"/>
              </a:rPr>
              <a:t> &amp; </a:t>
            </a:r>
            <a:r>
              <a:rPr lang="en-US" sz="2000" i="1" smtClean="0">
                <a:solidFill>
                  <a:prstClr val="black"/>
                </a:solidFill>
                <a:latin typeface="Arial" panose="020B0604020202020204" pitchFamily="34" charset="0"/>
                <a:cs typeface="Arial" panose="020B0604020202020204" pitchFamily="34" charset="0"/>
              </a:rPr>
              <a:t>mouse</a:t>
            </a:r>
            <a:r>
              <a:rPr lang="en-US" sz="2000" smtClean="0">
                <a:solidFill>
                  <a:prstClr val="black"/>
                </a:solidFill>
                <a:latin typeface="Arial" panose="020B0604020202020204" pitchFamily="34" charset="0"/>
                <a:cs typeface="Arial" panose="020B0604020202020204" pitchFamily="34" charset="0"/>
              </a:rPr>
              <a:t> </a:t>
            </a:r>
          </a:p>
          <a:p>
            <a:pPr marL="342900" marR="0" lvl="0" indent="-34290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kumimoji="0" lang="en-US" sz="2000" b="0" i="0" u="none" strike="noStrike" kern="1200" cap="none" spc="0" normalizeH="0" baseline="0" noProof="0" smtClean="0">
                <a:ln>
                  <a:noFill/>
                </a:ln>
                <a:solidFill>
                  <a:prstClr val="black"/>
                </a:solidFill>
                <a:effectLst/>
                <a:uLnTx/>
                <a:uFillTx/>
                <a:latin typeface="Arial" panose="020B0604020202020204" pitchFamily="34" charset="0"/>
                <a:cs typeface="Arial" panose="020B0604020202020204" pitchFamily="34" charset="0"/>
              </a:rPr>
              <a:t>Perangkat internet &amp; koneksinya</a:t>
            </a:r>
          </a:p>
        </p:txBody>
      </p:sp>
      <p:sp>
        <p:nvSpPr>
          <p:cNvPr id="13" name="Rectangle 12"/>
          <p:cNvSpPr/>
          <p:nvPr/>
        </p:nvSpPr>
        <p:spPr>
          <a:xfrm>
            <a:off x="4701541" y="1614503"/>
            <a:ext cx="4343400" cy="3349197"/>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t"/>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kumimoji="0" lang="en-US" sz="20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Microsoft Windows</a:t>
            </a:r>
            <a:r>
              <a:rPr kumimoji="0" lang="en-US" sz="20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minimal XP</a:t>
            </a: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q"/>
              <a:defRPr/>
            </a:pPr>
            <a:r>
              <a:rPr lang="en-US" sz="2000" b="1" dirty="0" smtClean="0">
                <a:solidFill>
                  <a:prstClr val="black"/>
                </a:solidFill>
                <a:latin typeface="Arial" panose="020B0604020202020204" pitchFamily="34" charset="0"/>
                <a:cs typeface="Arial" panose="020B0604020202020204" pitchFamily="34" charset="0"/>
              </a:rPr>
              <a:t>Microsoft Access</a:t>
            </a:r>
            <a:r>
              <a:rPr lang="en-US" sz="2000" dirty="0" smtClean="0">
                <a:solidFill>
                  <a:prstClr val="black"/>
                </a:solidFill>
                <a:latin typeface="Arial" panose="020B0604020202020204" pitchFamily="34" charset="0"/>
                <a:cs typeface="Arial" panose="020B0604020202020204" pitchFamily="34" charset="0"/>
              </a:rPr>
              <a:t>: minimal Microsoft Office 2007</a:t>
            </a:r>
          </a:p>
          <a:p>
            <a:pPr lvl="0" algn="r">
              <a:lnSpc>
                <a:spcPct val="150000"/>
              </a:lnSpc>
              <a:defRPr/>
            </a:pPr>
            <a:r>
              <a:rPr kumimoji="0" lang="en-US" sz="20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1" i="1" u="none" strike="noStrike" kern="1200" cap="none" spc="0" normalizeH="0" baseline="0" noProof="0" dirty="0" smtClean="0">
                <a:ln>
                  <a:noFill/>
                </a:ln>
                <a:solidFill>
                  <a:prstClr val="black"/>
                </a:solidFill>
                <a:effectLst/>
                <a:uLnTx/>
                <a:uFillTx/>
                <a:latin typeface="Arial Black" panose="020B0A04020102020204" pitchFamily="34" charset="0"/>
                <a:cs typeface="Arial" panose="020B0604020202020204" pitchFamily="34" charset="0"/>
              </a:rPr>
              <a:t>HARUS</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sudah</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ter</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-install </a:t>
            </a:r>
            <a:r>
              <a:rPr kumimoji="0" lang="en-US" sz="1400" b="0" i="1"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semuanya</a:t>
            </a:r>
            <a:endPar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Rectangle 13"/>
          <p:cNvSpPr/>
          <p:nvPr/>
        </p:nvSpPr>
        <p:spPr>
          <a:xfrm>
            <a:off x="160021" y="700104"/>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PERANGKAT KERAS</a:t>
            </a:r>
            <a:endParaRPr kumimoji="0" lang="id-ID"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5" name="Rectangle 14"/>
          <p:cNvSpPr/>
          <p:nvPr/>
        </p:nvSpPr>
        <p:spPr>
          <a:xfrm>
            <a:off x="4701541" y="700103"/>
            <a:ext cx="4343400"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smtClean="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PERANGKAT LUNAK</a:t>
            </a:r>
            <a:endParaRPr kumimoji="0" lang="id-ID"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sp>
        <p:nvSpPr>
          <p:cNvPr id="11" name="Rectangle 10"/>
          <p:cNvSpPr/>
          <p:nvPr/>
        </p:nvSpPr>
        <p:spPr>
          <a:xfrm>
            <a:off x="1" y="5270770"/>
            <a:ext cx="5943600" cy="91440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KEBUTUHAN SISTEM</a:t>
            </a:r>
            <a:endParaRPr lang="id-ID" sz="3600" i="1"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100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2000"/>
                                        <p:tgtEl>
                                          <p:spTgt spid="10"/>
                                        </p:tgtEl>
                                      </p:cBhvr>
                                    </p:animEffect>
                                  </p:childTnLst>
                                </p:cTn>
                              </p:par>
                            </p:childTnLst>
                          </p:cTn>
                        </p:par>
                        <p:par>
                          <p:cTn id="13" fill="hold">
                            <p:stCondLst>
                              <p:cond delay="2000"/>
                            </p:stCondLst>
                            <p:childTnLst>
                              <p:par>
                                <p:cTn id="14" presetID="42" presetClass="entr" presetSubtype="0" fill="hold" grpId="0" nodeType="afterEffect">
                                  <p:stCondLst>
                                    <p:cond delay="10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22" presetClass="entr" presetSubtype="1"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2000"/>
                                        <p:tgtEl>
                                          <p:spTgt spid="13"/>
                                        </p:tgtEl>
                                      </p:cBhvr>
                                    </p:animEffect>
                                  </p:childTnLst>
                                </p:cTn>
                              </p:par>
                            </p:childTnLst>
                          </p:cTn>
                        </p:par>
                        <p:par>
                          <p:cTn id="22" fill="hold">
                            <p:stCondLst>
                              <p:cond delay="4000"/>
                            </p:stCondLst>
                            <p:childTnLst>
                              <p:par>
                                <p:cTn id="23" presetID="10" presetClass="entr" presetSubtype="0" fill="hold" grpId="0" nodeType="afterEffect">
                                  <p:stCondLst>
                                    <p:cond delay="10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21" name="Rectangle 20"/>
          <p:cNvSpPr/>
          <p:nvPr/>
        </p:nvSpPr>
        <p:spPr>
          <a:xfrm>
            <a:off x="0" y="5229028"/>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LANGKAH-LANGKAH</a:t>
            </a:r>
          </a:p>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INSTALASI e-SPT</a:t>
            </a:r>
            <a:endParaRPr lang="id-ID" sz="3600"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
        <p:nvSpPr>
          <p:cNvPr id="22" name="Rectangle 21"/>
          <p:cNvSpPr/>
          <p:nvPr/>
        </p:nvSpPr>
        <p:spPr>
          <a:xfrm>
            <a:off x="914399" y="62658"/>
            <a:ext cx="8229601"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smtClean="0">
                <a:solidFill>
                  <a:schemeClr val="bg1"/>
                </a:solidFill>
                <a:latin typeface="Arial" panose="020B0604020202020204" pitchFamily="34" charset="0"/>
                <a:cs typeface="Arial" panose="020B0604020202020204" pitchFamily="34" charset="0"/>
              </a:rPr>
              <a:t>Pastikan Kebutuhan Sistem sudah dipenuhi oleh komputer/ laptop Anda</a:t>
            </a:r>
            <a:endParaRPr lang="en-US" sz="2400">
              <a:solidFill>
                <a:schemeClr val="bg1"/>
              </a:solidFill>
              <a:latin typeface="Arial" panose="020B0604020202020204" pitchFamily="34" charset="0"/>
              <a:cs typeface="Arial" panose="020B0604020202020204" pitchFamily="34" charset="0"/>
            </a:endParaRPr>
          </a:p>
        </p:txBody>
      </p:sp>
      <p:sp>
        <p:nvSpPr>
          <p:cNvPr id="23" name="Rectangle 22"/>
          <p:cNvSpPr/>
          <p:nvPr/>
        </p:nvSpPr>
        <p:spPr>
          <a:xfrm>
            <a:off x="-1" y="62658"/>
            <a:ext cx="91440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1.</a:t>
            </a:r>
            <a:endParaRPr lang="id-ID" sz="2400" dirty="0">
              <a:solidFill>
                <a:schemeClr val="tx1"/>
              </a:solidFill>
              <a:latin typeface="Arial Black" panose="020B0A04020102020204" pitchFamily="34" charset="0"/>
              <a:cs typeface="Arial" panose="020B0604020202020204" pitchFamily="34" charset="0"/>
            </a:endParaRPr>
          </a:p>
        </p:txBody>
      </p:sp>
      <p:sp>
        <p:nvSpPr>
          <p:cNvPr id="24" name="Rectangle 23"/>
          <p:cNvSpPr/>
          <p:nvPr/>
        </p:nvSpPr>
        <p:spPr>
          <a:xfrm>
            <a:off x="914394" y="1039716"/>
            <a:ext cx="8229601"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Dapatkan</a:t>
            </a:r>
            <a:r>
              <a:rPr lang="en-US" sz="2400" dirty="0" smtClean="0">
                <a:solidFill>
                  <a:schemeClr val="bg1"/>
                </a:solidFill>
                <a:latin typeface="Arial" panose="020B0604020202020204" pitchFamily="34" charset="0"/>
                <a:cs typeface="Arial" panose="020B0604020202020204" pitchFamily="34" charset="0"/>
              </a:rPr>
              <a:t> file </a:t>
            </a:r>
            <a:r>
              <a:rPr lang="en-US" sz="2400" i="1" dirty="0" smtClean="0">
                <a:solidFill>
                  <a:schemeClr val="bg1"/>
                </a:solidFill>
                <a:latin typeface="Arial" panose="020B0604020202020204" pitchFamily="34" charset="0"/>
                <a:cs typeface="Arial" panose="020B0604020202020204" pitchFamily="34" charset="0"/>
              </a:rPr>
              <a:t>installer</a:t>
            </a:r>
            <a:r>
              <a:rPr lang="en-US" sz="2400" dirty="0" smtClean="0">
                <a:solidFill>
                  <a:schemeClr val="bg1"/>
                </a:solidFill>
                <a:latin typeface="Arial" panose="020B0604020202020204" pitchFamily="34" charset="0"/>
                <a:cs typeface="Arial" panose="020B0604020202020204" pitchFamily="34" charset="0"/>
              </a:rPr>
              <a:t> e-SPT </a:t>
            </a:r>
            <a:r>
              <a:rPr lang="en-US" sz="2400" dirty="0" err="1" smtClean="0">
                <a:solidFill>
                  <a:schemeClr val="bg1"/>
                </a:solidFill>
                <a:latin typeface="Arial" panose="020B0604020202020204" pitchFamily="34" charset="0"/>
                <a:cs typeface="Arial" panose="020B0604020202020204" pitchFamily="34" charset="0"/>
              </a:rPr>
              <a:t>dengan</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cara</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mengunduh</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dari</a:t>
            </a:r>
            <a:r>
              <a:rPr lang="en-US" sz="2400" dirty="0" smtClean="0">
                <a:solidFill>
                  <a:schemeClr val="bg1"/>
                </a:solidFill>
                <a:latin typeface="Arial" panose="020B0604020202020204" pitchFamily="34" charset="0"/>
                <a:cs typeface="Arial" panose="020B0604020202020204" pitchFamily="34" charset="0"/>
              </a:rPr>
              <a:t> </a:t>
            </a:r>
            <a:r>
              <a:rPr lang="en-US" sz="2400" u="sng" dirty="0" smtClean="0">
                <a:solidFill>
                  <a:srgbClr val="FFC000"/>
                </a:solidFill>
                <a:latin typeface="Arial" panose="020B0604020202020204" pitchFamily="34" charset="0"/>
                <a:cs typeface="Arial" panose="020B0604020202020204" pitchFamily="34" charset="0"/>
              </a:rPr>
              <a:t>www.pajak.go.id</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atau</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dari</a:t>
            </a:r>
            <a:r>
              <a:rPr lang="en-US" sz="2400" dirty="0" smtClean="0">
                <a:solidFill>
                  <a:schemeClr val="bg1"/>
                </a:solidFill>
                <a:latin typeface="Arial" panose="020B0604020202020204" pitchFamily="34" charset="0"/>
                <a:cs typeface="Arial" panose="020B0604020202020204" pitchFamily="34" charset="0"/>
              </a:rPr>
              <a:t> KPP </a:t>
            </a:r>
            <a:r>
              <a:rPr lang="en-US" sz="2400" dirty="0" err="1" smtClean="0">
                <a:solidFill>
                  <a:schemeClr val="bg1"/>
                </a:solidFill>
                <a:latin typeface="Arial" panose="020B0604020202020204" pitchFamily="34" charset="0"/>
                <a:cs typeface="Arial" panose="020B0604020202020204" pitchFamily="34" charset="0"/>
              </a:rPr>
              <a:t>Pratama</a:t>
            </a:r>
            <a:r>
              <a:rPr lang="en-US" sz="2400" dirty="0" smtClean="0">
                <a:solidFill>
                  <a:schemeClr val="bg1"/>
                </a:solidFill>
                <a:latin typeface="Arial" panose="020B0604020202020204" pitchFamily="34" charset="0"/>
                <a:cs typeface="Arial" panose="020B0604020202020204" pitchFamily="34" charset="0"/>
              </a:rPr>
              <a:t>/KP2KP </a:t>
            </a:r>
            <a:r>
              <a:rPr lang="en-US" sz="2400" dirty="0" err="1" smtClean="0">
                <a:solidFill>
                  <a:schemeClr val="bg1"/>
                </a:solidFill>
                <a:latin typeface="Arial" panose="020B0604020202020204" pitchFamily="34" charset="0"/>
                <a:cs typeface="Arial" panose="020B0604020202020204" pitchFamily="34" charset="0"/>
              </a:rPr>
              <a:t>terdekat</a:t>
            </a:r>
            <a:endParaRPr lang="en-US" sz="2400" b="1" i="1" dirty="0">
              <a:solidFill>
                <a:schemeClr val="bg1"/>
              </a:solidFill>
              <a:latin typeface="Arial" panose="020B0604020202020204" pitchFamily="34" charset="0"/>
              <a:cs typeface="Arial" panose="020B0604020202020204" pitchFamily="34" charset="0"/>
            </a:endParaRPr>
          </a:p>
        </p:txBody>
      </p:sp>
      <p:sp>
        <p:nvSpPr>
          <p:cNvPr id="25" name="Rectangle 24"/>
          <p:cNvSpPr/>
          <p:nvPr/>
        </p:nvSpPr>
        <p:spPr>
          <a:xfrm>
            <a:off x="-5" y="1039716"/>
            <a:ext cx="914400"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2.</a:t>
            </a:r>
            <a:endParaRPr lang="id-ID" sz="2400" dirty="0">
              <a:solidFill>
                <a:schemeClr val="tx1"/>
              </a:solidFill>
              <a:latin typeface="Arial Black" panose="020B0A04020102020204" pitchFamily="34" charset="0"/>
              <a:cs typeface="Arial" panose="020B0604020202020204" pitchFamily="34" charset="0"/>
            </a:endParaRPr>
          </a:p>
        </p:txBody>
      </p:sp>
      <p:sp>
        <p:nvSpPr>
          <p:cNvPr id="26" name="Rectangle 25"/>
          <p:cNvSpPr/>
          <p:nvPr/>
        </p:nvSpPr>
        <p:spPr>
          <a:xfrm>
            <a:off x="914394" y="2016774"/>
            <a:ext cx="8229602" cy="977058"/>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kemudian</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Jalankan</a:t>
            </a:r>
            <a:r>
              <a:rPr lang="en-US" sz="2400" dirty="0" smtClean="0">
                <a:solidFill>
                  <a:schemeClr val="bg1"/>
                </a:solidFill>
                <a:latin typeface="Arial" panose="020B0604020202020204" pitchFamily="34" charset="0"/>
                <a:cs typeface="Arial" panose="020B0604020202020204" pitchFamily="34" charset="0"/>
              </a:rPr>
              <a:t> file </a:t>
            </a:r>
            <a:r>
              <a:rPr lang="en-US" sz="2400" i="1" dirty="0" smtClean="0">
                <a:solidFill>
                  <a:schemeClr val="bg1"/>
                </a:solidFill>
                <a:latin typeface="Arial" panose="020B0604020202020204" pitchFamily="34" charset="0"/>
                <a:cs typeface="Arial" panose="020B0604020202020204" pitchFamily="34" charset="0"/>
              </a:rPr>
              <a:t>installer</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sampai</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selesai</a:t>
            </a:r>
            <a:r>
              <a:rPr lang="en-US" sz="2400" dirty="0" smtClean="0">
                <a:solidFill>
                  <a:schemeClr val="bg1"/>
                </a:solidFill>
                <a:latin typeface="Arial" panose="020B0604020202020204" pitchFamily="34" charset="0"/>
                <a:cs typeface="Arial" panose="020B0604020202020204" pitchFamily="34" charset="0"/>
              </a:rPr>
              <a:t> (</a:t>
            </a:r>
            <a:r>
              <a:rPr lang="en-US" sz="2400" i="1" dirty="0" smtClean="0">
                <a:solidFill>
                  <a:schemeClr val="bg1"/>
                </a:solidFill>
                <a:latin typeface="Arial" panose="020B0604020202020204" pitchFamily="34" charset="0"/>
                <a:cs typeface="Arial" panose="020B0604020202020204" pitchFamily="34" charset="0"/>
              </a:rPr>
              <a:t>installation complete</a:t>
            </a:r>
            <a:r>
              <a:rPr lang="en-US" sz="2400" dirty="0" smtClean="0">
                <a:solidFill>
                  <a:schemeClr val="bg1"/>
                </a:solidFill>
                <a:latin typeface="Arial" panose="020B0604020202020204" pitchFamily="34" charset="0"/>
                <a:cs typeface="Arial" panose="020B0604020202020204" pitchFamily="34" charset="0"/>
              </a:rPr>
              <a:t>)</a:t>
            </a:r>
            <a:endParaRPr lang="en-US" sz="2400" b="1" dirty="0">
              <a:solidFill>
                <a:schemeClr val="bg1"/>
              </a:solidFill>
              <a:latin typeface="Arial" panose="020B0604020202020204" pitchFamily="34" charset="0"/>
              <a:cs typeface="Arial" panose="020B0604020202020204" pitchFamily="34" charset="0"/>
            </a:endParaRPr>
          </a:p>
        </p:txBody>
      </p:sp>
      <p:sp>
        <p:nvSpPr>
          <p:cNvPr id="27" name="Rectangle 26"/>
          <p:cNvSpPr/>
          <p:nvPr/>
        </p:nvSpPr>
        <p:spPr>
          <a:xfrm>
            <a:off x="-5" y="2016774"/>
            <a:ext cx="914399" cy="977058"/>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3.</a:t>
            </a:r>
            <a:endParaRPr lang="id-ID" sz="2400" dirty="0">
              <a:solidFill>
                <a:schemeClr val="tx1"/>
              </a:solidFill>
              <a:latin typeface="Arial Black" panose="020B0A04020102020204" pitchFamily="34" charset="0"/>
              <a:cs typeface="Arial" panose="020B0604020202020204" pitchFamily="34" charset="0"/>
            </a:endParaRPr>
          </a:p>
        </p:txBody>
      </p:sp>
      <p:sp>
        <p:nvSpPr>
          <p:cNvPr id="28" name="Rectangle 27"/>
          <p:cNvSpPr/>
          <p:nvPr/>
        </p:nvSpPr>
        <p:spPr>
          <a:xfrm>
            <a:off x="914398" y="3109827"/>
            <a:ext cx="8229602"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err="1" smtClean="0">
                <a:solidFill>
                  <a:schemeClr val="bg1"/>
                </a:solidFill>
                <a:latin typeface="Arial" panose="020B0604020202020204" pitchFamily="34" charset="0"/>
                <a:cs typeface="Arial" panose="020B0604020202020204" pitchFamily="34" charset="0"/>
              </a:rPr>
              <a:t>Pastikan</a:t>
            </a:r>
            <a:r>
              <a:rPr lang="en-US" sz="2400" dirty="0" smtClean="0">
                <a:solidFill>
                  <a:schemeClr val="bg1"/>
                </a:solidFill>
                <a:latin typeface="Arial" panose="020B0604020202020204" pitchFamily="34" charset="0"/>
                <a:cs typeface="Arial" panose="020B0604020202020204" pitchFamily="34" charset="0"/>
              </a:rPr>
              <a:t> </a:t>
            </a:r>
            <a:r>
              <a:rPr lang="en-US" sz="2400" i="1" dirty="0" smtClean="0">
                <a:solidFill>
                  <a:schemeClr val="bg1"/>
                </a:solidFill>
                <a:latin typeface="Arial" panose="020B0604020202020204" pitchFamily="34" charset="0"/>
                <a:cs typeface="Arial" panose="020B0604020202020204" pitchFamily="34" charset="0"/>
              </a:rPr>
              <a:t>Regional Setting</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komputer</a:t>
            </a:r>
            <a:r>
              <a:rPr lang="en-US" sz="2400" dirty="0" smtClean="0">
                <a:solidFill>
                  <a:schemeClr val="bg1"/>
                </a:solidFill>
                <a:latin typeface="Arial" panose="020B0604020202020204" pitchFamily="34" charset="0"/>
                <a:cs typeface="Arial" panose="020B0604020202020204" pitchFamily="34" charset="0"/>
              </a:rPr>
              <a:t>/laptop </a:t>
            </a:r>
            <a:r>
              <a:rPr lang="en-US" sz="2400" dirty="0" err="1" smtClean="0">
                <a:solidFill>
                  <a:schemeClr val="bg1"/>
                </a:solidFill>
                <a:latin typeface="Arial" panose="020B0604020202020204" pitchFamily="34" charset="0"/>
                <a:cs typeface="Arial" panose="020B0604020202020204" pitchFamily="34" charset="0"/>
              </a:rPr>
              <a:t>Anda</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sudah</a:t>
            </a:r>
            <a:r>
              <a:rPr lang="en-US" sz="2400" dirty="0" smtClean="0">
                <a:solidFill>
                  <a:schemeClr val="bg1"/>
                </a:solidFill>
                <a:latin typeface="Arial" panose="020B0604020202020204" pitchFamily="34" charset="0"/>
                <a:cs typeface="Arial" panose="020B0604020202020204" pitchFamily="34" charset="0"/>
              </a:rPr>
              <a:t> Indonesia</a:t>
            </a:r>
            <a:endParaRPr lang="en-US" sz="2400" b="1" dirty="0">
              <a:solidFill>
                <a:schemeClr val="bg1"/>
              </a:solidFill>
              <a:latin typeface="Arial" panose="020B0604020202020204" pitchFamily="34" charset="0"/>
              <a:cs typeface="Arial" panose="020B0604020202020204" pitchFamily="34" charset="0"/>
            </a:endParaRPr>
          </a:p>
        </p:txBody>
      </p:sp>
      <p:sp>
        <p:nvSpPr>
          <p:cNvPr id="29" name="Rectangle 28"/>
          <p:cNvSpPr/>
          <p:nvPr/>
        </p:nvSpPr>
        <p:spPr>
          <a:xfrm>
            <a:off x="-6" y="3109827"/>
            <a:ext cx="914399"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smtClean="0">
                <a:solidFill>
                  <a:schemeClr val="tx1"/>
                </a:solidFill>
                <a:latin typeface="Arial Black" panose="020B0A04020102020204" pitchFamily="34" charset="0"/>
                <a:cs typeface="Arial" panose="020B0604020202020204" pitchFamily="34" charset="0"/>
              </a:rPr>
              <a:t>4.</a:t>
            </a:r>
            <a:endParaRPr lang="id-ID" sz="2400" dirty="0">
              <a:solidFill>
                <a:schemeClr val="tx1"/>
              </a:solidFill>
              <a:latin typeface="Arial Black" panose="020B0A04020102020204" pitchFamily="34" charset="0"/>
              <a:cs typeface="Arial" panose="020B0604020202020204" pitchFamily="34" charset="0"/>
            </a:endParaRPr>
          </a:p>
        </p:txBody>
      </p:sp>
      <p:sp>
        <p:nvSpPr>
          <p:cNvPr id="30" name="Rectangle 29"/>
          <p:cNvSpPr/>
          <p:nvPr/>
        </p:nvSpPr>
        <p:spPr>
          <a:xfrm>
            <a:off x="914393" y="4140222"/>
            <a:ext cx="8229602" cy="914400"/>
          </a:xfrm>
          <a:prstGeom prst="rect">
            <a:avLst/>
          </a:prstGeom>
          <a:solidFill>
            <a:srgbClr val="00206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defRPr/>
            </a:pPr>
            <a:r>
              <a:rPr lang="en-US" sz="2400" dirty="0" smtClean="0">
                <a:solidFill>
                  <a:schemeClr val="bg1"/>
                </a:solidFill>
                <a:latin typeface="Arial" panose="020B0604020202020204" pitchFamily="34" charset="0"/>
                <a:cs typeface="Arial" panose="020B0604020202020204" pitchFamily="34" charset="0"/>
              </a:rPr>
              <a:t>e-SPT </a:t>
            </a:r>
            <a:r>
              <a:rPr lang="en-US" sz="2400" dirty="0" err="1" smtClean="0">
                <a:solidFill>
                  <a:schemeClr val="bg1"/>
                </a:solidFill>
                <a:latin typeface="Arial" panose="020B0604020202020204" pitchFamily="34" charset="0"/>
                <a:cs typeface="Arial" panose="020B0604020202020204" pitchFamily="34" charset="0"/>
              </a:rPr>
              <a:t>sudah</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siap</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untuk</a:t>
            </a:r>
            <a:r>
              <a:rPr lang="en-US" sz="2400" dirty="0" smtClean="0">
                <a:solidFill>
                  <a:schemeClr val="bg1"/>
                </a:solidFill>
                <a:latin typeface="Arial" panose="020B0604020202020204" pitchFamily="34" charset="0"/>
                <a:cs typeface="Arial" panose="020B0604020202020204" pitchFamily="34" charset="0"/>
              </a:rPr>
              <a:t> </a:t>
            </a:r>
            <a:r>
              <a:rPr lang="en-US" sz="2400" dirty="0" err="1" smtClean="0">
                <a:solidFill>
                  <a:schemeClr val="bg1"/>
                </a:solidFill>
                <a:latin typeface="Arial" panose="020B0604020202020204" pitchFamily="34" charset="0"/>
                <a:cs typeface="Arial" panose="020B0604020202020204" pitchFamily="34" charset="0"/>
              </a:rPr>
              <a:t>dijalankan</a:t>
            </a:r>
            <a:endParaRPr lang="en-US" sz="2400" dirty="0">
              <a:solidFill>
                <a:schemeClr val="bg1"/>
              </a:solidFill>
              <a:latin typeface="Arial" panose="020B0604020202020204" pitchFamily="34" charset="0"/>
              <a:cs typeface="Arial" panose="020B0604020202020204" pitchFamily="34" charset="0"/>
            </a:endParaRPr>
          </a:p>
        </p:txBody>
      </p:sp>
      <p:sp>
        <p:nvSpPr>
          <p:cNvPr id="31" name="Rectangle 30"/>
          <p:cNvSpPr/>
          <p:nvPr/>
        </p:nvSpPr>
        <p:spPr>
          <a:xfrm>
            <a:off x="0" y="4140222"/>
            <a:ext cx="914399" cy="914400"/>
          </a:xfrm>
          <a:prstGeom prst="rect">
            <a:avLst/>
          </a:prstGeom>
          <a:solidFill>
            <a:srgbClr val="FFC000">
              <a:alpha val="90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2400" dirty="0" smtClean="0">
                <a:solidFill>
                  <a:schemeClr val="tx1"/>
                </a:solidFill>
                <a:latin typeface="Arial Black" panose="020B0A04020102020204" pitchFamily="34" charset="0"/>
                <a:cs typeface="Arial" panose="020B0604020202020204" pitchFamily="34" charset="0"/>
              </a:rPr>
              <a:t>5.</a:t>
            </a:r>
            <a:endParaRPr lang="id-ID" sz="2400" dirty="0">
              <a:solidFill>
                <a:schemeClr val="tx1"/>
              </a:solidFill>
              <a:latin typeface="Arial Black" panose="020B0A040201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2000"/>
                            </p:stCondLst>
                            <p:childTnLst>
                              <p:par>
                                <p:cTn id="9" presetID="2" presetClass="entr" presetSubtype="2" fill="hold" grpId="0" nodeType="afterEffect">
                                  <p:stCondLst>
                                    <p:cond delay="10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0-#ppt_w/2"/>
                                          </p:val>
                                        </p:tav>
                                        <p:tav tm="100000">
                                          <p:val>
                                            <p:strVal val="#ppt_x"/>
                                          </p:val>
                                        </p:tav>
                                      </p:tavLst>
                                    </p:anim>
                                    <p:anim calcmode="lin" valueType="num">
                                      <p:cBhvr additive="base">
                                        <p:cTn id="16" dur="10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4000"/>
                            </p:stCondLst>
                            <p:childTnLst>
                              <p:par>
                                <p:cTn id="18" presetID="2" presetClass="entr" presetSubtype="2" fill="hold" grpId="0" nodeType="afterEffect">
                                  <p:stCondLst>
                                    <p:cond delay="10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1000" fill="hold"/>
                                        <p:tgtEl>
                                          <p:spTgt spid="24"/>
                                        </p:tgtEl>
                                        <p:attrNameLst>
                                          <p:attrName>ppt_x</p:attrName>
                                        </p:attrNameLst>
                                      </p:cBhvr>
                                      <p:tavLst>
                                        <p:tav tm="0">
                                          <p:val>
                                            <p:strVal val="1+#ppt_w/2"/>
                                          </p:val>
                                        </p:tav>
                                        <p:tav tm="100000">
                                          <p:val>
                                            <p:strVal val="#ppt_x"/>
                                          </p:val>
                                        </p:tav>
                                      </p:tavLst>
                                    </p:anim>
                                    <p:anim calcmode="lin" valueType="num">
                                      <p:cBhvr additive="base">
                                        <p:cTn id="21" dur="1000" fill="hold"/>
                                        <p:tgtEl>
                                          <p:spTgt spid="2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100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000" fill="hold"/>
                                        <p:tgtEl>
                                          <p:spTgt spid="25"/>
                                        </p:tgtEl>
                                        <p:attrNameLst>
                                          <p:attrName>ppt_x</p:attrName>
                                        </p:attrNameLst>
                                      </p:cBhvr>
                                      <p:tavLst>
                                        <p:tav tm="0">
                                          <p:val>
                                            <p:strVal val="0-#ppt_w/2"/>
                                          </p:val>
                                        </p:tav>
                                        <p:tav tm="100000">
                                          <p:val>
                                            <p:strVal val="#ppt_x"/>
                                          </p:val>
                                        </p:tav>
                                      </p:tavLst>
                                    </p:anim>
                                    <p:anim calcmode="lin" valueType="num">
                                      <p:cBhvr additive="base">
                                        <p:cTn id="25" dur="100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2" presetClass="entr" presetSubtype="2" fill="hold" grpId="0" nodeType="afterEffect">
                                  <p:stCondLst>
                                    <p:cond delay="100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1+#ppt_w/2"/>
                                          </p:val>
                                        </p:tav>
                                        <p:tav tm="100000">
                                          <p:val>
                                            <p:strVal val="#ppt_x"/>
                                          </p:val>
                                        </p:tav>
                                      </p:tavLst>
                                    </p:anim>
                                    <p:anim calcmode="lin" valueType="num">
                                      <p:cBhvr additive="base">
                                        <p:cTn id="30" dur="10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10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1000" fill="hold"/>
                                        <p:tgtEl>
                                          <p:spTgt spid="27"/>
                                        </p:tgtEl>
                                        <p:attrNameLst>
                                          <p:attrName>ppt_x</p:attrName>
                                        </p:attrNameLst>
                                      </p:cBhvr>
                                      <p:tavLst>
                                        <p:tav tm="0">
                                          <p:val>
                                            <p:strVal val="0-#ppt_w/2"/>
                                          </p:val>
                                        </p:tav>
                                        <p:tav tm="100000">
                                          <p:val>
                                            <p:strVal val="#ppt_x"/>
                                          </p:val>
                                        </p:tav>
                                      </p:tavLst>
                                    </p:anim>
                                    <p:anim calcmode="lin" valueType="num">
                                      <p:cBhvr additive="base">
                                        <p:cTn id="34" dur="1000" fill="hold"/>
                                        <p:tgtEl>
                                          <p:spTgt spid="27"/>
                                        </p:tgtEl>
                                        <p:attrNameLst>
                                          <p:attrName>ppt_y</p:attrName>
                                        </p:attrNameLst>
                                      </p:cBhvr>
                                      <p:tavLst>
                                        <p:tav tm="0">
                                          <p:val>
                                            <p:strVal val="#ppt_y"/>
                                          </p:val>
                                        </p:tav>
                                        <p:tav tm="100000">
                                          <p:val>
                                            <p:strVal val="#ppt_y"/>
                                          </p:val>
                                        </p:tav>
                                      </p:tavLst>
                                    </p:anim>
                                  </p:childTnLst>
                                </p:cTn>
                              </p:par>
                            </p:childTnLst>
                          </p:cTn>
                        </p:par>
                        <p:par>
                          <p:cTn id="35" fill="hold">
                            <p:stCondLst>
                              <p:cond delay="8000"/>
                            </p:stCondLst>
                            <p:childTnLst>
                              <p:par>
                                <p:cTn id="36" presetID="2" presetClass="entr" presetSubtype="2" fill="hold" grpId="0" nodeType="afterEffect">
                                  <p:stCondLst>
                                    <p:cond delay="100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1000" fill="hold"/>
                                        <p:tgtEl>
                                          <p:spTgt spid="28"/>
                                        </p:tgtEl>
                                        <p:attrNameLst>
                                          <p:attrName>ppt_x</p:attrName>
                                        </p:attrNameLst>
                                      </p:cBhvr>
                                      <p:tavLst>
                                        <p:tav tm="0">
                                          <p:val>
                                            <p:strVal val="1+#ppt_w/2"/>
                                          </p:val>
                                        </p:tav>
                                        <p:tav tm="100000">
                                          <p:val>
                                            <p:strVal val="#ppt_x"/>
                                          </p:val>
                                        </p:tav>
                                      </p:tavLst>
                                    </p:anim>
                                    <p:anim calcmode="lin" valueType="num">
                                      <p:cBhvr additive="base">
                                        <p:cTn id="39" dur="1000" fill="hold"/>
                                        <p:tgtEl>
                                          <p:spTgt spid="2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00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1000" fill="hold"/>
                                        <p:tgtEl>
                                          <p:spTgt spid="29"/>
                                        </p:tgtEl>
                                        <p:attrNameLst>
                                          <p:attrName>ppt_x</p:attrName>
                                        </p:attrNameLst>
                                      </p:cBhvr>
                                      <p:tavLst>
                                        <p:tav tm="0">
                                          <p:val>
                                            <p:strVal val="0-#ppt_w/2"/>
                                          </p:val>
                                        </p:tav>
                                        <p:tav tm="100000">
                                          <p:val>
                                            <p:strVal val="#ppt_x"/>
                                          </p:val>
                                        </p:tav>
                                      </p:tavLst>
                                    </p:anim>
                                    <p:anim calcmode="lin" valueType="num">
                                      <p:cBhvr additive="base">
                                        <p:cTn id="43" dur="1000" fill="hold"/>
                                        <p:tgtEl>
                                          <p:spTgt spid="29"/>
                                        </p:tgtEl>
                                        <p:attrNameLst>
                                          <p:attrName>ppt_y</p:attrName>
                                        </p:attrNameLst>
                                      </p:cBhvr>
                                      <p:tavLst>
                                        <p:tav tm="0">
                                          <p:val>
                                            <p:strVal val="#ppt_y"/>
                                          </p:val>
                                        </p:tav>
                                        <p:tav tm="100000">
                                          <p:val>
                                            <p:strVal val="#ppt_y"/>
                                          </p:val>
                                        </p:tav>
                                      </p:tavLst>
                                    </p:anim>
                                  </p:childTnLst>
                                </p:cTn>
                              </p:par>
                            </p:childTnLst>
                          </p:cTn>
                        </p:par>
                        <p:par>
                          <p:cTn id="44" fill="hold">
                            <p:stCondLst>
                              <p:cond delay="10000"/>
                            </p:stCondLst>
                            <p:childTnLst>
                              <p:par>
                                <p:cTn id="45" presetID="2" presetClass="entr" presetSubtype="2" fill="hold" grpId="0" nodeType="afterEffect">
                                  <p:stCondLst>
                                    <p:cond delay="10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1000" fill="hold"/>
                                        <p:tgtEl>
                                          <p:spTgt spid="30"/>
                                        </p:tgtEl>
                                        <p:attrNameLst>
                                          <p:attrName>ppt_x</p:attrName>
                                        </p:attrNameLst>
                                      </p:cBhvr>
                                      <p:tavLst>
                                        <p:tav tm="0">
                                          <p:val>
                                            <p:strVal val="1+#ppt_w/2"/>
                                          </p:val>
                                        </p:tav>
                                        <p:tav tm="100000">
                                          <p:val>
                                            <p:strVal val="#ppt_x"/>
                                          </p:val>
                                        </p:tav>
                                      </p:tavLst>
                                    </p:anim>
                                    <p:anim calcmode="lin" valueType="num">
                                      <p:cBhvr additive="base">
                                        <p:cTn id="48" dur="10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10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1000" fill="hold"/>
                                        <p:tgtEl>
                                          <p:spTgt spid="31"/>
                                        </p:tgtEl>
                                        <p:attrNameLst>
                                          <p:attrName>ppt_x</p:attrName>
                                        </p:attrNameLst>
                                      </p:cBhvr>
                                      <p:tavLst>
                                        <p:tav tm="0">
                                          <p:val>
                                            <p:strVal val="0-#ppt_w/2"/>
                                          </p:val>
                                        </p:tav>
                                        <p:tav tm="100000">
                                          <p:val>
                                            <p:strVal val="#ppt_x"/>
                                          </p:val>
                                        </p:tav>
                                      </p:tavLst>
                                    </p:anim>
                                    <p:anim calcmode="lin" valueType="num">
                                      <p:cBhvr additive="base">
                                        <p:cTn id="52" dur="10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21" name="Rectangle 20"/>
          <p:cNvSpPr/>
          <p:nvPr/>
        </p:nvSpPr>
        <p:spPr>
          <a:xfrm>
            <a:off x="0" y="5229028"/>
            <a:ext cx="5852160" cy="1280160"/>
          </a:xfrm>
          <a:prstGeom prst="rect">
            <a:avLst/>
          </a:prstGeom>
          <a:solidFill>
            <a:srgbClr val="002060">
              <a:alpha val="75000"/>
            </a:srgbClr>
          </a:solidFill>
          <a:ln>
            <a:noFill/>
          </a:ln>
        </p:spPr>
        <p:style>
          <a:lnRef idx="0">
            <a:scrgbClr r="0" g="0" b="0"/>
          </a:lnRef>
          <a:fillRef idx="0">
            <a:scrgbClr r="0" g="0" b="0"/>
          </a:fillRef>
          <a:effectRef idx="0">
            <a:scrgbClr r="0" g="0" b="0"/>
          </a:effectRef>
          <a:fontRef idx="minor">
            <a:schemeClr val="lt1"/>
          </a:fontRef>
        </p:style>
        <p:txBody>
          <a:bodyPr anchor="ctr"/>
          <a:lstStyle/>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LANGKAH-LANGKAH</a:t>
            </a:r>
          </a:p>
          <a:p>
            <a:pPr algn="r">
              <a:defRPr/>
            </a:pPr>
            <a:r>
              <a:rPr lang="en-US" sz="3600" smtClean="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rPr>
              <a:t>INSTALASI e-SPT</a:t>
            </a:r>
            <a:endParaRPr lang="id-ID" sz="3600" dirty="0">
              <a:solidFill>
                <a:schemeClr val="bg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endParaRPr>
          </a:p>
        </p:txBody>
      </p:sp>
      <p:sp>
        <p:nvSpPr>
          <p:cNvPr id="16" name="Rectangle 15"/>
          <p:cNvSpPr/>
          <p:nvPr/>
        </p:nvSpPr>
        <p:spPr>
          <a:xfrm>
            <a:off x="-381000" y="4159404"/>
            <a:ext cx="4775200" cy="1069623"/>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a:defRPr/>
            </a:pPr>
            <a:r>
              <a:rPr lang="en-ID" sz="2000" i="1" dirty="0" err="1" smtClean="0">
                <a:solidFill>
                  <a:schemeClr val="tx1"/>
                </a:solidFill>
                <a:latin typeface="Arial" panose="020B0604020202020204" pitchFamily="34" charset="0"/>
                <a:cs typeface="Arial" panose="020B0604020202020204" pitchFamily="34" charset="0"/>
              </a:rPr>
              <a:t>Klik</a:t>
            </a:r>
            <a:r>
              <a:rPr lang="en-ID" sz="2000" i="1" dirty="0" smtClean="0">
                <a:solidFill>
                  <a:schemeClr val="tx1"/>
                </a:solidFill>
                <a:latin typeface="Arial" panose="020B0604020202020204" pitchFamily="34" charset="0"/>
                <a:cs typeface="Arial" panose="020B0604020202020204" pitchFamily="34" charset="0"/>
              </a:rPr>
              <a:t> setup </a:t>
            </a:r>
            <a:r>
              <a:rPr lang="en-ID" sz="2000" i="1" dirty="0" err="1" smtClean="0">
                <a:solidFill>
                  <a:schemeClr val="tx1"/>
                </a:solidFill>
                <a:latin typeface="Arial" panose="020B0604020202020204" pitchFamily="34" charset="0"/>
                <a:cs typeface="Arial" panose="020B0604020202020204" pitchFamily="34" charset="0"/>
              </a:rPr>
              <a:t>pada</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Instaler</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Aplikasi</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PPh</a:t>
            </a:r>
            <a:r>
              <a:rPr lang="en-ID" sz="2000" i="1" dirty="0" smtClean="0">
                <a:solidFill>
                  <a:schemeClr val="tx1"/>
                </a:solidFill>
                <a:latin typeface="Arial" panose="020B0604020202020204" pitchFamily="34" charset="0"/>
                <a:cs typeface="Arial" panose="020B0604020202020204" pitchFamily="34" charset="0"/>
              </a:rPr>
              <a:t> </a:t>
            </a:r>
            <a:r>
              <a:rPr lang="en-ID" sz="2000" i="1" dirty="0" err="1" smtClean="0">
                <a:solidFill>
                  <a:schemeClr val="tx1"/>
                </a:solidFill>
                <a:latin typeface="Arial" panose="020B0604020202020204" pitchFamily="34" charset="0"/>
                <a:cs typeface="Arial" panose="020B0604020202020204" pitchFamily="34" charset="0"/>
              </a:rPr>
              <a:t>Pasal</a:t>
            </a:r>
            <a:r>
              <a:rPr lang="en-ID" sz="2000" i="1" dirty="0" smtClean="0">
                <a:solidFill>
                  <a:schemeClr val="tx1"/>
                </a:solidFill>
                <a:latin typeface="Arial" panose="020B0604020202020204" pitchFamily="34" charset="0"/>
                <a:cs typeface="Arial" panose="020B0604020202020204" pitchFamily="34" charset="0"/>
              </a:rPr>
              <a:t> 22 </a:t>
            </a:r>
            <a:r>
              <a:rPr lang="en-ID" sz="2000" i="1" dirty="0" err="1" smtClean="0">
                <a:solidFill>
                  <a:schemeClr val="tx1"/>
                </a:solidFill>
                <a:latin typeface="Arial" panose="020B0604020202020204" pitchFamily="34" charset="0"/>
                <a:cs typeface="Arial" panose="020B0604020202020204" pitchFamily="34" charset="0"/>
              </a:rPr>
              <a:t>pilih</a:t>
            </a:r>
            <a:r>
              <a:rPr lang="en-ID" sz="2000" i="1" dirty="0" smtClean="0">
                <a:solidFill>
                  <a:schemeClr val="tx1"/>
                </a:solidFill>
                <a:latin typeface="Arial" panose="020B0604020202020204" pitchFamily="34" charset="0"/>
                <a:cs typeface="Arial" panose="020B0604020202020204" pitchFamily="34" charset="0"/>
              </a:rPr>
              <a:t> next </a:t>
            </a:r>
            <a:r>
              <a:rPr lang="en-ID" sz="2000" i="1" dirty="0" err="1" smtClean="0">
                <a:solidFill>
                  <a:schemeClr val="tx1"/>
                </a:solidFill>
                <a:latin typeface="Arial" panose="020B0604020202020204" pitchFamily="34" charset="0"/>
                <a:cs typeface="Arial" panose="020B0604020202020204" pitchFamily="34" charset="0"/>
              </a:rPr>
              <a:t>sampai</a:t>
            </a:r>
            <a:r>
              <a:rPr lang="en-ID" sz="2000" i="1" dirty="0" smtClean="0">
                <a:solidFill>
                  <a:schemeClr val="tx1"/>
                </a:solidFill>
                <a:latin typeface="Arial" panose="020B0604020202020204" pitchFamily="34" charset="0"/>
                <a:cs typeface="Arial" panose="020B0604020202020204" pitchFamily="34" charset="0"/>
              </a:rPr>
              <a:t> finish</a:t>
            </a:r>
          </a:p>
        </p:txBody>
      </p:sp>
      <p:pic>
        <p:nvPicPr>
          <p:cNvPr id="5" name="Picture 4"/>
          <p:cNvPicPr>
            <a:picLocks noChangeAspect="1"/>
          </p:cNvPicPr>
          <p:nvPr/>
        </p:nvPicPr>
        <p:blipFill rotWithShape="1">
          <a:blip r:embed="rId5"/>
          <a:srcRect l="11111" t="16222" r="45695" b="62666"/>
          <a:stretch>
            <a:fillRect/>
          </a:stretch>
        </p:blipFill>
        <p:spPr>
          <a:xfrm>
            <a:off x="133350" y="269952"/>
            <a:ext cx="5924550" cy="1809750"/>
          </a:xfrm>
          <a:prstGeom prst="rect">
            <a:avLst/>
          </a:prstGeom>
        </p:spPr>
      </p:pic>
      <p:pic>
        <p:nvPicPr>
          <p:cNvPr id="6" name="Picture 5"/>
          <p:cNvPicPr>
            <a:picLocks noChangeAspect="1"/>
          </p:cNvPicPr>
          <p:nvPr/>
        </p:nvPicPr>
        <p:blipFill>
          <a:blip r:embed="rId6"/>
          <a:stretch>
            <a:fillRect/>
          </a:stretch>
        </p:blipFill>
        <p:spPr>
          <a:xfrm>
            <a:off x="4381500" y="1305041"/>
            <a:ext cx="4762500" cy="36290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2000"/>
                            </p:stCondLst>
                            <p:childTnLst>
                              <p:par>
                                <p:cTn id="9" presetID="10" presetClass="entr" presetSubtype="0" fill="hold" grpId="0" nodeType="after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2" cy="4819638"/>
          </a:xfrm>
          <a:prstGeom prst="rect">
            <a:avLst/>
          </a:prstGeom>
        </p:spPr>
      </p:pic>
      <p:sp>
        <p:nvSpPr>
          <p:cNvPr id="10" name="Rectangle 9"/>
          <p:cNvSpPr/>
          <p:nvPr/>
        </p:nvSpPr>
        <p:spPr>
          <a:xfrm>
            <a:off x="1" y="4819638"/>
            <a:ext cx="9144001" cy="1536192"/>
          </a:xfrm>
          <a:prstGeom prst="rect">
            <a:avLst/>
          </a:prstGeom>
          <a:no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400" b="0" i="1"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SETTING</a:t>
            </a:r>
            <a:r>
              <a:rPr kumimoji="0" lang="en-US" sz="4400" b="0" i="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 AWAL e-SPT</a:t>
            </a:r>
            <a:endParaRPr kumimoji="0" lang="id-ID" sz="4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4" y="4776788"/>
            <a:ext cx="3381375" cy="208121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b="3861"/>
          <a:stretch>
            <a:fillRect/>
          </a:stretch>
        </p:blipFill>
        <p:spPr>
          <a:xfrm>
            <a:off x="2038350" y="2588419"/>
            <a:ext cx="7105650" cy="4269581"/>
          </a:xfrm>
          <a:prstGeom prst="rect">
            <a:avLst/>
          </a:prstGeom>
        </p:spPr>
      </p:pic>
      <p:sp>
        <p:nvSpPr>
          <p:cNvPr id="15" name="Rectangle 14"/>
          <p:cNvSpPr/>
          <p:nvPr/>
        </p:nvSpPr>
        <p:spPr>
          <a:xfrm>
            <a:off x="183694" y="4557394"/>
            <a:ext cx="4206242" cy="1260000"/>
          </a:xfrm>
          <a:prstGeom prst="rect">
            <a:avLst/>
          </a:prstGeom>
          <a:solidFill>
            <a:schemeClr val="bg1">
              <a:alpha val="75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536575" indent="-536575">
              <a:buAutoNum type="arabicPeriod"/>
              <a:defRPr/>
            </a:pPr>
            <a:r>
              <a:rPr lang="en-US" sz="2400" b="1" dirty="0" err="1" smtClean="0">
                <a:solidFill>
                  <a:schemeClr val="tx1"/>
                </a:solidFill>
                <a:latin typeface="Arial" panose="020B0604020202020204" pitchFamily="34" charset="0"/>
                <a:cs typeface="Arial" panose="020B0604020202020204" pitchFamily="34" charset="0"/>
              </a:rPr>
              <a:t>Koneksi</a:t>
            </a:r>
            <a:r>
              <a:rPr lang="en-US" sz="2400" b="1" dirty="0" smtClean="0">
                <a:solidFill>
                  <a:schemeClr val="tx1"/>
                </a:solidFill>
                <a:latin typeface="Arial" panose="020B0604020202020204" pitchFamily="34" charset="0"/>
                <a:cs typeface="Arial" panose="020B0604020202020204" pitchFamily="34" charset="0"/>
              </a:rPr>
              <a:t> </a:t>
            </a:r>
            <a:r>
              <a:rPr lang="en-US" sz="2400" b="1" dirty="0" err="1" smtClean="0">
                <a:solidFill>
                  <a:schemeClr val="tx1"/>
                </a:solidFill>
                <a:latin typeface="Arial" panose="020B0604020202020204" pitchFamily="34" charset="0"/>
                <a:cs typeface="Arial" panose="020B0604020202020204" pitchFamily="34" charset="0"/>
              </a:rPr>
              <a:t>ke</a:t>
            </a:r>
            <a:r>
              <a:rPr lang="en-US" sz="2400" b="1" dirty="0" smtClean="0">
                <a:solidFill>
                  <a:schemeClr val="tx1"/>
                </a:solidFill>
                <a:latin typeface="Arial" panose="020B0604020202020204" pitchFamily="34" charset="0"/>
                <a:cs typeface="Arial" panose="020B0604020202020204" pitchFamily="34" charset="0"/>
              </a:rPr>
              <a:t> </a:t>
            </a:r>
            <a:r>
              <a:rPr lang="en-US" sz="2400" b="1" i="1" dirty="0" smtClean="0">
                <a:solidFill>
                  <a:schemeClr val="tx1"/>
                </a:solidFill>
                <a:latin typeface="Arial" panose="020B0604020202020204" pitchFamily="34" charset="0"/>
                <a:cs typeface="Arial" panose="020B0604020202020204" pitchFamily="34" charset="0"/>
              </a:rPr>
              <a:t>Database</a:t>
            </a:r>
          </a:p>
          <a:p>
            <a:pPr marL="536575">
              <a:defRPr/>
            </a:pPr>
            <a:r>
              <a:rPr lang="en-ID" sz="2000" i="1" dirty="0" err="1" smtClean="0">
                <a:solidFill>
                  <a:schemeClr val="tx1"/>
                </a:solidFill>
                <a:latin typeface="Arial" panose="020B0604020202020204" pitchFamily="34" charset="0"/>
                <a:cs typeface="Arial" panose="020B0604020202020204" pitchFamily="34" charset="0"/>
              </a:rPr>
              <a:t>Pilih</a:t>
            </a:r>
            <a:r>
              <a:rPr lang="en-ID" sz="2000" i="1" dirty="0" smtClean="0">
                <a:solidFill>
                  <a:schemeClr val="tx1"/>
                </a:solidFill>
                <a:latin typeface="Arial" panose="020B0604020202020204" pitchFamily="34" charset="0"/>
                <a:cs typeface="Arial" panose="020B0604020202020204" pitchFamily="34" charset="0"/>
              </a:rPr>
              <a:t> </a:t>
            </a:r>
            <a:r>
              <a:rPr lang="en-ID" sz="2000" b="1" i="1" dirty="0" smtClean="0">
                <a:solidFill>
                  <a:schemeClr val="tx1"/>
                </a:solidFill>
                <a:latin typeface="Arial" panose="020B0604020202020204" pitchFamily="34" charset="0"/>
                <a:cs typeface="Arial" panose="020B0604020202020204" pitchFamily="34" charset="0"/>
              </a:rPr>
              <a:t>DBPPH22</a:t>
            </a:r>
            <a:r>
              <a:rPr lang="id-ID" sz="2000" i="1" dirty="0" smtClean="0">
                <a:solidFill>
                  <a:schemeClr val="tx1"/>
                </a:solidFill>
                <a:latin typeface="Arial" panose="020B0604020202020204" pitchFamily="34" charset="0"/>
                <a:cs typeface="Arial" panose="020B0604020202020204" pitchFamily="34" charset="0"/>
              </a:rPr>
              <a:t>.</a:t>
            </a:r>
            <a:r>
              <a:rPr lang="en-ID" sz="2000" i="1" dirty="0" smtClean="0">
                <a:solidFill>
                  <a:schemeClr val="tx1"/>
                </a:solidFill>
                <a:latin typeface="Arial" panose="020B0604020202020204" pitchFamily="34" charset="0"/>
                <a:cs typeface="Arial" panose="020B0604020202020204" pitchFamily="34" charset="0"/>
              </a:rPr>
              <a:t> &gt; Isi NPWP &gt; Isi </a:t>
            </a:r>
            <a:r>
              <a:rPr lang="en-ID" sz="2000" i="1" dirty="0" err="1" smtClean="0">
                <a:solidFill>
                  <a:schemeClr val="tx1"/>
                </a:solidFill>
                <a:latin typeface="Arial" panose="020B0604020202020204" pitchFamily="34" charset="0"/>
                <a:cs typeface="Arial" panose="020B0604020202020204" pitchFamily="34" charset="0"/>
              </a:rPr>
              <a:t>Profil</a:t>
            </a:r>
            <a:endParaRPr lang="id-ID" sz="2000" i="1" dirty="0" smtClean="0">
              <a:solidFill>
                <a:schemeClr val="tx1"/>
              </a:solidFill>
              <a:latin typeface="Arial" panose="020B0604020202020204" pitchFamily="34" charset="0"/>
              <a:cs typeface="Arial" panose="020B0604020202020204" pitchFamily="34" charset="0"/>
            </a:endParaRPr>
          </a:p>
          <a:p>
            <a:pPr marL="536575">
              <a:defRPr/>
            </a:pPr>
            <a:endParaRPr lang="id-ID" sz="2000" i="1" dirty="0">
              <a:solidFill>
                <a:schemeClr val="tx1"/>
              </a:solidFill>
              <a:latin typeface="Arial" panose="020B0604020202020204" pitchFamily="34" charset="0"/>
              <a:cs typeface="Arial" panose="020B0604020202020204" pitchFamily="34" charset="0"/>
            </a:endParaRPr>
          </a:p>
          <a:p>
            <a:pPr marL="536575">
              <a:defRPr/>
            </a:pPr>
            <a:r>
              <a:rPr lang="id-ID" sz="2000" i="1" dirty="0" smtClean="0">
                <a:solidFill>
                  <a:schemeClr val="tx1"/>
                </a:solidFill>
                <a:latin typeface="Arial" panose="020B0604020202020204" pitchFamily="34" charset="0"/>
                <a:cs typeface="Arial" panose="020B0604020202020204" pitchFamily="34" charset="0"/>
              </a:rPr>
              <a:t>Apabila error &gt; Klik Kanan &gt; Pilih Run as Administrator</a:t>
            </a:r>
            <a:endParaRPr lang="id-ID" sz="2000" i="1" dirty="0">
              <a:solidFill>
                <a:schemeClr val="tx1"/>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l="63330" t="69704"/>
          <a:stretch>
            <a:fillRect/>
          </a:stretch>
        </p:blipFill>
        <p:spPr>
          <a:xfrm>
            <a:off x="5762625" y="4776788"/>
            <a:ext cx="3381375" cy="2081212"/>
          </a:xfrm>
          <a:prstGeom prst="rect">
            <a:avLst/>
          </a:prstGeom>
        </p:spPr>
      </p:pic>
      <p:sp>
        <p:nvSpPr>
          <p:cNvPr id="13" name="Title 1"/>
          <p:cNvSpPr txBox="1"/>
          <p:nvPr/>
        </p:nvSpPr>
        <p:spPr>
          <a:xfrm>
            <a:off x="183696" y="113199"/>
            <a:ext cx="8412480" cy="54927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MARI</a:t>
            </a:r>
            <a:r>
              <a:rPr kumimoji="0" lang="en-US" sz="2800" b="0" u="none" strike="noStrike" kern="1200" cap="none" spc="0" normalizeH="0" baseline="0" noProof="0" smtClean="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j-ea"/>
              </a:rPr>
              <a:t> MEMULAI…</a:t>
            </a:r>
            <a:endParaRPr kumimoji="0" lang="en-US" sz="2800" b="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j-ea"/>
              <a:cs typeface="Arial" panose="020B0604020202020204" pitchFamily="34" charset="0"/>
            </a:endParaRPr>
          </a:p>
        </p:txBody>
      </p:sp>
      <p:cxnSp>
        <p:nvCxnSpPr>
          <p:cNvPr id="14" name="Straight Connector 13"/>
          <p:cNvCxnSpPr/>
          <p:nvPr/>
        </p:nvCxnSpPr>
        <p:spPr>
          <a:xfrm>
            <a:off x="0" y="662473"/>
            <a:ext cx="4206240" cy="0"/>
          </a:xfrm>
          <a:prstGeom prst="line">
            <a:avLst/>
          </a:prstGeom>
          <a:ln>
            <a:solidFill>
              <a:schemeClr val="accent4"/>
            </a:solidFill>
          </a:ln>
          <a:effectLst>
            <a:outerShdw blurRad="50800" dist="38100" dir="4080000" algn="t" rotWithShape="0">
              <a:prstClr val="black">
                <a:alpha val="42000"/>
              </a:prstClr>
            </a:outerShdw>
          </a:effectLst>
        </p:spPr>
        <p:style>
          <a:lnRef idx="3">
            <a:schemeClr val="accent4"/>
          </a:lnRef>
          <a:fillRef idx="0">
            <a:schemeClr val="accent4"/>
          </a:fillRef>
          <a:effectRef idx="2">
            <a:schemeClr val="accent4"/>
          </a:effectRef>
          <a:fontRef idx="minor">
            <a:schemeClr val="tx1"/>
          </a:fontRef>
        </p:style>
      </p:cxnSp>
      <p:pic>
        <p:nvPicPr>
          <p:cNvPr id="2" name="Picture 1"/>
          <p:cNvPicPr>
            <a:picLocks noChangeAspect="1"/>
          </p:cNvPicPr>
          <p:nvPr/>
        </p:nvPicPr>
        <p:blipFill rotWithShape="1">
          <a:blip r:embed="rId5"/>
          <a:srcRect l="10833" t="15555" r="56112" b="60000"/>
          <a:stretch>
            <a:fillRect/>
          </a:stretch>
        </p:blipFill>
        <p:spPr>
          <a:xfrm>
            <a:off x="4610100" y="0"/>
            <a:ext cx="4533900" cy="2095500"/>
          </a:xfrm>
          <a:prstGeom prst="rect">
            <a:avLst/>
          </a:prstGeom>
        </p:spPr>
      </p:pic>
      <p:pic>
        <p:nvPicPr>
          <p:cNvPr id="8" name="Picture 7"/>
          <p:cNvPicPr>
            <a:picLocks noChangeAspect="1"/>
          </p:cNvPicPr>
          <p:nvPr/>
        </p:nvPicPr>
        <p:blipFill>
          <a:blip r:embed="rId6"/>
          <a:stretch>
            <a:fillRect/>
          </a:stretch>
        </p:blipFill>
        <p:spPr>
          <a:xfrm>
            <a:off x="1881955" y="903844"/>
            <a:ext cx="1952625" cy="14001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theme/theme1.xml><?xml version="1.0" encoding="utf-8"?>
<a:theme xmlns:a="http://schemas.openxmlformats.org/drawingml/2006/main" name="Cover Presentasi Branding Baru - Putih">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plate Presentasi Branding Baru DJP">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Presentasi Branding Baru DJP 2019</Template>
  <TotalTime>10</TotalTime>
  <Words>1181</Words>
  <Application>Microsoft Office PowerPoint</Application>
  <PresentationFormat>On-screen Show (4:3)</PresentationFormat>
  <Paragraphs>208</Paragraphs>
  <Slides>26</Slides>
  <Notes>26</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26</vt:i4>
      </vt:variant>
    </vt:vector>
  </HeadingPairs>
  <TitlesOfParts>
    <vt:vector size="37" baseType="lpstr">
      <vt:lpstr>Adobe Gothic Std B</vt:lpstr>
      <vt:lpstr>Arial</vt:lpstr>
      <vt:lpstr>Arial Black</vt:lpstr>
      <vt:lpstr>Calibri</vt:lpstr>
      <vt:lpstr>Calibri Light</vt:lpstr>
      <vt:lpstr>Comic Sans MS</vt:lpstr>
      <vt:lpstr>Segoe UI</vt:lpstr>
      <vt:lpstr>Wingdings</vt:lpstr>
      <vt:lpstr>Cover Presentasi Branding Baru - Putih</vt:lpstr>
      <vt:lpstr>1_Template Presentasi Branding Baru DJP</vt:lpstr>
      <vt:lpstr>2_Office Theme</vt:lpstr>
      <vt:lpstr>e-SPT MASA PPh PASAL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e-SPT MASA PPh PASAL 21</dc:title>
  <dc:creator>Dimas Imza Arifin</dc:creator>
  <cp:keywords>PAJAK</cp:keywords>
  <cp:lastModifiedBy>ASUS</cp:lastModifiedBy>
  <cp:revision>797</cp:revision>
  <dcterms:created xsi:type="dcterms:W3CDTF">2016-10-27T03:30:00Z</dcterms:created>
  <dcterms:modified xsi:type="dcterms:W3CDTF">2019-10-14T08:58:19Z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1033-11.2.0.8641</vt:lpwstr>
  </property>
</Properties>
</file>