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 id="2147483808" r:id="rId2"/>
    <p:sldMasterId id="2147483825" r:id="rId3"/>
  </p:sldMasterIdLst>
  <p:notesMasterIdLst>
    <p:notesMasterId r:id="rId28"/>
  </p:notesMasterIdLst>
  <p:sldIdLst>
    <p:sldId id="347" r:id="rId4"/>
    <p:sldId id="439" r:id="rId5"/>
    <p:sldId id="400" r:id="rId6"/>
    <p:sldId id="403" r:id="rId7"/>
    <p:sldId id="407" r:id="rId8"/>
    <p:sldId id="408" r:id="rId9"/>
    <p:sldId id="443" r:id="rId10"/>
    <p:sldId id="445" r:id="rId11"/>
    <p:sldId id="404" r:id="rId12"/>
    <p:sldId id="411" r:id="rId13"/>
    <p:sldId id="412" r:id="rId14"/>
    <p:sldId id="405" r:id="rId15"/>
    <p:sldId id="430" r:id="rId16"/>
    <p:sldId id="415" r:id="rId17"/>
    <p:sldId id="431" r:id="rId18"/>
    <p:sldId id="444" r:id="rId19"/>
    <p:sldId id="424" r:id="rId20"/>
    <p:sldId id="425" r:id="rId21"/>
    <p:sldId id="406" r:id="rId22"/>
    <p:sldId id="429" r:id="rId23"/>
    <p:sldId id="438" r:id="rId24"/>
    <p:sldId id="433" r:id="rId25"/>
    <p:sldId id="441" r:id="rId26"/>
    <p:sldId id="437"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163C"/>
    <a:srgbClr val="0B1337"/>
    <a:srgbClr val="0B1539"/>
    <a:srgbClr val="31C0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7296" autoAdjust="0"/>
  </p:normalViewPr>
  <p:slideViewPr>
    <p:cSldViewPr snapToGrid="0">
      <p:cViewPr>
        <p:scale>
          <a:sx n="75" d="100"/>
          <a:sy n="75" d="100"/>
        </p:scale>
        <p:origin x="672"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C678B1-2884-440A-87A3-CADDBAD02A3C}" type="datetimeFigureOut">
              <a:rPr lang="en-US" smtClean="0"/>
              <a:t>10/14/2019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22CB6-5286-4EFE-A400-E97302CBC493}" type="slidenum">
              <a:rPr lang="en-US" smtClean="0"/>
              <a:t>‹#›</a:t>
            </a:fld>
            <a:endParaRPr lang="en-US"/>
          </a:p>
        </p:txBody>
      </p:sp>
    </p:spTree>
    <p:extLst>
      <p:ext uri="{BB962C8B-B14F-4D97-AF65-F5344CB8AC3E}">
        <p14:creationId xmlns:p14="http://schemas.microsoft.com/office/powerpoint/2010/main" val="1388881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PERINGATAN:</a:t>
            </a:r>
          </a:p>
          <a:p>
            <a:pPr marL="171450" indent="-171450">
              <a:buFont typeface="Arial" panose="020B0604020202020204" pitchFamily="34" charset="0"/>
              <a:buChar char="•"/>
            </a:pPr>
            <a:r>
              <a:rPr lang="en-US" i="1" dirty="0" smtClean="0"/>
              <a:t>Slide</a:t>
            </a:r>
            <a:r>
              <a:rPr lang="en-US" dirty="0" smtClean="0"/>
              <a:t> </a:t>
            </a:r>
            <a:r>
              <a:rPr lang="en-US" dirty="0" err="1" smtClean="0"/>
              <a:t>ini</a:t>
            </a:r>
            <a:r>
              <a:rPr lang="en-US" dirty="0" smtClean="0"/>
              <a:t> </a:t>
            </a:r>
            <a:r>
              <a:rPr lang="en-US" dirty="0" err="1" smtClean="0"/>
              <a:t>merupakan</a:t>
            </a:r>
            <a:r>
              <a:rPr lang="en-US" dirty="0" smtClean="0"/>
              <a:t> </a:t>
            </a:r>
            <a:r>
              <a:rPr lang="en-US" dirty="0" err="1" smtClean="0"/>
              <a:t>materi</a:t>
            </a:r>
            <a:r>
              <a:rPr lang="en-US" dirty="0" smtClean="0"/>
              <a:t> </a:t>
            </a:r>
            <a:r>
              <a:rPr lang="en-US" dirty="0" err="1" smtClean="0"/>
              <a:t>penyuluhan</a:t>
            </a:r>
            <a:r>
              <a:rPr lang="en-US" dirty="0" smtClean="0"/>
              <a:t> yang </a:t>
            </a:r>
            <a:r>
              <a:rPr lang="en-US" dirty="0" err="1" smtClean="0"/>
              <a:t>dipersiapkan</a:t>
            </a:r>
            <a:r>
              <a:rPr lang="en-US" dirty="0" smtClean="0"/>
              <a:t> </a:t>
            </a:r>
            <a:r>
              <a:rPr lang="en-US" dirty="0" err="1" smtClean="0"/>
              <a:t>oleh</a:t>
            </a:r>
            <a:r>
              <a:rPr lang="en-US" dirty="0" smtClean="0"/>
              <a:t> </a:t>
            </a:r>
            <a:r>
              <a:rPr lang="en-US" dirty="0" err="1" smtClean="0"/>
              <a:t>Direktorat</a:t>
            </a:r>
            <a:r>
              <a:rPr lang="en-US" dirty="0" smtClean="0"/>
              <a:t> </a:t>
            </a:r>
            <a:r>
              <a:rPr lang="en-US" smtClean="0"/>
              <a:t>P2Humas </a:t>
            </a:r>
            <a:r>
              <a:rPr lang="en-US" b="1" smtClean="0"/>
              <a:t>untuk </a:t>
            </a:r>
            <a:r>
              <a:rPr lang="en-US" b="1" dirty="0" err="1" smtClean="0"/>
              <a:t>kepentingan</a:t>
            </a:r>
            <a:r>
              <a:rPr lang="en-US" b="1" dirty="0" smtClean="0"/>
              <a:t> </a:t>
            </a:r>
            <a:r>
              <a:rPr lang="en-US" b="1" dirty="0" err="1" smtClean="0"/>
              <a:t>dinas</a:t>
            </a:r>
            <a:r>
              <a:rPr lang="en-US" dirty="0" smtClean="0"/>
              <a:t>. </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dirty="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materi</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dapat</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dibagikan</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kepada</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Wajib</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Pajak</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hanya</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dalam</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format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pdf</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a:t>
            </a:r>
            <a:endParaRPr lang="en-US" dirty="0" smtClean="0"/>
          </a:p>
          <a:p>
            <a:pPr marL="171450" indent="-171450">
              <a:buFont typeface="Arial" panose="020B0604020202020204" pitchFamily="34" charset="0"/>
              <a:buChar char="•"/>
            </a:pPr>
            <a:r>
              <a:rPr lang="en-US" dirty="0" err="1" smtClean="0"/>
              <a:t>Dalam</a:t>
            </a:r>
            <a:r>
              <a:rPr lang="en-US" dirty="0" smtClean="0"/>
              <a:t> </a:t>
            </a:r>
            <a:r>
              <a:rPr lang="en-US" dirty="0" err="1" smtClean="0"/>
              <a:t>hal</a:t>
            </a:r>
            <a:r>
              <a:rPr lang="en-US" dirty="0" smtClean="0"/>
              <a:t> </a:t>
            </a:r>
            <a:r>
              <a:rPr lang="en-US" dirty="0" err="1" smtClean="0"/>
              <a:t>terdapat</a:t>
            </a:r>
            <a:r>
              <a:rPr lang="en-US" dirty="0" smtClean="0"/>
              <a:t> </a:t>
            </a:r>
            <a:r>
              <a:rPr lang="en-US" dirty="0" err="1" smtClean="0"/>
              <a:t>ketidaksesuaian</a:t>
            </a:r>
            <a:r>
              <a:rPr lang="en-US" dirty="0" smtClean="0"/>
              <a:t> </a:t>
            </a:r>
            <a:r>
              <a:rPr lang="en-US" dirty="0" err="1" smtClean="0"/>
              <a:t>antara</a:t>
            </a:r>
            <a:r>
              <a:rPr lang="en-US" dirty="0" smtClean="0"/>
              <a:t> </a:t>
            </a:r>
            <a:r>
              <a:rPr lang="en-US" dirty="0" err="1" smtClean="0"/>
              <a:t>materi</a:t>
            </a:r>
            <a:r>
              <a:rPr lang="en-US" dirty="0" smtClean="0"/>
              <a:t> </a:t>
            </a:r>
            <a:r>
              <a:rPr lang="en-US" dirty="0" err="1" smtClean="0"/>
              <a:t>dalam</a:t>
            </a:r>
            <a:r>
              <a:rPr lang="en-US" dirty="0" smtClean="0"/>
              <a:t> </a:t>
            </a:r>
            <a:r>
              <a:rPr lang="en-US" i="1" dirty="0" smtClean="0"/>
              <a:t>slide</a:t>
            </a:r>
            <a:r>
              <a:rPr lang="en-US" dirty="0" smtClean="0"/>
              <a:t> </a:t>
            </a:r>
            <a:r>
              <a:rPr lang="en-US" dirty="0" err="1" smtClean="0"/>
              <a:t>ini</a:t>
            </a:r>
            <a:r>
              <a:rPr lang="en-US" dirty="0" smtClean="0"/>
              <a:t> </a:t>
            </a:r>
            <a:r>
              <a:rPr lang="en-US" dirty="0" err="1" smtClean="0"/>
              <a:t>dengan</a:t>
            </a:r>
            <a:r>
              <a:rPr lang="en-US" dirty="0" smtClean="0"/>
              <a:t> </a:t>
            </a:r>
            <a:r>
              <a:rPr lang="en-US" dirty="0" err="1" smtClean="0"/>
              <a:t>peraturan</a:t>
            </a:r>
            <a:r>
              <a:rPr lang="en-US" dirty="0" smtClean="0"/>
              <a:t> </a:t>
            </a:r>
            <a:r>
              <a:rPr lang="en-US" dirty="0" err="1" smtClean="0"/>
              <a:t>perpajakan</a:t>
            </a:r>
            <a:r>
              <a:rPr lang="en-US" dirty="0" smtClean="0"/>
              <a:t>, </a:t>
            </a:r>
            <a:r>
              <a:rPr lang="en-US" dirty="0" err="1" smtClean="0"/>
              <a:t>maka</a:t>
            </a:r>
            <a:r>
              <a:rPr lang="en-US" dirty="0" smtClean="0"/>
              <a:t> </a:t>
            </a:r>
            <a:r>
              <a:rPr lang="en-US" dirty="0" err="1" smtClean="0"/>
              <a:t>pelaksanaannya</a:t>
            </a:r>
            <a:r>
              <a:rPr lang="en-US" dirty="0" smtClean="0"/>
              <a:t> </a:t>
            </a:r>
            <a:r>
              <a:rPr lang="en-US" dirty="0" err="1" smtClean="0"/>
              <a:t>mengacu</a:t>
            </a:r>
            <a:r>
              <a:rPr lang="en-US" dirty="0" smtClean="0"/>
              <a:t> </a:t>
            </a:r>
            <a:r>
              <a:rPr lang="en-US" dirty="0" err="1" smtClean="0"/>
              <a:t>pada</a:t>
            </a:r>
            <a:r>
              <a:rPr lang="en-US" dirty="0" smtClean="0"/>
              <a:t> </a:t>
            </a:r>
            <a:r>
              <a:rPr lang="en-US" b="1" dirty="0" err="1" smtClean="0"/>
              <a:t>peraturan</a:t>
            </a:r>
            <a:r>
              <a:rPr lang="en-US" b="1" dirty="0" smtClean="0"/>
              <a:t> </a:t>
            </a:r>
            <a:r>
              <a:rPr lang="en-US" b="1" dirty="0" err="1" smtClean="0"/>
              <a:t>perpajakan</a:t>
            </a:r>
            <a:r>
              <a:rPr lang="en-US" b="1" dirty="0" smtClean="0"/>
              <a:t> yang </a:t>
            </a:r>
            <a:r>
              <a:rPr lang="en-US" b="1" dirty="0" err="1" smtClean="0"/>
              <a:t>berlaku</a:t>
            </a:r>
            <a:r>
              <a:rPr lang="en-US" dirty="0" smtClean="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C2B7D-1F6C-4E3C-9167-C154E5D454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2928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Aplikasi e-SPT membuat koneksi langsung ke database .mdb/.accdb dengan memilih file-nya. Aplikasi otomatis menampilkan daftar file database yang ada di folder: &lt;PathAplikasi&gt;\db. </a:t>
            </a:r>
          </a:p>
          <a:p>
            <a:r>
              <a:rPr lang="id-ID" smtClean="0">
                <a:effectLst/>
              </a:rPr>
              <a:t>User bisa mengganti folder database dengan mengklik pada tombol </a:t>
            </a:r>
            <a:r>
              <a:rPr lang="id-ID" b="1" smtClean="0">
                <a:effectLst/>
              </a:rPr>
              <a:t>Ganti Folder</a:t>
            </a:r>
            <a:r>
              <a:rPr lang="id-ID" smtClean="0">
                <a:effectLst/>
              </a:rPr>
              <a:t>.</a:t>
            </a:r>
          </a:p>
          <a:p>
            <a:r>
              <a:rPr lang="id-ID" smtClean="0">
                <a:effectLst/>
              </a:rPr>
              <a:t> </a:t>
            </a:r>
          </a:p>
          <a:p>
            <a:r>
              <a:rPr lang="id-ID" b="1" smtClean="0">
                <a:effectLst/>
              </a:rPr>
              <a:t>Database Kosong</a:t>
            </a:r>
            <a:endParaRPr lang="id-ID" smtClean="0">
              <a:effectLst/>
            </a:endParaRPr>
          </a:p>
          <a:p>
            <a:r>
              <a:rPr lang="id-ID" smtClean="0">
                <a:effectLst/>
              </a:rPr>
              <a:t>Aplikasi menyediakan 2 database kosong masing-masing bertipe .mdb dan .accdb pada folder: &lt;PathAplikasi&gt;\db\empty.</a:t>
            </a:r>
          </a:p>
          <a:p>
            <a:r>
              <a:rPr lang="id-ID" smtClean="0">
                <a:effectLst/>
              </a:rPr>
              <a:t> </a:t>
            </a:r>
          </a:p>
          <a:p>
            <a:r>
              <a:rPr lang="id-ID" b="1" smtClean="0">
                <a:effectLst/>
              </a:rPr>
              <a:t>Penamaan Database</a:t>
            </a:r>
            <a:endParaRPr lang="id-ID" smtClean="0">
              <a:effectLst/>
            </a:endParaRPr>
          </a:p>
          <a:p>
            <a:r>
              <a:rPr lang="id-ID" smtClean="0">
                <a:effectLst/>
              </a:rPr>
              <a:t>Nama file database default adalah </a:t>
            </a:r>
            <a:r>
              <a:rPr lang="id-ID" b="1" smtClean="0">
                <a:effectLst/>
              </a:rPr>
              <a:t>db2113</a:t>
            </a:r>
            <a:r>
              <a:rPr lang="id-ID" smtClean="0">
                <a:effectLst/>
              </a:rPr>
              <a:t>. User bebas mengganti nama file selama ekstensi (.mdb/.accdb) tidak diubah.</a:t>
            </a:r>
          </a:p>
          <a:p>
            <a:r>
              <a:rPr lang="id-ID" smtClean="0">
                <a:effectLst/>
              </a:rPr>
              <a:t> </a:t>
            </a:r>
          </a:p>
          <a:p>
            <a:r>
              <a:rPr lang="id-ID" b="1" smtClean="0">
                <a:effectLst/>
              </a:rPr>
              <a:t>Gagal membaca Database</a:t>
            </a:r>
            <a:endParaRPr lang="id-ID" smtClean="0">
              <a:effectLst/>
            </a:endParaRPr>
          </a:p>
          <a:p>
            <a:r>
              <a:rPr lang="id-ID" smtClean="0">
                <a:effectLst/>
              </a:rPr>
              <a:t>Bila gagal membaca Database, perlu meng-install Database Access Engine.</a:t>
            </a:r>
          </a:p>
          <a:p>
            <a:r>
              <a:rPr lang="id-ID" sz="1200" kern="1200" smtClean="0">
                <a:solidFill>
                  <a:schemeClr val="tx1"/>
                </a:solidFill>
                <a:effectLst/>
                <a:latin typeface="+mn-lt"/>
                <a:ea typeface="+mn-ea"/>
                <a:cs typeface="+mn-cs"/>
              </a:rPr>
              <a:t>http://www.microsoft.com/en-us/download/details.aspx?id=13255</a:t>
            </a:r>
            <a:endParaRPr lang="id-ID" smtClean="0">
              <a:effectLst/>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26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User harus memasukkan username dan password sebelum dapat menggunakan database. Username dan password default adalah </a:t>
            </a:r>
            <a:r>
              <a:rPr lang="id-ID" b="1" smtClean="0">
                <a:effectLst/>
              </a:rPr>
              <a:t>administrator </a:t>
            </a:r>
            <a:r>
              <a:rPr lang="id-ID" smtClean="0">
                <a:effectLst/>
              </a:rPr>
              <a:t>dan </a:t>
            </a:r>
            <a:r>
              <a:rPr lang="id-ID" b="1" smtClean="0">
                <a:effectLst/>
              </a:rPr>
              <a:t>123</a:t>
            </a:r>
            <a:r>
              <a:rPr lang="en-US" b="1" smtClean="0">
                <a:effectLst/>
              </a:rPr>
              <a:t>. </a:t>
            </a:r>
            <a:r>
              <a:rPr lang="id-ID" smtClean="0">
                <a:effectLst/>
              </a:rPr>
              <a:t>Username dan password</a:t>
            </a:r>
            <a:r>
              <a:rPr lang="en-US" smtClean="0">
                <a:effectLst/>
              </a:rPr>
              <a:t> bisa diubah sesuai kebutuhan.</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476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INPUT DATA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4745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93141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effectLst/>
              </a:rPr>
              <a:t>Alur e-SPT setiap Masa Pajak.</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004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8714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3588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1340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232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LAPOR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08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Pasal 3 ayat (2) PER-02/PJ/2019</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750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890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3 langkah mudah menggunakan </a:t>
            </a:r>
            <a:r>
              <a:rPr lang="en-US" sz="1200" i="1" kern="1200" smtClean="0">
                <a:solidFill>
                  <a:schemeClr val="tx1"/>
                </a:solidFill>
                <a:effectLst/>
                <a:latin typeface="+mn-lt"/>
                <a:ea typeface="+mn-ea"/>
                <a:cs typeface="+mn-cs"/>
              </a:rPr>
              <a:t>e-filing:</a:t>
            </a:r>
          </a:p>
          <a:p>
            <a:pPr marL="228600" indent="-228600">
              <a:buFont typeface="+mj-lt"/>
              <a:buAutoNum type="arabicPeriod"/>
            </a:pPr>
            <a:r>
              <a:rPr lang="en-US" sz="1200" i="0" kern="1200" smtClean="0">
                <a:solidFill>
                  <a:schemeClr val="tx1"/>
                </a:solidFill>
                <a:effectLst/>
                <a:latin typeface="+mn-lt"/>
                <a:ea typeface="+mn-ea"/>
                <a:cs typeface="+mn-cs"/>
              </a:rPr>
              <a:t>Mengajukan permohonan Aktivasi EFIN ke KPP atau KP2KP.</a:t>
            </a:r>
          </a:p>
          <a:p>
            <a:pPr marL="228600" indent="-228600">
              <a:buFont typeface="+mj-lt"/>
              <a:buAutoNum type="arabicPeriod"/>
            </a:pPr>
            <a:r>
              <a:rPr lang="en-US" sz="1200" i="0" kern="1200" smtClean="0">
                <a:solidFill>
                  <a:schemeClr val="tx1"/>
                </a:solidFill>
                <a:effectLst/>
                <a:latin typeface="+mn-lt"/>
                <a:ea typeface="+mn-ea"/>
                <a:cs typeface="+mn-cs"/>
              </a:rPr>
              <a:t>Setelah memperoleh nomor EFIN, Anda dapat mendaftarkan diri pada Layanan Online Pajak pada website DJP Online atau website Penyedia Layanan SPT Elektronik.</a:t>
            </a:r>
          </a:p>
          <a:p>
            <a:pPr marL="228600" indent="-228600">
              <a:buFont typeface="+mj-lt"/>
              <a:buAutoNum type="arabicPeriod"/>
            </a:pPr>
            <a:r>
              <a:rPr lang="en-US" sz="1200" i="0" kern="1200" smtClean="0">
                <a:solidFill>
                  <a:schemeClr val="tx1"/>
                </a:solidFill>
                <a:effectLst/>
                <a:latin typeface="+mn-lt"/>
                <a:ea typeface="+mn-ea"/>
                <a:cs typeface="+mn-cs"/>
              </a:rPr>
              <a:t>Setelah memiliki akun DJP Online /Akun Penyedia Layanan SPT Elektronik, Anda sudah dapat menyampaikan SPT Anda melalui menu e-Filing.</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2925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Reminder</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7578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Contact Point</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42483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smtClean="0"/>
              <a:t>PERINGATAN:</a:t>
            </a:r>
          </a:p>
          <a:p>
            <a:pPr marL="171450" indent="-171450">
              <a:buFont typeface="Arial" panose="020B0604020202020204" pitchFamily="34" charset="0"/>
              <a:buChar char="•"/>
            </a:pPr>
            <a:r>
              <a:rPr lang="en-US" i="1" smtClean="0"/>
              <a:t>Slide</a:t>
            </a:r>
            <a:r>
              <a:rPr lang="en-US" smtClean="0"/>
              <a:t> ini merupakan materi penyuluhan yang dipersiapkan oleh Direktorat P2Humas </a:t>
            </a:r>
            <a:r>
              <a:rPr lang="en-US" b="1" smtClean="0"/>
              <a:t>untuk kepentingan dinas</a:t>
            </a:r>
            <a:r>
              <a:rPr lang="en-US" smtClean="0"/>
              <a:t>.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materi dapat dibagikan kepada Wajib Pajak </a:t>
            </a:r>
            <a:r>
              <a:rPr kumimoji="0" lang="en-US" sz="1200" b="1" i="0" u="none" strike="noStrike" kern="1200" cap="none" spc="0" normalizeH="0" baseline="0" noProof="0" smtClean="0">
                <a:ln>
                  <a:noFill/>
                </a:ln>
                <a:solidFill>
                  <a:prstClr val="black"/>
                </a:solidFill>
                <a:effectLst/>
                <a:uLnTx/>
                <a:uFillTx/>
                <a:latin typeface="Calibri Light" panose="020F0302020204030204"/>
                <a:ea typeface="+mn-ea"/>
                <a:cs typeface="+mn-cs"/>
              </a:rPr>
              <a:t>hanya dalam format pdf.</a:t>
            </a:r>
            <a:endParaRPr lang="en-US" smtClean="0"/>
          </a:p>
          <a:p>
            <a:pPr marL="171450" indent="-171450">
              <a:buFont typeface="Arial" panose="020B0604020202020204" pitchFamily="34" charset="0"/>
              <a:buChar char="•"/>
            </a:pPr>
            <a:r>
              <a:rPr lang="en-US" smtClean="0"/>
              <a:t>Dalam hal terdapat ketidaksesuaian antara materi dalam </a:t>
            </a:r>
            <a:r>
              <a:rPr lang="en-US" i="1" smtClean="0"/>
              <a:t>slide</a:t>
            </a:r>
            <a:r>
              <a:rPr lang="en-US" smtClean="0"/>
              <a:t> ini dengan peraturan perpajakan, maka pelaksanaannya mengacu pada </a:t>
            </a:r>
            <a:r>
              <a:rPr lang="en-US" b="1" smtClean="0"/>
              <a:t>peraturan perpajakan yang berlaku</a:t>
            </a:r>
            <a:r>
              <a:rPr lang="en-US" smtClean="0"/>
              <a:t>.</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3563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smtClean="0"/>
              <a:t>Pemanfaatan e-SPT Masa PPh Pasal 21</a:t>
            </a:r>
            <a:endParaRPr lang="en-US" i="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0288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917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Kebutuhan Sistem</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594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Langkah-langkah 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1095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Langkah-langkah</a:t>
            </a:r>
            <a:r>
              <a:rPr lang="en-US" dirty="0" smtClean="0"/>
              <a:t> </a:t>
            </a:r>
            <a:r>
              <a:rPr lang="en-US" dirty="0" err="1" smtClean="0"/>
              <a:t>Instalasi</a:t>
            </a:r>
            <a:r>
              <a:rPr lang="en-US" dirty="0" smtClean="0"/>
              <a:t> e-SPT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2316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Langkah-langkah</a:t>
            </a:r>
            <a:r>
              <a:rPr lang="en-US" dirty="0" smtClean="0"/>
              <a:t> </a:t>
            </a:r>
            <a:r>
              <a:rPr lang="en-US" dirty="0" err="1" smtClean="0"/>
              <a:t>Instalasi</a:t>
            </a:r>
            <a:r>
              <a:rPr lang="en-US" dirty="0" smtClean="0"/>
              <a:t> e-SPT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5709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SETTING AWAL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4678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00648"/>
            <a:ext cx="7772400" cy="2276417"/>
          </a:xfrm>
        </p:spPr>
        <p:txBody>
          <a:bodyPr anchor="b">
            <a:normAutofit/>
          </a:bodyPr>
          <a:lstStyle>
            <a:lvl1pPr algn="l">
              <a:defRPr sz="4800" b="1" baseline="0">
                <a:solidFill>
                  <a:schemeClr val="bg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3" name="Subtitle 2"/>
          <p:cNvSpPr>
            <a:spLocks noGrp="1"/>
          </p:cNvSpPr>
          <p:nvPr>
            <p:ph type="subTitle" idx="1" hasCustomPrompt="1"/>
          </p:nvPr>
        </p:nvSpPr>
        <p:spPr>
          <a:xfrm>
            <a:off x="702365" y="4522184"/>
            <a:ext cx="6858000" cy="1005403"/>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4"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43503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1">
            <a:extLst>
              <a:ext uri="{FF2B5EF4-FFF2-40B4-BE49-F238E27FC236}">
                <a16:creationId xmlns:a16="http://schemas.microsoft.com/office/drawing/2014/main" xmlns="" id="{589E9859-E358-4A00-88C7-43972BFE0BC1}"/>
              </a:ext>
            </a:extLst>
          </p:cNvPr>
          <p:cNvSpPr txBox="1">
            <a:spLocks/>
          </p:cNvSpPr>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extLst>
      <p:ext uri="{BB962C8B-B14F-4D97-AF65-F5344CB8AC3E}">
        <p14:creationId xmlns:p14="http://schemas.microsoft.com/office/powerpoint/2010/main" val="2508393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1">
            <a:extLst>
              <a:ext uri="{FF2B5EF4-FFF2-40B4-BE49-F238E27FC236}">
                <a16:creationId xmlns:a16="http://schemas.microsoft.com/office/drawing/2014/main" xmlns="" id="{589E9859-E358-4A00-88C7-43972BFE0BC1}"/>
              </a:ext>
            </a:extLst>
          </p:cNvPr>
          <p:cNvSpPr txBox="1">
            <a:spLocks/>
          </p:cNvSpPr>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extLst>
      <p:ext uri="{BB962C8B-B14F-4D97-AF65-F5344CB8AC3E}">
        <p14:creationId xmlns:p14="http://schemas.microsoft.com/office/powerpoint/2010/main" val="389658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 Presentasi Branding Baru - Putih Bers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4507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654818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9EBC4A-F3A9-4A13-988E-BA8079DC3422}" type="datetimeFigureOut">
              <a:rPr lang="id-ID" smtClean="0">
                <a:solidFill>
                  <a:prstClr val="black">
                    <a:tint val="75000"/>
                  </a:prstClr>
                </a:solidFill>
              </a:rPr>
              <a:pPr/>
              <a:t>14/10/2019</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B928FC29-BFAF-4A63-9FB3-CDEA2BFD0F5C}"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734887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53620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bg>
      <p:bgPr>
        <a:solidFill>
          <a:srgbClr val="FAFCE0"/>
        </a:solidFill>
        <a:effectLst/>
      </p:bgPr>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2"/>
          <a:srcRect/>
          <a:stretch>
            <a:fillRect/>
          </a:stretch>
        </p:blipFill>
        <p:spPr bwMode="auto">
          <a:xfrm>
            <a:off x="914400" y="2497138"/>
            <a:ext cx="8251825" cy="4360862"/>
          </a:xfrm>
          <a:prstGeom prst="rect">
            <a:avLst/>
          </a:prstGeom>
          <a:noFill/>
          <a:ln w="9525">
            <a:noFill/>
            <a:miter lim="800000"/>
            <a:headEnd/>
            <a:tailEnd/>
          </a:ln>
        </p:spPr>
      </p:pic>
    </p:spTree>
    <p:extLst>
      <p:ext uri="{BB962C8B-B14F-4D97-AF65-F5344CB8AC3E}">
        <p14:creationId xmlns:p14="http://schemas.microsoft.com/office/powerpoint/2010/main" val="2590691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320896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1" i="0" u="none" strike="noStrike" kern="1200" cap="none" spc="0" normalizeH="0" baseline="0" noProof="0" smtClean="0">
                <a:ln>
                  <a:noFill/>
                </a:ln>
                <a:solidFill>
                  <a:srgbClr val="FFC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a:ln>
                <a:noFill/>
              </a:ln>
              <a:solidFill>
                <a:srgbClr val="FFC000"/>
              </a:solidFill>
              <a:effectLst/>
              <a:uLnTx/>
              <a:uFillTx/>
              <a:latin typeface="Calibri"/>
              <a:ea typeface="+mn-ea"/>
              <a:cs typeface="+mn-cs"/>
            </a:endParaRPr>
          </a:p>
        </p:txBody>
      </p:sp>
    </p:spTree>
    <p:extLst>
      <p:ext uri="{BB962C8B-B14F-4D97-AF65-F5344CB8AC3E}">
        <p14:creationId xmlns:p14="http://schemas.microsoft.com/office/powerpoint/2010/main" val="1912486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45500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si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smtClean="0"/>
              <a:t>Teks</a:t>
            </a:r>
            <a:r>
              <a:rPr lang="en-US" dirty="0" smtClean="0"/>
              <a:t>, pointer, </a:t>
            </a:r>
            <a:r>
              <a:rPr lang="en-US" dirty="0" err="1" smtClean="0"/>
              <a:t>dll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90331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29416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94877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811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11899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95563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512706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241372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717980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474804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0815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si Presentasi Branding Baru - Biru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1319" y="85041"/>
            <a:ext cx="7010400" cy="854074"/>
          </a:xfrm>
        </p:spPr>
        <p:txBody>
          <a:bodyPr>
            <a:normAutofit/>
          </a:bodyPr>
          <a:lstStyle>
            <a:lvl1pPr>
              <a:defRPr sz="32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461319" y="1323116"/>
            <a:ext cx="8311978" cy="4682267"/>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505723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75607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10486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2291379"/>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487992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844052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162987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220542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43239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30528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84345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9E9859-E358-4A00-88C7-43972BFE0BC1}"/>
              </a:ext>
            </a:extLst>
          </p:cNvPr>
          <p:cNvSpPr>
            <a:spLocks noGrp="1"/>
          </p:cNvSpPr>
          <p:nvPr>
            <p:ph type="title" hasCustomPrompt="1"/>
          </p:nvPr>
        </p:nvSpPr>
        <p:spPr>
          <a:xfrm>
            <a:off x="628650" y="339001"/>
            <a:ext cx="7886700" cy="756632"/>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94130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16062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354812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86594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45362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072365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29118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46556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79774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9E9859-E358-4A00-88C7-43972BFE0BC1}"/>
              </a:ext>
            </a:extLst>
          </p:cNvPr>
          <p:cNvSpPr>
            <a:spLocks noGrp="1"/>
          </p:cNvSpPr>
          <p:nvPr>
            <p:ph type="title" hasCustomPrompt="1"/>
          </p:nvPr>
        </p:nvSpPr>
        <p:spPr>
          <a:xfrm>
            <a:off x="1375719" y="264860"/>
            <a:ext cx="7471719" cy="460069"/>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14007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85800" y="2100648"/>
            <a:ext cx="7772400" cy="2276417"/>
          </a:xfrm>
        </p:spPr>
        <p:txBody>
          <a:bodyPr anchor="b">
            <a:normAutofit/>
          </a:bodyPr>
          <a:lstStyle>
            <a:lvl1pPr algn="l">
              <a:defRPr sz="48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8" name="Subtitle 2"/>
          <p:cNvSpPr>
            <a:spLocks noGrp="1"/>
          </p:cNvSpPr>
          <p:nvPr>
            <p:ph type="subTitle" idx="1" hasCustomPrompt="1"/>
          </p:nvPr>
        </p:nvSpPr>
        <p:spPr>
          <a:xfrm>
            <a:off x="702365" y="4522184"/>
            <a:ext cx="6858000" cy="100540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13"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4"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38165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si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err="1" smtClean="0"/>
              <a:t>Teks</a:t>
            </a:r>
            <a:r>
              <a:rPr lang="en-US" dirty="0" smtClean="0"/>
              <a:t>, pointer, </a:t>
            </a:r>
            <a:r>
              <a:rPr lang="en-US" dirty="0" err="1" smtClean="0"/>
              <a:t>dll</a:t>
            </a:r>
            <a:endParaRPr lang="en-US" dirty="0" smtClean="0"/>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26345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si Presentasi Branding Baru - Putih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Title 1"/>
          <p:cNvSpPr>
            <a:spLocks noGrp="1"/>
          </p:cNvSpPr>
          <p:nvPr>
            <p:ph type="title" hasCustomPrompt="1"/>
          </p:nvPr>
        </p:nvSpPr>
        <p:spPr>
          <a:xfrm>
            <a:off x="461319" y="85041"/>
            <a:ext cx="7010400" cy="854074"/>
          </a:xfrm>
        </p:spPr>
        <p:txBody>
          <a:bodyPr>
            <a:normAutofit/>
          </a:bodyPr>
          <a:lstStyle>
            <a:lvl1pPr>
              <a:defRPr sz="32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9" name="Content Placeholder 2"/>
          <p:cNvSpPr>
            <a:spLocks noGrp="1"/>
          </p:cNvSpPr>
          <p:nvPr>
            <p:ph idx="1" hasCustomPrompt="1"/>
          </p:nvPr>
        </p:nvSpPr>
        <p:spPr>
          <a:xfrm>
            <a:off x="461319" y="1323116"/>
            <a:ext cx="8311978" cy="4682267"/>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173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9E9859-E358-4A00-88C7-43972BFE0BC1}"/>
              </a:ext>
            </a:extLst>
          </p:cNvPr>
          <p:cNvSpPr>
            <a:spLocks noGrp="1"/>
          </p:cNvSpPr>
          <p:nvPr>
            <p:ph type="title" hasCustomPrompt="1"/>
          </p:nvPr>
        </p:nvSpPr>
        <p:spPr>
          <a:xfrm>
            <a:off x="628650" y="339001"/>
            <a:ext cx="7886700" cy="567162"/>
          </a:xfrm>
        </p:spPr>
        <p:txBody>
          <a:bodyPr/>
          <a:lstStyle>
            <a:lvl1pPr algn="ctr">
              <a:defRPr sz="2400" b="1">
                <a:solidFill>
                  <a:schemeClr val="tx1"/>
                </a:solidFill>
                <a:latin typeface="+mn-lt"/>
              </a:defRPr>
            </a:lvl1pPr>
          </a:lstStyle>
          <a:p>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44177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2.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12.jpg"/><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81664" y="365126"/>
            <a:ext cx="716692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81664" y="1825625"/>
            <a:ext cx="716692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2834"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282709" y="6356351"/>
            <a:ext cx="50812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07106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731" r:id="rId16"/>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10/14/2019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922407"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05771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14/10/2019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922407"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23860214"/>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17.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52.pn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60.jp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36.xml"/><Relationship Id="rId6" Type="http://schemas.openxmlformats.org/officeDocument/2006/relationships/image" Target="../media/image17.png"/><Relationship Id="rId5" Type="http://schemas.openxmlformats.org/officeDocument/2006/relationships/image" Target="../media/image63.png"/><Relationship Id="rId4" Type="http://schemas.openxmlformats.org/officeDocument/2006/relationships/image" Target="../media/image62.jp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17.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9870" y="3131669"/>
            <a:ext cx="8504170" cy="1828800"/>
          </a:xfrm>
        </p:spPr>
        <p:txBody>
          <a:bodyPr>
            <a:noAutofit/>
          </a:bodyPr>
          <a:lstStyle/>
          <a:p>
            <a:r>
              <a:rPr lang="en-US" b="0" dirty="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e-SPT MASA</a:t>
            </a:r>
            <a:r>
              <a:rPr lang="en-US" sz="3600" b="0" dirty="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
            </a:r>
            <a:br>
              <a:rPr lang="en-US" sz="3600" b="0" dirty="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br>
            <a:r>
              <a:rPr lang="en-US" sz="5400" b="0" dirty="0" smtClean="0">
                <a:effectLst>
                  <a:outerShdw blurRad="38100" dist="38100" dir="2700000" algn="tl">
                    <a:srgbClr val="000000">
                      <a:alpha val="43137"/>
                    </a:srgbClr>
                  </a:outerShdw>
                </a:effectLst>
                <a:latin typeface="Arial Black" panose="020B0A04020102020204" pitchFamily="34" charset="0"/>
                <a:ea typeface="Adobe Gothic Std B" panose="020B0800000000000000"/>
              </a:rPr>
              <a:t>PPN PUT</a:t>
            </a:r>
            <a:endParaRPr lang="en-US" sz="7200" b="0" i="1" dirty="0">
              <a:effectLst>
                <a:outerShdw blurRad="38100" dist="38100" dir="2700000" algn="tl">
                  <a:srgbClr val="000000">
                    <a:alpha val="43137"/>
                  </a:srgbClr>
                </a:outerShdw>
              </a:effectLst>
              <a:latin typeface="Arial Black" panose="020B0A04020102020204" pitchFamily="34" charset="0"/>
              <a:ea typeface="Adobe Gothic Std B" panose="020B0800000000000000"/>
            </a:endParaRPr>
          </a:p>
        </p:txBody>
      </p:sp>
      <p:sp>
        <p:nvSpPr>
          <p:cNvPr id="11" name="TextBox 10"/>
          <p:cNvSpPr txBox="1"/>
          <p:nvPr/>
        </p:nvSpPr>
        <p:spPr>
          <a:xfrm>
            <a:off x="639830" y="4793039"/>
            <a:ext cx="4572000" cy="4572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&lt;TEMPAT&gt;, &lt;TANGGAL&gt;</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 name="Straight Connector 4"/>
          <p:cNvCxnSpPr/>
          <p:nvPr/>
        </p:nvCxnSpPr>
        <p:spPr>
          <a:xfrm>
            <a:off x="717155" y="4793039"/>
            <a:ext cx="4114800" cy="0"/>
          </a:xfrm>
          <a:prstGeom prst="line">
            <a:avLst/>
          </a:prstGeom>
          <a:ln w="19050">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6" name="TextBox 6">
            <a:extLst>
              <a:ext uri="{FF2B5EF4-FFF2-40B4-BE49-F238E27FC236}">
                <a16:creationId xmlns:a16="http://schemas.microsoft.com/office/drawing/2014/main" xmlns="" id="{587C8FD9-4F1A-43B6-987E-ED65CF33D386}"/>
              </a:ext>
            </a:extLst>
          </p:cNvPr>
          <p:cNvSpPr txBox="1"/>
          <p:nvPr/>
        </p:nvSpPr>
        <p:spPr>
          <a:xfrm>
            <a:off x="7391400" y="44530"/>
            <a:ext cx="1645920" cy="246221"/>
          </a:xfrm>
          <a:prstGeom prst="rect">
            <a:avLst/>
          </a:prstGeom>
          <a:noFill/>
          <a:ln>
            <a:solidFill>
              <a:schemeClr val="bg1"/>
            </a:solidFill>
          </a:ln>
        </p:spPr>
        <p:txBody>
          <a:bodyPr wrap="square" rtlCol="0" anchor="ct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smtClean="0">
                <a:solidFill>
                  <a:schemeClr val="bg1"/>
                </a:solidFill>
                <a:latin typeface="+mj-lt"/>
              </a:rPr>
              <a:t>PJ.091/PPh/S/003/2019-01</a:t>
            </a:r>
            <a:endParaRPr lang="id-ID" sz="1000" dirty="0">
              <a:solidFill>
                <a:schemeClr val="bg1"/>
              </a:solidFill>
              <a:latin typeface="+mj-lt"/>
            </a:endParaRPr>
          </a:p>
        </p:txBody>
      </p:sp>
    </p:spTree>
    <p:extLst>
      <p:ext uri="{BB962C8B-B14F-4D97-AF65-F5344CB8AC3E}">
        <p14:creationId xmlns:p14="http://schemas.microsoft.com/office/powerpoint/2010/main" val="3451013499"/>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8580" t="20703" r="38140" b="30078"/>
          <a:stretch/>
        </p:blipFill>
        <p:spPr>
          <a:xfrm>
            <a:off x="4943475" y="3257549"/>
            <a:ext cx="3028950" cy="3600451"/>
          </a:xfrm>
          <a:prstGeom prst="rect">
            <a:avLst/>
          </a:prstGeom>
        </p:spPr>
      </p:pic>
      <p:sp>
        <p:nvSpPr>
          <p:cNvPr id="15" name="Rectangle 14"/>
          <p:cNvSpPr/>
          <p:nvPr/>
        </p:nvSpPr>
        <p:spPr>
          <a:xfrm>
            <a:off x="-2" y="4634397"/>
            <a:ext cx="4206242" cy="1918808"/>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AutoNum type="arabicPeriod"/>
              <a:defRPr/>
            </a:pPr>
            <a:r>
              <a:rPr lang="en-US" sz="2400" b="1" dirty="0" err="1" smtClean="0">
                <a:solidFill>
                  <a:schemeClr val="tx1"/>
                </a:solidFill>
                <a:latin typeface="Arial" panose="020B0604020202020204" pitchFamily="34" charset="0"/>
                <a:cs typeface="Arial" panose="020B0604020202020204" pitchFamily="34" charset="0"/>
              </a:rPr>
              <a:t>Koneksi</a:t>
            </a:r>
            <a:r>
              <a:rPr lang="en-US" sz="2400" b="1" dirty="0" smtClean="0">
                <a:solidFill>
                  <a:schemeClr val="tx1"/>
                </a:solidFill>
                <a:latin typeface="Arial" panose="020B0604020202020204" pitchFamily="34" charset="0"/>
                <a:cs typeface="Arial" panose="020B0604020202020204" pitchFamily="34" charset="0"/>
              </a:rPr>
              <a:t> </a:t>
            </a:r>
            <a:r>
              <a:rPr lang="en-US" sz="2400" b="1" dirty="0" err="1" smtClean="0">
                <a:solidFill>
                  <a:schemeClr val="tx1"/>
                </a:solidFill>
                <a:latin typeface="Arial" panose="020B0604020202020204" pitchFamily="34" charset="0"/>
                <a:cs typeface="Arial" panose="020B0604020202020204" pitchFamily="34" charset="0"/>
              </a:rPr>
              <a:t>ke</a:t>
            </a:r>
            <a:r>
              <a:rPr lang="en-US" sz="2400" b="1" dirty="0" smtClean="0">
                <a:solidFill>
                  <a:schemeClr val="tx1"/>
                </a:solidFill>
                <a:latin typeface="Arial" panose="020B0604020202020204" pitchFamily="34" charset="0"/>
                <a:cs typeface="Arial" panose="020B0604020202020204" pitchFamily="34" charset="0"/>
              </a:rPr>
              <a:t> </a:t>
            </a:r>
            <a:r>
              <a:rPr lang="en-US" sz="2400" b="1" i="1" dirty="0" smtClean="0">
                <a:solidFill>
                  <a:schemeClr val="tx1"/>
                </a:solidFill>
                <a:latin typeface="Arial" panose="020B0604020202020204" pitchFamily="34" charset="0"/>
                <a:cs typeface="Arial" panose="020B0604020202020204" pitchFamily="34" charset="0"/>
              </a:rPr>
              <a:t>Database</a:t>
            </a:r>
          </a:p>
          <a:p>
            <a:pPr marL="536575">
              <a:defRPr/>
            </a:pP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a:t>
            </a:r>
            <a:r>
              <a:rPr lang="en-ID" sz="2000" b="1" i="1" dirty="0" smtClean="0">
                <a:solidFill>
                  <a:schemeClr val="tx1"/>
                </a:solidFill>
                <a:latin typeface="Arial" panose="020B0604020202020204" pitchFamily="34" charset="0"/>
                <a:cs typeface="Arial" panose="020B0604020202020204" pitchFamily="34" charset="0"/>
              </a:rPr>
              <a:t>DB1107PUT</a:t>
            </a:r>
            <a:r>
              <a:rPr lang="id-ID" sz="2000" i="1" dirty="0" smtClean="0">
                <a:solidFill>
                  <a:schemeClr val="tx1"/>
                </a:solidFill>
                <a:latin typeface="Arial" panose="020B0604020202020204" pitchFamily="34" charset="0"/>
                <a:cs typeface="Arial" panose="020B0604020202020204" pitchFamily="34" charset="0"/>
              </a:rPr>
              <a:t>.</a:t>
            </a:r>
            <a:r>
              <a:rPr lang="en-ID" sz="2000" i="1" dirty="0" smtClean="0">
                <a:solidFill>
                  <a:schemeClr val="tx1"/>
                </a:solidFill>
                <a:latin typeface="Arial" panose="020B0604020202020204" pitchFamily="34" charset="0"/>
                <a:cs typeface="Arial" panose="020B0604020202020204" pitchFamily="34" charset="0"/>
              </a:rPr>
              <a:t> </a:t>
            </a:r>
            <a:r>
              <a:rPr lang="en-ID" sz="2000" i="1" dirty="0" smtClean="0">
                <a:solidFill>
                  <a:schemeClr val="tx1"/>
                </a:solidFill>
                <a:latin typeface="Arial" panose="020B0604020202020204" pitchFamily="34" charset="0"/>
                <a:cs typeface="Arial" panose="020B0604020202020204" pitchFamily="34" charset="0"/>
              </a:rPr>
              <a:t>&gt; Isi NPWP &gt; Isi </a:t>
            </a:r>
            <a:r>
              <a:rPr lang="en-ID" sz="2000" i="1" dirty="0" err="1" smtClean="0">
                <a:solidFill>
                  <a:schemeClr val="tx1"/>
                </a:solidFill>
                <a:latin typeface="Arial" panose="020B0604020202020204" pitchFamily="34" charset="0"/>
                <a:cs typeface="Arial" panose="020B0604020202020204" pitchFamily="34" charset="0"/>
              </a:rPr>
              <a:t>Profil</a:t>
            </a:r>
            <a:endParaRPr lang="en-ID" sz="2000" i="1" dirty="0" smtClean="0">
              <a:solidFill>
                <a:schemeClr val="tx1"/>
              </a:solidFill>
              <a:latin typeface="Arial" panose="020B0604020202020204" pitchFamily="34" charset="0"/>
              <a:cs typeface="Arial" panose="020B0604020202020204" pitchFamily="34" charset="0"/>
            </a:endParaRPr>
          </a:p>
          <a:p>
            <a:pPr marL="536575">
              <a:defRPr/>
            </a:pPr>
            <a:r>
              <a:rPr lang="id-ID" sz="2000" i="1" dirty="0">
                <a:solidFill>
                  <a:schemeClr val="tx1"/>
                </a:solidFill>
                <a:latin typeface="Arial" panose="020B0604020202020204" pitchFamily="34" charset="0"/>
                <a:cs typeface="Arial" panose="020B0604020202020204" pitchFamily="34" charset="0"/>
              </a:rPr>
              <a:t>Apabila error &gt; Klik Kanan &gt; Pilih Run as </a:t>
            </a:r>
            <a:r>
              <a:rPr lang="id-ID" sz="2000" i="1" dirty="0" smtClean="0">
                <a:solidFill>
                  <a:schemeClr val="tx1"/>
                </a:solidFill>
                <a:latin typeface="Arial" panose="020B0604020202020204" pitchFamily="34" charset="0"/>
                <a:cs typeface="Arial" panose="020B0604020202020204" pitchFamily="34" charset="0"/>
              </a:rPr>
              <a:t>Administrator</a:t>
            </a:r>
            <a:endParaRPr lang="id-ID" sz="2000" i="1" dirty="0">
              <a:solidFill>
                <a:schemeClr val="tx1"/>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rotWithShape="1">
          <a:blip r:embed="rId5"/>
          <a:srcRect l="10029" t="4297" r="44948" b="54297"/>
          <a:stretch/>
        </p:blipFill>
        <p:spPr>
          <a:xfrm>
            <a:off x="3286125" y="132733"/>
            <a:ext cx="5857875" cy="3028951"/>
          </a:xfrm>
          <a:prstGeom prst="rect">
            <a:avLst/>
          </a:prstGeom>
        </p:spPr>
      </p:pic>
      <p:pic>
        <p:nvPicPr>
          <p:cNvPr id="11" name="Picture 10"/>
          <p:cNvPicPr>
            <a:picLocks noChangeAspect="1"/>
          </p:cNvPicPr>
          <p:nvPr/>
        </p:nvPicPr>
        <p:blipFill>
          <a:blip r:embed="rId6"/>
          <a:stretch>
            <a:fillRect/>
          </a:stretch>
        </p:blipFill>
        <p:spPr>
          <a:xfrm>
            <a:off x="183696" y="1948348"/>
            <a:ext cx="1952625" cy="1400175"/>
          </a:xfrm>
          <a:prstGeom prst="rect">
            <a:avLst/>
          </a:prstGeom>
        </p:spPr>
      </p:pic>
    </p:spTree>
    <p:extLst>
      <p:ext uri="{BB962C8B-B14F-4D97-AF65-F5344CB8AC3E}">
        <p14:creationId xmlns:p14="http://schemas.microsoft.com/office/powerpoint/2010/main" val="238825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4948"/>
          <a:stretch/>
        </p:blipFill>
        <p:spPr>
          <a:xfrm>
            <a:off x="1" y="1852612"/>
            <a:ext cx="9144000" cy="5005388"/>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2"/>
              <a:defRPr/>
            </a:pPr>
            <a:r>
              <a:rPr lang="en-US" sz="3600" b="1" i="1" dirty="0" smtClean="0">
                <a:solidFill>
                  <a:schemeClr val="tx1"/>
                </a:solidFill>
                <a:latin typeface="Arial" panose="020B0604020202020204" pitchFamily="34" charset="0"/>
                <a:cs typeface="Arial" panose="020B0604020202020204" pitchFamily="34" charset="0"/>
              </a:rPr>
              <a:t>Login Database</a:t>
            </a:r>
          </a:p>
          <a:p>
            <a:pPr marL="536575">
              <a:defRPr/>
            </a:pPr>
            <a:r>
              <a:rPr lang="en-US" sz="2000" i="1" dirty="0" smtClean="0">
                <a:solidFill>
                  <a:schemeClr val="tx1"/>
                </a:solidFill>
                <a:latin typeface="Arial" panose="020B0604020202020204" pitchFamily="34" charset="0"/>
                <a:cs typeface="Arial" panose="020B0604020202020204" pitchFamily="34" charset="0"/>
              </a:rPr>
              <a:t>Username	: </a:t>
            </a:r>
            <a:r>
              <a:rPr lang="en-US" sz="2000" i="1" dirty="0" smtClean="0">
                <a:solidFill>
                  <a:schemeClr val="tx1"/>
                </a:solidFill>
                <a:latin typeface="Arial" panose="020B0604020202020204" pitchFamily="34" charset="0"/>
                <a:cs typeface="Arial" panose="020B0604020202020204" pitchFamily="34" charset="0"/>
              </a:rPr>
              <a:t>Administrator</a:t>
            </a:r>
            <a:endParaRPr lang="en-US" sz="2000" i="1" dirty="0" smtClean="0">
              <a:solidFill>
                <a:schemeClr val="tx1"/>
              </a:solidFill>
              <a:latin typeface="Arial" panose="020B0604020202020204" pitchFamily="34" charset="0"/>
              <a:cs typeface="Arial" panose="020B0604020202020204" pitchFamily="34" charset="0"/>
            </a:endParaRPr>
          </a:p>
          <a:p>
            <a:pPr marL="536575">
              <a:defRPr/>
            </a:pPr>
            <a:r>
              <a:rPr lang="en-US" sz="2000" i="1" dirty="0" smtClean="0">
                <a:solidFill>
                  <a:schemeClr val="tx1"/>
                </a:solidFill>
                <a:latin typeface="Arial" panose="020B0604020202020204" pitchFamily="34" charset="0"/>
                <a:cs typeface="Arial" panose="020B0604020202020204" pitchFamily="34" charset="0"/>
              </a:rPr>
              <a:t>Password	: 123</a:t>
            </a:r>
            <a:endParaRPr lang="id-ID" sz="2000" i="1" dirty="0">
              <a:solidFill>
                <a:schemeClr val="tx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16464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28588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48540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
            <a:ext cx="4584879" cy="5050930"/>
            <a:chOff x="0" y="2"/>
            <a:chExt cx="4584879" cy="5050930"/>
          </a:xfrm>
        </p:grpSpPr>
        <p:sp>
          <p:nvSpPr>
            <p:cNvPr id="2" name="Rectangle 1"/>
            <p:cNvSpPr/>
            <p:nvPr/>
          </p:nvSpPr>
          <p:spPr>
            <a:xfrm>
              <a:off x="0" y="3028950"/>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uLnTx/>
                  <a:uFillTx/>
                  <a:latin typeface="Arial Black" panose="020B0A04020102020204" pitchFamily="34" charset="0"/>
                  <a:cs typeface="Arial" panose="020B0604020202020204" pitchFamily="34" charset="0"/>
                </a:rPr>
                <a:t>FORMULIR SPT</a:t>
              </a:r>
              <a:endParaRPr kumimoji="0" lang="en-US" sz="4400" b="0" i="0" u="none" strike="noStrike" kern="1200" cap="none" spc="0" normalizeH="0" baseline="0" noProof="0" dirty="0">
                <a:ln>
                  <a:noFill/>
                </a:ln>
                <a:solidFill>
                  <a:prstClr val="black"/>
                </a:solidFill>
                <a:effectLst/>
                <a:uLnTx/>
                <a:uFillTx/>
                <a:latin typeface="Arial Black" panose="020B0A04020102020204" pitchFamily="34" charset="0"/>
                <a:cs typeface="Arial" panose="020B060402020202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4584877" cy="3028940"/>
            </a:xfrm>
            <a:prstGeom prst="rect">
              <a:avLst/>
            </a:prstGeom>
          </p:spPr>
        </p:pic>
      </p:grpSp>
      <p:grpSp>
        <p:nvGrpSpPr>
          <p:cNvPr id="6" name="Group 5"/>
          <p:cNvGrpSpPr/>
          <p:nvPr/>
        </p:nvGrpSpPr>
        <p:grpSpPr>
          <a:xfrm>
            <a:off x="4584877" y="4"/>
            <a:ext cx="4584880" cy="5050928"/>
            <a:chOff x="4584877" y="4"/>
            <a:chExt cx="4584880" cy="5050928"/>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smtClean="0">
                  <a:ln>
                    <a:noFill/>
                  </a:ln>
                  <a:solidFill>
                    <a:prstClr val="white"/>
                  </a:solidFill>
                  <a:effectLst/>
                  <a:uLnTx/>
                  <a:uFillTx/>
                  <a:latin typeface="Arial Black" panose="020B0A04020102020204" pitchFamily="34" charset="0"/>
                  <a:cs typeface="Arial" panose="020B0604020202020204" pitchFamily="34" charset="0"/>
                </a:rPr>
                <a:t>FAKTUR PAJAK</a:t>
              </a:r>
              <a:endParaRPr kumimoji="0" lang="en-US" sz="4400" b="0" i="0" u="none" strike="noStrike" kern="1200" cap="none" spc="0" normalizeH="0" baseline="0" noProof="0" dirty="0">
                <a:ln>
                  <a:noFill/>
                </a:ln>
                <a:solidFill>
                  <a:prstClr val="white"/>
                </a:solidFill>
                <a:effectLst/>
                <a:uLnTx/>
                <a:uFillTx/>
                <a:latin typeface="Arial Black" panose="020B0A04020102020204" pitchFamily="34" charset="0"/>
                <a:cs typeface="Arial" panose="020B0604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877" y="4"/>
              <a:ext cx="4559123" cy="3028938"/>
            </a:xfrm>
            <a:prstGeom prst="rect">
              <a:avLst/>
            </a:prstGeom>
          </p:spPr>
        </p:pic>
      </p:grpSp>
      <p:sp>
        <p:nvSpPr>
          <p:cNvPr id="10" name="Rectangle 9"/>
          <p:cNvSpPr/>
          <p:nvPr/>
        </p:nvSpPr>
        <p:spPr>
          <a:xfrm>
            <a:off x="1" y="5050932"/>
            <a:ext cx="9144001" cy="13048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40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endParaRPr kumimoji="0" lang="en-US" sz="40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268367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9601" y="1346394"/>
            <a:ext cx="8229996" cy="551160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Alur</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rPr>
              <a:t> </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e-SPT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setiap Masa Pajak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1" name="TextBox 10"/>
          <p:cNvSpPr txBox="1"/>
          <p:nvPr/>
        </p:nvSpPr>
        <p:spPr>
          <a:xfrm>
            <a:off x="2815369" y="4340955"/>
            <a:ext cx="1962371"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Buka</a:t>
            </a: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dan</a:t>
            </a: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Simpan</a:t>
            </a: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SPT</a:t>
            </a:r>
            <a:endParaRPr kumimoji="0" lang="id-ID" sz="20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2" name="TextBox 11"/>
          <p:cNvSpPr txBox="1"/>
          <p:nvPr/>
        </p:nvSpPr>
        <p:spPr>
          <a:xfrm>
            <a:off x="2539365" y="1928921"/>
            <a:ext cx="33337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Input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Faktur</a:t>
            </a:r>
            <a:r>
              <a:rPr kumimoji="0" lang="en-US" sz="2400" b="1" i="0" u="none" strike="noStrike" kern="1200" cap="none" spc="0" normalizeH="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noProof="0" dirty="0" err="1" smtClean="0">
                <a:ln>
                  <a:noFill/>
                </a:ln>
                <a:solidFill>
                  <a:srgbClr val="31C0F5"/>
                </a:solidFill>
                <a:effectLst/>
                <a:uLnTx/>
                <a:uFillTx/>
                <a:latin typeface="Comic Sans MS" panose="030F0702030302020204" pitchFamily="66" charset="0"/>
                <a:ea typeface="+mn-ea"/>
                <a:cs typeface="+mn-cs"/>
              </a:rPr>
              <a:t>Pajak</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5" name="TextBox 14"/>
          <p:cNvSpPr txBox="1"/>
          <p:nvPr/>
        </p:nvSpPr>
        <p:spPr>
          <a:xfrm>
            <a:off x="2428875" y="3195370"/>
            <a:ext cx="33337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D" sz="2400" b="1" dirty="0" smtClean="0">
                <a:solidFill>
                  <a:srgbClr val="31C0F5"/>
                </a:solidFill>
                <a:latin typeface="Comic Sans MS" panose="030F0702030302020204" pitchFamily="66" charset="0"/>
              </a:rPr>
              <a:t>Posting</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8" name="TextBox 17"/>
          <p:cNvSpPr txBox="1"/>
          <p:nvPr/>
        </p:nvSpPr>
        <p:spPr>
          <a:xfrm>
            <a:off x="2233230" y="5659899"/>
            <a:ext cx="33337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Cetak</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SPT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dan</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Buat</a:t>
            </a:r>
            <a:r>
              <a:rPr kumimoji="0" lang="en-US" sz="2400" b="1" i="0" u="none" strike="noStrike" kern="1200" cap="none" spc="0" normalizeH="0" noProof="0" dirty="0" smtClean="0">
                <a:ln>
                  <a:noFill/>
                </a:ln>
                <a:solidFill>
                  <a:srgbClr val="31C0F5"/>
                </a:solidFill>
                <a:effectLst/>
                <a:uLnTx/>
                <a:uFillTx/>
                <a:latin typeface="Comic Sans MS" panose="030F0702030302020204" pitchFamily="66" charset="0"/>
                <a:ea typeface="+mn-ea"/>
                <a:cs typeface="+mn-cs"/>
              </a:rPr>
              <a:t> CSV</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03296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a:blip r:embed="rId3"/>
          <a:stretch>
            <a:fillRect/>
          </a:stretch>
        </p:blipFill>
        <p:spPr>
          <a:xfrm>
            <a:off x="228599" y="2247900"/>
            <a:ext cx="5943600" cy="37147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7" name="Title 1"/>
          <p:cNvSpPr txBox="1">
            <a:spLocks/>
          </p:cNvSpPr>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43310" y="832822"/>
            <a:ext cx="3420000" cy="1169551"/>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Input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Faktur</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Input Data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Daftar</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Faktur</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1107 PUT</a:t>
            </a:r>
            <a:endPar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pic>
        <p:nvPicPr>
          <p:cNvPr id="11" name="Picture 10"/>
          <p:cNvPicPr/>
          <p:nvPr/>
        </p:nvPicPr>
        <p:blipFill rotWithShape="1">
          <a:blip r:embed="rId5"/>
          <a:srcRect r="46795" b="74214"/>
          <a:stretch/>
        </p:blipFill>
        <p:spPr>
          <a:xfrm>
            <a:off x="1658338" y="832822"/>
            <a:ext cx="3561361" cy="1348403"/>
          </a:xfrm>
          <a:prstGeom prst="rect">
            <a:avLst/>
          </a:prstGeom>
        </p:spPr>
      </p:pic>
      <p:sp>
        <p:nvSpPr>
          <p:cNvPr id="5" name="Down Arrow 4"/>
          <p:cNvSpPr/>
          <p:nvPr/>
        </p:nvSpPr>
        <p:spPr>
          <a:xfrm>
            <a:off x="3857625" y="5267325"/>
            <a:ext cx="304800" cy="333375"/>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4200523" y="5267325"/>
            <a:ext cx="304800" cy="333375"/>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a:off x="4562470" y="5267325"/>
            <a:ext cx="304800" cy="333375"/>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4947281" y="5267324"/>
            <a:ext cx="304800" cy="333375"/>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p:nvPr/>
        </p:nvPicPr>
        <p:blipFill rotWithShape="1">
          <a:blip r:embed="rId6"/>
          <a:srcRect l="34214" t="38833" r="34214" b="39632"/>
          <a:stretch/>
        </p:blipFill>
        <p:spPr>
          <a:xfrm>
            <a:off x="2952749" y="3919050"/>
            <a:ext cx="1809751" cy="771526"/>
          </a:xfrm>
          <a:prstGeom prst="rect">
            <a:avLst/>
          </a:prstGeom>
        </p:spPr>
      </p:pic>
      <p:pic>
        <p:nvPicPr>
          <p:cNvPr id="19" name="Picture 18"/>
          <p:cNvPicPr/>
          <p:nvPr/>
        </p:nvPicPr>
        <p:blipFill rotWithShape="1">
          <a:blip r:embed="rId7"/>
          <a:srcRect l="31721" t="14374" r="31223" b="26604"/>
          <a:stretch/>
        </p:blipFill>
        <p:spPr>
          <a:xfrm>
            <a:off x="416240" y="3319460"/>
            <a:ext cx="2124076" cy="2114551"/>
          </a:xfrm>
          <a:prstGeom prst="rect">
            <a:avLst/>
          </a:prstGeom>
        </p:spPr>
      </p:pic>
      <p:sp>
        <p:nvSpPr>
          <p:cNvPr id="18" name="Down Arrow 17"/>
          <p:cNvSpPr/>
          <p:nvPr/>
        </p:nvSpPr>
        <p:spPr>
          <a:xfrm rot="16200000">
            <a:off x="2098833" y="3745220"/>
            <a:ext cx="304800" cy="1119187"/>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933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7" name="Title 1"/>
          <p:cNvSpPr txBox="1">
            <a:spLocks/>
          </p:cNvSpPr>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43310" y="832822"/>
            <a:ext cx="3420000" cy="830997"/>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Posting SPT</a:t>
            </a:r>
          </a:p>
          <a:p>
            <a:pPr lvl="0">
              <a:defRPr/>
            </a:pPr>
            <a:r>
              <a:rPr lang="en-ID" sz="14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ID" sz="14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14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Tampilkan</a:t>
            </a:r>
            <a:r>
              <a:rPr lang="en-ID" sz="1400" dirty="0" smtClean="0">
                <a:solidFill>
                  <a:prstClr val="black"/>
                </a:solidFill>
                <a:latin typeface="Arial" panose="020B0604020202020204" pitchFamily="34" charset="0"/>
                <a:ea typeface="Segoe UI" panose="020B0502040204020203" pitchFamily="34" charset="0"/>
                <a:cs typeface="Arial" panose="020B0604020202020204" pitchFamily="34" charset="0"/>
              </a:rPr>
              <a:t> data</a:t>
            </a:r>
          </a:p>
          <a:p>
            <a:pPr lvl="0">
              <a:defRPr/>
            </a:pPr>
            <a:r>
              <a:rPr lang="en-ID" sz="14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ID" sz="1400" dirty="0" smtClean="0">
                <a:solidFill>
                  <a:prstClr val="black"/>
                </a:solidFill>
                <a:latin typeface="Arial" panose="020B0604020202020204" pitchFamily="34" charset="0"/>
                <a:ea typeface="Segoe UI" panose="020B0502040204020203" pitchFamily="34" charset="0"/>
                <a:cs typeface="Arial" panose="020B0604020202020204" pitchFamily="34" charset="0"/>
              </a:rPr>
              <a:t> posting </a:t>
            </a:r>
            <a:r>
              <a:rPr lang="en-ID" sz="14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spt</a:t>
            </a:r>
            <a:endParaRPr lang="en-US" sz="14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pic>
        <p:nvPicPr>
          <p:cNvPr id="11" name="Picture 10"/>
          <p:cNvPicPr/>
          <p:nvPr/>
        </p:nvPicPr>
        <p:blipFill rotWithShape="1">
          <a:blip r:embed="rId4"/>
          <a:srcRect b="2942"/>
          <a:stretch/>
        </p:blipFill>
        <p:spPr>
          <a:xfrm>
            <a:off x="193357" y="1875790"/>
            <a:ext cx="5732145" cy="3477260"/>
          </a:xfrm>
          <a:prstGeom prst="rect">
            <a:avLst/>
          </a:prstGeom>
        </p:spPr>
      </p:pic>
      <p:pic>
        <p:nvPicPr>
          <p:cNvPr id="12" name="Picture 11"/>
          <p:cNvPicPr/>
          <p:nvPr/>
        </p:nvPicPr>
        <p:blipFill rotWithShape="1">
          <a:blip r:embed="rId5"/>
          <a:srcRect b="2942"/>
          <a:stretch/>
        </p:blipFill>
        <p:spPr>
          <a:xfrm>
            <a:off x="193357" y="1875790"/>
            <a:ext cx="5732145" cy="3477260"/>
          </a:xfrm>
          <a:prstGeom prst="rect">
            <a:avLst/>
          </a:prstGeom>
        </p:spPr>
      </p:pic>
      <p:pic>
        <p:nvPicPr>
          <p:cNvPr id="13" name="Picture 12"/>
          <p:cNvPicPr/>
          <p:nvPr/>
        </p:nvPicPr>
        <p:blipFill rotWithShape="1">
          <a:blip r:embed="rId6"/>
          <a:srcRect l="38701" t="29529" r="38534" b="35909"/>
          <a:stretch/>
        </p:blipFill>
        <p:spPr>
          <a:xfrm>
            <a:off x="2539125" y="3147695"/>
            <a:ext cx="1304926" cy="1238250"/>
          </a:xfrm>
          <a:prstGeom prst="rect">
            <a:avLst/>
          </a:prstGeom>
        </p:spPr>
      </p:pic>
      <p:pic>
        <p:nvPicPr>
          <p:cNvPr id="14" name="Picture 13"/>
          <p:cNvPicPr/>
          <p:nvPr/>
        </p:nvPicPr>
        <p:blipFill rotWithShape="1">
          <a:blip r:embed="rId7"/>
          <a:srcRect l="35377" t="42556" r="35211" b="39897"/>
          <a:stretch/>
        </p:blipFill>
        <p:spPr>
          <a:xfrm>
            <a:off x="4041813" y="3452494"/>
            <a:ext cx="1685926" cy="628651"/>
          </a:xfrm>
          <a:prstGeom prst="rect">
            <a:avLst/>
          </a:prstGeom>
        </p:spPr>
      </p:pic>
    </p:spTree>
    <p:extLst>
      <p:ext uri="{BB962C8B-B14F-4D97-AF65-F5344CB8AC3E}">
        <p14:creationId xmlns:p14="http://schemas.microsoft.com/office/powerpoint/2010/main" val="173913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Buka</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 </a:t>
            </a:r>
            <a:r>
              <a:rPr kumimoji="0" lang="en-US" sz="2800" b="0" u="none" strike="noStrike" kern="1200" cap="none" spc="0" normalizeH="0" baseline="0" noProof="0" dirty="0" err="1" smtClean="0">
                <a:ln>
                  <a:noFill/>
                </a:ln>
                <a:solidFill>
                  <a:prstClr val="black"/>
                </a:solidFill>
                <a:uLnTx/>
                <a:uFillTx/>
                <a:latin typeface="Arial" panose="020B0604020202020204" pitchFamily="34" charset="0"/>
                <a:cs typeface="Arial" panose="020B0604020202020204" pitchFamily="34" charset="0"/>
              </a:rPr>
              <a:t>dan</a:t>
            </a:r>
            <a:r>
              <a:rPr kumimoji="0" lang="en-US" sz="2800" b="0" u="none" strike="noStrike" kern="1200" cap="none" spc="0" normalizeH="0" baseline="0" noProof="0" dirty="0" smtClean="0">
                <a:ln>
                  <a:noFill/>
                </a:ln>
                <a:solidFill>
                  <a:prstClr val="black"/>
                </a:solidFill>
                <a:uLnTx/>
                <a:uFillTx/>
                <a:latin typeface="Arial" panose="020B0604020202020204" pitchFamily="34" charset="0"/>
                <a:cs typeface="Arial" panose="020B0604020202020204" pitchFamily="34" charset="0"/>
              </a:rPr>
              <a:t> </a:t>
            </a:r>
            <a:r>
              <a:rPr kumimoji="0" lang="en-US" sz="2800" b="0" u="none" strike="noStrike" kern="1200" cap="none" spc="0" normalizeH="0" baseline="0" noProof="0" dirty="0" err="1" smtClean="0">
                <a:ln>
                  <a:noFill/>
                </a:ln>
                <a:solidFill>
                  <a:prstClr val="black"/>
                </a:solidFill>
                <a:uLnTx/>
                <a:uFillTx/>
                <a:latin typeface="Arial" panose="020B0604020202020204" pitchFamily="34" charset="0"/>
                <a:cs typeface="Arial" panose="020B0604020202020204" pitchFamily="34" charset="0"/>
              </a:rPr>
              <a:t>buat</a:t>
            </a:r>
            <a:r>
              <a:rPr kumimoji="0" lang="en-US" sz="2800" b="0" u="none" strike="noStrike" kern="1200" cap="none" spc="0" normalizeH="0" baseline="0" noProof="0" dirty="0" smtClean="0">
                <a:ln>
                  <a:noFill/>
                </a:ln>
                <a:solidFill>
                  <a:prstClr val="black"/>
                </a:solidFill>
                <a:uLnTx/>
                <a:uFillTx/>
                <a:latin typeface="Arial" panose="020B0604020202020204" pitchFamily="34" charset="0"/>
                <a:cs typeface="Arial" panose="020B0604020202020204" pitchFamily="34" charset="0"/>
              </a:rPr>
              <a:t> </a:t>
            </a:r>
            <a:r>
              <a:rPr kumimoji="0" lang="en-US" sz="2800" b="0" u="none" strike="noStrike" kern="1200" cap="none" spc="0" normalizeH="0" baseline="0" noProof="0" dirty="0" err="1" smtClean="0">
                <a:ln>
                  <a:noFill/>
                </a:ln>
                <a:solidFill>
                  <a:prstClr val="black"/>
                </a:solidFill>
                <a:uLnTx/>
                <a:uFillTx/>
                <a:latin typeface="Arial" panose="020B0604020202020204" pitchFamily="34" charset="0"/>
                <a:cs typeface="Arial" panose="020B0604020202020204" pitchFamily="34" charset="0"/>
              </a:rPr>
              <a:t>Induk</a:t>
            </a:r>
            <a:r>
              <a:rPr kumimoji="0" lang="en-US" sz="2800" b="0" u="none" strike="noStrike" kern="1200" cap="none" spc="0" normalizeH="0" noProof="0" dirty="0" smtClean="0">
                <a:ln>
                  <a:noFill/>
                </a:ln>
                <a:solidFill>
                  <a:prstClr val="black"/>
                </a:solidFill>
                <a:uLnTx/>
                <a:uFillTx/>
                <a:latin typeface="Arial" panose="020B0604020202020204" pitchFamily="34" charset="0"/>
                <a:cs typeface="Arial" panose="020B0604020202020204" pitchFamily="34" charset="0"/>
              </a:rPr>
              <a:t> SPT</a:t>
            </a:r>
            <a:endParaRPr kumimoji="0" lang="en-US" sz="2800" b="0" u="none" strike="noStrike" kern="1200" cap="none" spc="0" normalizeH="0" baseline="0" noProof="0" dirty="0">
              <a:ln>
                <a:noFill/>
              </a:ln>
              <a:solidFill>
                <a:prstClr val="black"/>
              </a:solidFill>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TextBox 14"/>
          <p:cNvSpPr txBox="1"/>
          <p:nvPr/>
        </p:nvSpPr>
        <p:spPr>
          <a:xfrm>
            <a:off x="7080122" y="1513827"/>
            <a:ext cx="2124000" cy="3293209"/>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Program</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&gt; Setting SPT</a:t>
            </a: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b="1" i="1" dirty="0" smtClean="0">
                <a:solidFill>
                  <a:prstClr val="black"/>
                </a:solidFill>
                <a:latin typeface="Arial" panose="020B0604020202020204" pitchFamily="34" charset="0"/>
                <a:ea typeface="Segoe UI" panose="020B0502040204020203" pitchFamily="34" charset="0"/>
                <a:cs typeface="Arial" panose="020B0604020202020204" pitchFamily="34" charset="0"/>
              </a:rPr>
              <a:t>Bayar billing</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setor</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23 </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yang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dipotong</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ke</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kas</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negara</a:t>
            </a:r>
            <a:endPar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1"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Input NTPN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bukti</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penyetoran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pajak</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p:nvPr/>
        </p:nvPicPr>
        <p:blipFill>
          <a:blip r:embed="rId3"/>
          <a:stretch>
            <a:fillRect/>
          </a:stretch>
        </p:blipFill>
        <p:spPr>
          <a:xfrm>
            <a:off x="183696" y="1211746"/>
            <a:ext cx="6896426" cy="4782653"/>
          </a:xfrm>
          <a:prstGeom prst="rect">
            <a:avLst/>
          </a:prstGeom>
        </p:spPr>
      </p:pic>
      <p:pic>
        <p:nvPicPr>
          <p:cNvPr id="11" name="Picture 10"/>
          <p:cNvPicPr/>
          <p:nvPr/>
        </p:nvPicPr>
        <p:blipFill rotWithShape="1">
          <a:blip r:embed="rId4"/>
          <a:srcRect l="35567" t="30858" r="35314" b="37137"/>
          <a:stretch/>
        </p:blipFill>
        <p:spPr>
          <a:xfrm>
            <a:off x="1277620" y="2190568"/>
            <a:ext cx="2791460" cy="1703252"/>
          </a:xfrm>
          <a:prstGeom prst="rect">
            <a:avLst/>
          </a:prstGeom>
        </p:spPr>
      </p:pic>
      <p:pic>
        <p:nvPicPr>
          <p:cNvPr id="16" name="Picture 15"/>
          <p:cNvPicPr/>
          <p:nvPr/>
        </p:nvPicPr>
        <p:blipFill rotWithShape="1">
          <a:blip r:embed="rId5"/>
          <a:srcRect l="39149" t="41889" r="39112" b="41928"/>
          <a:stretch/>
        </p:blipFill>
        <p:spPr>
          <a:xfrm>
            <a:off x="4549711" y="2729901"/>
            <a:ext cx="2049780" cy="861060"/>
          </a:xfrm>
          <a:prstGeom prst="rect">
            <a:avLst/>
          </a:prstGeom>
        </p:spPr>
      </p:pic>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spTree>
    <p:extLst>
      <p:ext uri="{BB962C8B-B14F-4D97-AF65-F5344CB8AC3E}">
        <p14:creationId xmlns:p14="http://schemas.microsoft.com/office/powerpoint/2010/main" val="349289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 &amp; Simpan</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 Induk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TextBox 14"/>
          <p:cNvSpPr txBox="1"/>
          <p:nvPr/>
        </p:nvSpPr>
        <p:spPr>
          <a:xfrm>
            <a:off x="7078013" y="902247"/>
            <a:ext cx="2124000" cy="2062103"/>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Pastikan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yang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tercantum</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sudah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Cetak</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6" name="Picture 5"/>
          <p:cNvPicPr/>
          <p:nvPr/>
        </p:nvPicPr>
        <p:blipFill>
          <a:blip r:embed="rId3"/>
          <a:stretch>
            <a:fillRect/>
          </a:stretch>
        </p:blipFill>
        <p:spPr>
          <a:xfrm>
            <a:off x="183696" y="902246"/>
            <a:ext cx="6894317" cy="5282653"/>
          </a:xfrm>
          <a:prstGeom prst="rect">
            <a:avLst/>
          </a:prstGeom>
        </p:spPr>
      </p:pic>
      <p:pic>
        <p:nvPicPr>
          <p:cNvPr id="7" name="Picture 6"/>
          <p:cNvPicPr/>
          <p:nvPr/>
        </p:nvPicPr>
        <p:blipFill rotWithShape="1">
          <a:blip r:embed="rId4"/>
          <a:srcRect l="28287" t="17388" r="27622" b="24477"/>
          <a:stretch/>
        </p:blipFill>
        <p:spPr>
          <a:xfrm>
            <a:off x="1405407" y="2317748"/>
            <a:ext cx="3365500" cy="2578100"/>
          </a:xfrm>
          <a:prstGeom prst="rect">
            <a:avLst/>
          </a:prstGeom>
        </p:spPr>
      </p:pic>
      <p:pic>
        <p:nvPicPr>
          <p:cNvPr id="8" name="Picture 7"/>
          <p:cNvPicPr/>
          <p:nvPr/>
        </p:nvPicPr>
        <p:blipFill rotWithShape="1">
          <a:blip r:embed="rId5"/>
          <a:srcRect l="28066" t="17387" r="27844" b="24477"/>
          <a:stretch/>
        </p:blipFill>
        <p:spPr>
          <a:xfrm>
            <a:off x="1405407" y="2317747"/>
            <a:ext cx="3365500" cy="2578101"/>
          </a:xfrm>
          <a:prstGeom prst="rect">
            <a:avLst/>
          </a:prstGeom>
        </p:spPr>
      </p:pic>
    </p:spTree>
    <p:extLst>
      <p:ext uri="{BB962C8B-B14F-4D97-AF65-F5344CB8AC3E}">
        <p14:creationId xmlns:p14="http://schemas.microsoft.com/office/powerpoint/2010/main" val="21242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30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15183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Rectangle 12"/>
          <p:cNvSpPr/>
          <p:nvPr/>
        </p:nvSpPr>
        <p:spPr>
          <a:xfrm>
            <a:off x="0" y="4126902"/>
            <a:ext cx="6480000" cy="1800000"/>
          </a:xfrm>
          <a:prstGeom prst="rect">
            <a:avLst/>
          </a:prstGeom>
          <a:solidFill>
            <a:srgbClr val="FFC000">
              <a:alpha val="8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sebagaimana dimaksud pada ayat (1) berbentuk </a:t>
            </a: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dokumen </a:t>
            </a:r>
            <a:r>
              <a:rPr kumimoji="0" lang="en-US" sz="2400" b="0" i="0" u="none" strike="noStrike" kern="1200" cap="none" spc="0" normalizeH="0" baseline="0" noProof="0">
                <a:ln>
                  <a:noFill/>
                </a:ln>
                <a:solidFill>
                  <a:prstClr val="black"/>
                </a:solidFill>
                <a:effectLst/>
                <a:uLnTx/>
                <a:uFillTx/>
                <a:latin typeface="Arial Black" panose="020B0A04020102020204" pitchFamily="34" charset="0"/>
                <a:ea typeface="+mn-ea"/>
                <a:cs typeface="Arial" panose="020B0604020202020204" pitchFamily="34" charset="0"/>
              </a:rPr>
              <a:t>elektronik</a:t>
            </a: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atau formulir kertas (</a:t>
            </a:r>
            <a:r>
              <a:rPr kumimoji="0" lang="en-US" sz="2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hardcopy</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Pasal 3 ayat (2) PER-02/PJ/2019 tentang</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Tata Cara Penyampaian, Penerimaan, dan Pengolahan Surat Pemberitahuan</a:t>
            </a:r>
            <a:endParaRPr kumimoji="0" lang="id-ID"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Title 1"/>
          <p:cNvSpPr txBox="1">
            <a:spLocks/>
          </p:cNvSpPr>
          <p:nvPr/>
        </p:nvSpPr>
        <p:spPr>
          <a:xfrm>
            <a:off x="-139265" y="3479361"/>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extLst>
      <p:ext uri="{BB962C8B-B14F-4D97-AF65-F5344CB8AC3E}">
        <p14:creationId xmlns:p14="http://schemas.microsoft.com/office/powerpoint/2010/main" val="4076856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077169" y="902247"/>
            <a:ext cx="2088000" cy="4955203"/>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SPT Tools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Lapor</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Data SPT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KPP</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Masa</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Pajak</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yang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akan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dibuat</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Csv</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Lokasi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menyimpan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endParaRPr lang="en-US" i="1"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Create File</a:t>
            </a:r>
          </a:p>
          <a:p>
            <a:pPr marL="268288" lvl="0" indent="-268288">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cari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ditempat</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yang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telah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sebelumnya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Buat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file CSV</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7" name="Picture 6"/>
          <p:cNvPicPr/>
          <p:nvPr/>
        </p:nvPicPr>
        <p:blipFill>
          <a:blip r:embed="rId3"/>
          <a:stretch>
            <a:fillRect/>
          </a:stretch>
        </p:blipFill>
        <p:spPr>
          <a:xfrm>
            <a:off x="183696" y="662472"/>
            <a:ext cx="6893473" cy="5408127"/>
          </a:xfrm>
          <a:prstGeom prst="rect">
            <a:avLst/>
          </a:prstGeom>
        </p:spPr>
      </p:pic>
      <p:pic>
        <p:nvPicPr>
          <p:cNvPr id="8" name="Picture 7"/>
          <p:cNvPicPr/>
          <p:nvPr/>
        </p:nvPicPr>
        <p:blipFill rotWithShape="1">
          <a:blip r:embed="rId4"/>
          <a:srcRect l="39144" t="25895" r="38772" b="32276"/>
          <a:stretch/>
        </p:blipFill>
        <p:spPr>
          <a:xfrm>
            <a:off x="2888929" y="2108199"/>
            <a:ext cx="2864172" cy="3009901"/>
          </a:xfrm>
          <a:prstGeom prst="rect">
            <a:avLst/>
          </a:prstGeom>
        </p:spPr>
      </p:pic>
    </p:spTree>
    <p:extLst>
      <p:ext uri="{BB962C8B-B14F-4D97-AF65-F5344CB8AC3E}">
        <p14:creationId xmlns:p14="http://schemas.microsoft.com/office/powerpoint/2010/main" val="145634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Documents and Settings\810580675\Desktop\ICON BUATAN SENDIRI\kpp.png"/>
          <p:cNvPicPr>
            <a:picLocks noChangeAspect="1" noChangeArrowheads="1"/>
          </p:cNvPicPr>
          <p:nvPr/>
        </p:nvPicPr>
        <p:blipFill>
          <a:blip r:embed="rId3" cstate="print"/>
          <a:srcRect/>
          <a:stretch>
            <a:fillRect/>
          </a:stretch>
        </p:blipFill>
        <p:spPr bwMode="auto">
          <a:xfrm>
            <a:off x="426959" y="1206186"/>
            <a:ext cx="3809524" cy="3473016"/>
          </a:xfrm>
          <a:prstGeom prst="rect">
            <a:avLst/>
          </a:prstGeom>
          <a:ln>
            <a:noFill/>
          </a:ln>
          <a:effectLst>
            <a:outerShdw blurRad="50800" dist="38100" dir="5400000" algn="t" rotWithShape="0">
              <a:prstClr val="black">
                <a:alpha val="40000"/>
              </a:prst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Buat</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file CSV untuk pelaporan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SPT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Salin</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file CSV ke </a:t>
            </a:r>
            <a:r>
              <a:rPr kumimoji="0" lang="en-US" sz="2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flashdisk/ harddisk</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eksternal</a:t>
            </a:r>
            <a:endPar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 tandatangani, &amp; cap</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Induk</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Laporkan</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cetakan SPT Induk &amp; file CSV pada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KPP terdaftar</a:t>
            </a:r>
            <a:endPar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TERDAFTAR</a:t>
            </a:r>
            <a:endParaRPr kumimoji="0" lang="id-ID"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0" y="5180883"/>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LANGKAH-LANGKAH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PELAPORAN e-SPT</a:t>
            </a:r>
            <a:endParaRPr kumimoji="0" lang="id-ID"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4525" y="1639915"/>
            <a:ext cx="3298371" cy="3298371"/>
          </a:xfrm>
          <a:prstGeom prst="rect">
            <a:avLst/>
          </a:prstGeom>
        </p:spPr>
      </p:pic>
      <p:sp>
        <p:nvSpPr>
          <p:cNvPr id="21" name="Rectangle 20"/>
          <p:cNvSpPr/>
          <p:nvPr/>
        </p:nvSpPr>
        <p:spPr>
          <a:xfrm>
            <a:off x="5639894" y="2146113"/>
            <a:ext cx="2376000" cy="154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385" y="2527163"/>
            <a:ext cx="1828649" cy="761937"/>
          </a:xfrm>
          <a:prstGeom prst="rect">
            <a:avLst/>
          </a:prstGeom>
        </p:spPr>
      </p:pic>
    </p:spTree>
    <p:extLst>
      <p:ext uri="{BB962C8B-B14F-4D97-AF65-F5344CB8AC3E}">
        <p14:creationId xmlns:p14="http://schemas.microsoft.com/office/powerpoint/2010/main" val="284132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grpId="0"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20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extLst>
      <p:ext uri="{BB962C8B-B14F-4D97-AF65-F5344CB8AC3E}">
        <p14:creationId xmlns:p14="http://schemas.microsoft.com/office/powerpoint/2010/main" val="39514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971800" y="6193181"/>
            <a:ext cx="3200400" cy="457206"/>
            <a:chOff x="3914444" y="4664836"/>
            <a:chExt cx="3657601" cy="457206"/>
          </a:xfrm>
        </p:grpSpPr>
        <p:sp>
          <p:nvSpPr>
            <p:cNvPr id="14" name="Rectangle 13"/>
            <p:cNvSpPr/>
            <p:nvPr/>
          </p:nvSpPr>
          <p:spPr>
            <a:xfrm>
              <a:off x="3914444" y="4664842"/>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15" name="Rectangle 14"/>
            <p:cNvSpPr/>
            <p:nvPr/>
          </p:nvSpPr>
          <p:spPr>
            <a:xfrm>
              <a:off x="3914445" y="4664836"/>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TIDAK DIPUNGUT BIAYA</a:t>
              </a:r>
              <a:endParaRPr kumimoji="0" lang="en-US" sz="2400" b="1"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grpSp>
      <p:sp>
        <p:nvSpPr>
          <p:cNvPr id="12" name="Rectangle 11"/>
          <p:cNvSpPr/>
          <p:nvPr/>
        </p:nvSpPr>
        <p:spPr>
          <a:xfrm>
            <a:off x="1" y="5050931"/>
            <a:ext cx="7863840" cy="109728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untuk informasi </a:t>
            </a:r>
            <a:r>
              <a:rPr kumimoji="0" lang="en-US" sz="4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lebih lanjut</a:t>
            </a: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pada jam </a:t>
            </a:r>
            <a:r>
              <a:rPr kumimoji="0" lang="fi-FI" sz="1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dan </a:t>
            </a: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hari kerja</a:t>
            </a:r>
            <a:endParaRPr kumimoji="0" lang="id-ID"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ectangle 8"/>
          <p:cNvSpPr/>
          <p:nvPr/>
        </p:nvSpPr>
        <p:spPr>
          <a:xfrm>
            <a:off x="0" y="3028948"/>
            <a:ext cx="9144000" cy="202198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MASIH BINGUNG?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ADA KENDALA TEKNIS?</a:t>
            </a:r>
            <a:endParaRPr kumimoji="0" lang="id-ID" sz="18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 name="Group 7"/>
          <p:cNvGrpSpPr/>
          <p:nvPr/>
        </p:nvGrpSpPr>
        <p:grpSpPr>
          <a:xfrm>
            <a:off x="0" y="2"/>
            <a:ext cx="4589430" cy="5050926"/>
            <a:chOff x="-4551" y="0"/>
            <a:chExt cx="4589430" cy="5050926"/>
          </a:xfrm>
        </p:grpSpPr>
        <p:sp>
          <p:nvSpPr>
            <p:cNvPr id="2" name="Rectangle 1"/>
            <p:cNvSpPr/>
            <p:nvPr/>
          </p:nvSpPr>
          <p:spPr>
            <a:xfrm>
              <a:off x="0" y="3028944"/>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PRATAMA / KP2KP</a:t>
              </a:r>
              <a:endParaRPr kumimoji="0" lang="id-ID" sz="3200" b="0"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10" name="Picture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51" y="0"/>
              <a:ext cx="4589428" cy="3042148"/>
            </a:xfrm>
            <a:prstGeom prst="rect">
              <a:avLst/>
            </a:prstGeom>
          </p:spPr>
        </p:pic>
      </p:grpSp>
      <p:grpSp>
        <p:nvGrpSpPr>
          <p:cNvPr id="11" name="Group 10"/>
          <p:cNvGrpSpPr/>
          <p:nvPr/>
        </p:nvGrpSpPr>
        <p:grpSpPr>
          <a:xfrm>
            <a:off x="4583346" y="-1211"/>
            <a:ext cx="4590000" cy="5052143"/>
            <a:chOff x="4583346" y="-1211"/>
            <a:chExt cx="4590000" cy="5052143"/>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Call Center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(021) 1500200</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7" name="Picture 6"/>
            <p:cNvPicPr>
              <a:picLocks/>
            </p:cNvPicPr>
            <p:nvPr/>
          </p:nvPicPr>
          <p:blipFill>
            <a:blip r:embed="rId4">
              <a:extLst>
                <a:ext uri="{28A0092B-C50C-407E-A947-70E740481C1C}">
                  <a14:useLocalDpi xmlns:a14="http://schemas.microsoft.com/office/drawing/2010/main" val="0"/>
                </a:ext>
              </a:extLst>
            </a:blip>
            <a:stretch>
              <a:fillRect/>
            </a:stretch>
          </p:blipFill>
          <p:spPr>
            <a:xfrm>
              <a:off x="4583346" y="-1211"/>
              <a:ext cx="4590000" cy="3042000"/>
            </a:xfrm>
            <a:prstGeom prst="rect">
              <a:avLst/>
            </a:prstGeom>
          </p:spPr>
        </p:pic>
      </p:gr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69706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1+#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500"/>
                                        <p:tgtEl>
                                          <p:spTgt spid="12"/>
                                        </p:tgtEl>
                                      </p:cBhvr>
                                    </p:animEffect>
                                    <p:anim calcmode="lin" valueType="num">
                                      <p:cBhvr>
                                        <p:cTn id="17" dur="1500" fill="hold"/>
                                        <p:tgtEl>
                                          <p:spTgt spid="12"/>
                                        </p:tgtEl>
                                        <p:attrNameLst>
                                          <p:attrName>ppt_x</p:attrName>
                                        </p:attrNameLst>
                                      </p:cBhvr>
                                      <p:tavLst>
                                        <p:tav tm="0">
                                          <p:val>
                                            <p:strVal val="#ppt_x"/>
                                          </p:val>
                                        </p:tav>
                                        <p:tav tm="100000">
                                          <p:val>
                                            <p:strVal val="#ppt_x"/>
                                          </p:val>
                                        </p:tav>
                                      </p:tavLst>
                                    </p:anim>
                                    <p:anim calcmode="lin" valueType="num">
                                      <p:cBhvr>
                                        <p:cTn id="18" dur="1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4000"/>
                            </p:stCondLst>
                            <p:childTnLst>
                              <p:par>
                                <p:cTn id="20" presetID="53" presetClass="entr" presetSubtype="528" fill="hold" nodeType="after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fltVal val="0.5"/>
                                          </p:val>
                                        </p:tav>
                                        <p:tav tm="100000">
                                          <p:val>
                                            <p:strVal val="#ppt_x"/>
                                          </p:val>
                                        </p:tav>
                                      </p:tavLst>
                                    </p:anim>
                                    <p:anim calcmode="lin" valueType="num">
                                      <p:cBhvr>
                                        <p:cTn id="26" dur="10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44BA5-14FE-4941-AA3C-5DABDD810D97}"/>
              </a:ext>
            </a:extLst>
          </p:cNvPr>
          <p:cNvPicPr>
            <a:picLocks noChangeAspect="1"/>
          </p:cNvPicPr>
          <p:nvPr/>
        </p:nvPicPr>
        <p:blipFill rotWithShape="1">
          <a:blip r:embed="rId3" cstate="print"/>
          <a:srcRect t="754" b="87103"/>
          <a:stretch/>
        </p:blipFill>
        <p:spPr>
          <a:xfrm>
            <a:off x="0" y="1019175"/>
            <a:ext cx="9144793" cy="71437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7" t="22776" r="-322" b="140"/>
          <a:stretch/>
        </p:blipFill>
        <p:spPr>
          <a:xfrm>
            <a:off x="-20739" y="1571624"/>
            <a:ext cx="9174263" cy="5286375"/>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492" y="1571623"/>
            <a:ext cx="4572221" cy="2872186"/>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0" t="58890" r="-216" b="-140"/>
          <a:stretch/>
        </p:blipFill>
        <p:spPr>
          <a:xfrm>
            <a:off x="-20740" y="4048125"/>
            <a:ext cx="9164739" cy="2828924"/>
          </a:xfrm>
          <a:prstGeom prst="rect">
            <a:avLst/>
          </a:prstGeom>
        </p:spPr>
      </p:pic>
      <p:sp>
        <p:nvSpPr>
          <p:cNvPr id="2" name="Rectangle 1">
            <a:extLst>
              <a:ext uri="{FF2B5EF4-FFF2-40B4-BE49-F238E27FC236}">
                <a16:creationId xmlns:a16="http://schemas.microsoft.com/office/drawing/2014/main" xmlns="" id="{A62DBAEF-019A-4D2F-8397-92099E92DA09}"/>
              </a:ext>
            </a:extLst>
          </p:cNvPr>
          <p:cNvSpPr/>
          <p:nvPr/>
        </p:nvSpPr>
        <p:spPr>
          <a:xfrm>
            <a:off x="12857" y="6250675"/>
            <a:ext cx="2593865" cy="607325"/>
          </a:xfrm>
          <a:prstGeom prst="rect">
            <a:avLst/>
          </a:prstGeom>
          <a:solidFill>
            <a:srgbClr val="E8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pic>
        <p:nvPicPr>
          <p:cNvPr id="384" name="Picture 383">
            <a:extLst>
              <a:ext uri="{FF2B5EF4-FFF2-40B4-BE49-F238E27FC236}">
                <a16:creationId xmlns:a16="http://schemas.microsoft.com/office/drawing/2014/main" xmlns="" id="{3C342BEC-D09C-4935-B5C5-52E78A7F73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p:blipFill>
        <p:spPr>
          <a:xfrm>
            <a:off x="5762627" y="4776788"/>
            <a:ext cx="3381375" cy="2081212"/>
          </a:xfrm>
          <a:prstGeom prst="rect">
            <a:avLst/>
          </a:prstGeom>
          <a:effectLst/>
        </p:spPr>
      </p:pic>
      <p:pic>
        <p:nvPicPr>
          <p:cNvPr id="19" name="Picture 18">
            <a:extLst>
              <a:ext uri="{FF2B5EF4-FFF2-40B4-BE49-F238E27FC236}">
                <a16:creationId xmlns:a16="http://schemas.microsoft.com/office/drawing/2014/main" xmlns="" id="{42844BA5-14FE-4941-AA3C-5DABDD810D97}"/>
              </a:ext>
            </a:extLst>
          </p:cNvPr>
          <p:cNvPicPr>
            <a:picLocks noChangeAspect="1"/>
          </p:cNvPicPr>
          <p:nvPr/>
        </p:nvPicPr>
        <p:blipFill rotWithShape="1">
          <a:blip r:embed="rId3" cstate="print"/>
          <a:srcRect t="48839" b="1"/>
          <a:stretch/>
        </p:blipFill>
        <p:spPr>
          <a:xfrm>
            <a:off x="-793" y="3848100"/>
            <a:ext cx="9144793" cy="3009900"/>
          </a:xfrm>
          <a:prstGeom prst="rect">
            <a:avLst/>
          </a:prstGeom>
        </p:spPr>
      </p:pic>
      <p:pic>
        <p:nvPicPr>
          <p:cNvPr id="20" name="Picture 19">
            <a:extLst>
              <a:ext uri="{FF2B5EF4-FFF2-40B4-BE49-F238E27FC236}">
                <a16:creationId xmlns:a16="http://schemas.microsoft.com/office/drawing/2014/main" xmlns="" id="{2D111FEE-F711-4D44-9FEA-F85E3CBC6DE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p:blipFill>
        <p:spPr>
          <a:xfrm>
            <a:off x="5776275" y="4776788"/>
            <a:ext cx="3381375" cy="2081212"/>
          </a:xfrm>
          <a:prstGeom prst="rect">
            <a:avLst/>
          </a:prstGeom>
          <a:effectLst/>
        </p:spPr>
      </p:pic>
    </p:spTree>
    <p:extLst>
      <p:ext uri="{BB962C8B-B14F-4D97-AF65-F5344CB8AC3E}">
        <p14:creationId xmlns:p14="http://schemas.microsoft.com/office/powerpoint/2010/main" val="207527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4" fill="hold" nodeType="afterEffect" p14:presetBounceEnd="375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37500">
                                          <p:cBhvr additive="base">
                                            <p:cTn id="12" dur="800" fill="hold"/>
                                            <p:tgtEl>
                                              <p:spTgt spid="11"/>
                                            </p:tgtEl>
                                            <p:attrNameLst>
                                              <p:attrName>ppt_x</p:attrName>
                                            </p:attrNameLst>
                                          </p:cBhvr>
                                          <p:tavLst>
                                            <p:tav tm="0">
                                              <p:val>
                                                <p:strVal val="#ppt_x"/>
                                              </p:val>
                                            </p:tav>
                                            <p:tav tm="100000">
                                              <p:val>
                                                <p:strVal val="#ppt_x"/>
                                              </p:val>
                                            </p:tav>
                                          </p:tavLst>
                                        </p:anim>
                                        <p:anim calcmode="lin" valueType="num" p14:bounceEnd="37500">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800" fill="hold"/>
                                            <p:tgtEl>
                                              <p:spTgt spid="11"/>
                                            </p:tgtEl>
                                            <p:attrNameLst>
                                              <p:attrName>ppt_x</p:attrName>
                                            </p:attrNameLst>
                                          </p:cBhvr>
                                          <p:tavLst>
                                            <p:tav tm="0">
                                              <p:val>
                                                <p:strVal val="#ppt_x"/>
                                              </p:val>
                                            </p:tav>
                                            <p:tav tm="100000">
                                              <p:val>
                                                <p:strVal val="#ppt_x"/>
                                              </p:val>
                                            </p:tav>
                                          </p:tavLst>
                                        </p:anim>
                                        <p:anim calcmode="lin" valueType="num">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extLst>
      <p:ext uri="{BB962C8B-B14F-4D97-AF65-F5344CB8AC3E}">
        <p14:creationId xmlns:p14="http://schemas.microsoft.com/office/powerpoint/2010/main" val="3383947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105056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Processor: </a:t>
            </a:r>
            <a:r>
              <a:rPr kumimoji="0" lang="en-US" sz="200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minimal </a:t>
            </a:r>
            <a:r>
              <a:rPr kumimoji="0" lang="en-US" sz="2000" b="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Pentium IV</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RAM</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1"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2 Gb RAM</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i="1" smtClean="0">
                <a:solidFill>
                  <a:prstClr val="black"/>
                </a:solidFill>
                <a:latin typeface="Arial" panose="020B0604020202020204" pitchFamily="34" charset="0"/>
                <a:cs typeface="Arial" panose="020B0604020202020204" pitchFamily="34" charset="0"/>
              </a:rPr>
              <a:t>Harddisk</a:t>
            </a:r>
            <a:r>
              <a:rPr lang="en-US" sz="2000" smtClean="0">
                <a:solidFill>
                  <a:prstClr val="black"/>
                </a:solidFill>
                <a:latin typeface="Arial" panose="020B0604020202020204" pitchFamily="34" charset="0"/>
                <a:cs typeface="Arial" panose="020B0604020202020204" pitchFamily="34" charset="0"/>
              </a:rPr>
              <a:t>: </a:t>
            </a:r>
            <a:r>
              <a:rPr lang="en-US" sz="2000" i="1" smtClean="0">
                <a:solidFill>
                  <a:prstClr val="black"/>
                </a:solidFill>
                <a:latin typeface="Arial" panose="020B0604020202020204" pitchFamily="34" charset="0"/>
                <a:cs typeface="Arial" panose="020B0604020202020204" pitchFamily="34" charset="0"/>
              </a:rPr>
              <a:t>Free Space</a:t>
            </a:r>
            <a:r>
              <a:rPr lang="en-US" sz="2000" smtClean="0">
                <a:solidFill>
                  <a:prstClr val="black"/>
                </a:solidFill>
                <a:latin typeface="Arial" panose="020B0604020202020204" pitchFamily="34" charset="0"/>
                <a:cs typeface="Arial" panose="020B0604020202020204" pitchFamily="34" charset="0"/>
              </a:rPr>
              <a:t> </a:t>
            </a:r>
            <a:r>
              <a:rPr lang="en-US" sz="2000" b="1" smtClean="0">
                <a:solidFill>
                  <a:prstClr val="black"/>
                </a:solidFill>
                <a:latin typeface="Arial" panose="020B0604020202020204" pitchFamily="34" charset="0"/>
                <a:cs typeface="Arial" panose="020B0604020202020204" pitchFamily="34" charset="0"/>
              </a:rPr>
              <a:t>20 Gb</a:t>
            </a:r>
            <a:endParaRPr lang="en-US" sz="2000" i="1" smtClean="0">
              <a:solidFill>
                <a:prstClr val="black"/>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Flashdisk/Harddisk</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Eksternal</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smtClean="0">
                <a:solidFill>
                  <a:prstClr val="black"/>
                </a:solidFill>
                <a:latin typeface="Arial" panose="020B0604020202020204" pitchFamily="34" charset="0"/>
                <a:cs typeface="Arial" panose="020B0604020202020204" pitchFamily="34" charset="0"/>
              </a:rPr>
              <a:t>Perangkat input: </a:t>
            </a:r>
            <a:r>
              <a:rPr lang="en-US" sz="2000" i="1" smtClean="0">
                <a:solidFill>
                  <a:prstClr val="black"/>
                </a:solidFill>
                <a:latin typeface="Arial" panose="020B0604020202020204" pitchFamily="34" charset="0"/>
                <a:cs typeface="Arial" panose="020B0604020202020204" pitchFamily="34" charset="0"/>
              </a:rPr>
              <a:t>keyboard</a:t>
            </a:r>
            <a:r>
              <a:rPr lang="en-US" sz="2000" smtClean="0">
                <a:solidFill>
                  <a:prstClr val="black"/>
                </a:solidFill>
                <a:latin typeface="Arial" panose="020B0604020202020204" pitchFamily="34" charset="0"/>
                <a:cs typeface="Arial" panose="020B0604020202020204" pitchFamily="34" charset="0"/>
              </a:rPr>
              <a:t> &amp; </a:t>
            </a:r>
            <a:r>
              <a:rPr lang="en-US" sz="2000" i="1" smtClean="0">
                <a:solidFill>
                  <a:prstClr val="black"/>
                </a:solidFill>
                <a:latin typeface="Arial" panose="020B0604020202020204" pitchFamily="34" charset="0"/>
                <a:cs typeface="Arial" panose="020B0604020202020204" pitchFamily="34" charset="0"/>
              </a:rPr>
              <a:t>mouse</a:t>
            </a:r>
            <a:r>
              <a:rPr lang="en-US" sz="2000" smtClean="0">
                <a:solidFill>
                  <a:prstClr val="black"/>
                </a:solidFill>
                <a:latin typeface="Arial" panose="020B0604020202020204" pitchFamily="34" charset="0"/>
                <a:cs typeface="Arial" panose="020B0604020202020204" pitchFamily="34" charset="0"/>
              </a:rPr>
              <a:t> </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Perangkat internet &amp; koneksinya</a:t>
            </a:r>
          </a:p>
        </p:txBody>
      </p:sp>
      <p:sp>
        <p:nvSpPr>
          <p:cNvPr id="13" name="Rectangle 12"/>
          <p:cNvSpPr/>
          <p:nvPr/>
        </p:nvSpPr>
        <p:spPr>
          <a:xfrm>
            <a:off x="4701541" y="1614503"/>
            <a:ext cx="4343400" cy="3349197"/>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Microsoft Windows</a:t>
            </a:r>
            <a:r>
              <a:rPr kumimoji="0" lang="en-US" sz="20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minimal XP</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b="1" dirty="0" smtClean="0">
                <a:solidFill>
                  <a:prstClr val="black"/>
                </a:solidFill>
                <a:latin typeface="Arial" panose="020B0604020202020204" pitchFamily="34" charset="0"/>
                <a:cs typeface="Arial" panose="020B0604020202020204" pitchFamily="34" charset="0"/>
              </a:rPr>
              <a:t>Microsoft Access</a:t>
            </a:r>
            <a:r>
              <a:rPr lang="en-US" sz="2000" dirty="0" smtClean="0">
                <a:solidFill>
                  <a:prstClr val="black"/>
                </a:solidFill>
                <a:latin typeface="Arial" panose="020B0604020202020204" pitchFamily="34" charset="0"/>
                <a:cs typeface="Arial" panose="020B0604020202020204" pitchFamily="34" charset="0"/>
              </a:rPr>
              <a:t>: minimal Microsoft Office 2007</a:t>
            </a:r>
          </a:p>
          <a:p>
            <a:pPr lvl="0" algn="r">
              <a:lnSpc>
                <a:spcPct val="150000"/>
              </a:lnSpc>
              <a:defRPr/>
            </a:pPr>
            <a:r>
              <a:rPr kumimoji="0" lang="en-US" sz="20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1" i="1" u="none" strike="noStrike" kern="1200" cap="none" spc="0" normalizeH="0" baseline="0" noProof="0" dirty="0" smtClean="0">
                <a:ln>
                  <a:noFill/>
                </a:ln>
                <a:solidFill>
                  <a:prstClr val="black"/>
                </a:solidFill>
                <a:effectLst/>
                <a:uLnTx/>
                <a:uFillTx/>
                <a:latin typeface="Arial Black" panose="020B0A04020102020204" pitchFamily="34" charset="0"/>
                <a:cs typeface="Arial" panose="020B0604020202020204" pitchFamily="34" charset="0"/>
              </a:rPr>
              <a:t>HARUS</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sudah</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ter</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-install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semuanya</a:t>
            </a:r>
            <a:endPar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KERAS</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701541" y="700103"/>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LUNAK</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1" name="Rectangle 10"/>
          <p:cNvSpPr/>
          <p:nvPr/>
        </p:nvSpPr>
        <p:spPr>
          <a:xfrm>
            <a:off x="1" y="5270770"/>
            <a:ext cx="5943600" cy="91440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KEBUTUHAN SISTEM</a:t>
            </a:r>
            <a:endParaRPr lang="id-ID" sz="3600" i="1"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555094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2000"/>
                                        <p:tgtEl>
                                          <p:spTgt spid="10"/>
                                        </p:tgtEl>
                                      </p:cBhvr>
                                    </p:animEffect>
                                  </p:childTnLst>
                                </p:cTn>
                              </p:par>
                            </p:childTnLst>
                          </p:cTn>
                        </p:par>
                        <p:par>
                          <p:cTn id="13" fill="hold">
                            <p:stCondLst>
                              <p:cond delay="3000"/>
                            </p:stCondLst>
                            <p:childTnLst>
                              <p:par>
                                <p:cTn id="14" presetID="42" presetClass="entr" presetSubtype="0" fill="hold" grpId="0" nodeType="after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22" presetClass="entr" presetSubtype="1"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par>
                          <p:cTn id="22" fill="hold">
                            <p:stCondLst>
                              <p:cond delay="6000"/>
                            </p:stCondLst>
                            <p:childTnLst>
                              <p:par>
                                <p:cTn id="23" presetID="10"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22" name="Rectangle 21"/>
          <p:cNvSpPr/>
          <p:nvPr/>
        </p:nvSpPr>
        <p:spPr>
          <a:xfrm>
            <a:off x="914399" y="62658"/>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smtClean="0">
                <a:solidFill>
                  <a:schemeClr val="bg1"/>
                </a:solidFill>
                <a:latin typeface="Arial" panose="020B0604020202020204" pitchFamily="34" charset="0"/>
                <a:cs typeface="Arial" panose="020B0604020202020204" pitchFamily="34" charset="0"/>
              </a:rPr>
              <a:t>Pastikan Kebutuhan Sistem sudah dipenuhi oleh komputer/ laptop Anda</a:t>
            </a:r>
            <a:endParaRPr lang="en-US" sz="2400">
              <a:solidFill>
                <a:schemeClr val="bg1"/>
              </a:solidFill>
              <a:latin typeface="Arial" panose="020B0604020202020204" pitchFamily="34" charset="0"/>
              <a:cs typeface="Arial" panose="020B0604020202020204" pitchFamily="34" charset="0"/>
            </a:endParaRPr>
          </a:p>
        </p:txBody>
      </p:sp>
      <p:sp>
        <p:nvSpPr>
          <p:cNvPr id="23" name="Rectangle 22"/>
          <p:cNvSpPr/>
          <p:nvPr/>
        </p:nvSpPr>
        <p:spPr>
          <a:xfrm>
            <a:off x="-1" y="62658"/>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1.</a:t>
            </a:r>
            <a:endParaRPr lang="id-ID" sz="2400" dirty="0">
              <a:solidFill>
                <a:schemeClr val="tx1"/>
              </a:solidFill>
              <a:latin typeface="Arial Black" panose="020B0A04020102020204" pitchFamily="34" charset="0"/>
              <a:cs typeface="Arial" panose="020B0604020202020204" pitchFamily="34" charset="0"/>
            </a:endParaRPr>
          </a:p>
        </p:txBody>
      </p:sp>
      <p:sp>
        <p:nvSpPr>
          <p:cNvPr id="24" name="Rectangle 23"/>
          <p:cNvSpPr/>
          <p:nvPr/>
        </p:nvSpPr>
        <p:spPr>
          <a:xfrm>
            <a:off x="914394" y="1039716"/>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Dapatkan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e-SPT </a:t>
            </a:r>
            <a:r>
              <a:rPr lang="en-US" sz="2400" dirty="0" err="1" smtClean="0">
                <a:solidFill>
                  <a:schemeClr val="bg1"/>
                </a:solidFill>
                <a:latin typeface="Arial" panose="020B0604020202020204" pitchFamily="34" charset="0"/>
                <a:cs typeface="Arial" panose="020B0604020202020204" pitchFamily="34" charset="0"/>
              </a:rPr>
              <a:t>dengan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cara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mengunduh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a:t>
            </a:r>
            <a:r>
              <a:rPr lang="en-US" sz="2400" u="sng" dirty="0" smtClean="0">
                <a:solidFill>
                  <a:srgbClr val="FFC000"/>
                </a:solidFill>
                <a:latin typeface="Arial" panose="020B0604020202020204" pitchFamily="34" charset="0"/>
                <a:cs typeface="Arial" panose="020B0604020202020204" pitchFamily="34" charset="0"/>
              </a:rPr>
              <a:t>www.pajak.go.id</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atau</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KPP </a:t>
            </a:r>
            <a:r>
              <a:rPr lang="en-US" sz="2400" dirty="0" err="1" smtClean="0">
                <a:solidFill>
                  <a:schemeClr val="bg1"/>
                </a:solidFill>
                <a:latin typeface="Arial" panose="020B0604020202020204" pitchFamily="34" charset="0"/>
                <a:cs typeface="Arial" panose="020B0604020202020204" pitchFamily="34" charset="0"/>
              </a:rPr>
              <a:t>Pratama</a:t>
            </a:r>
            <a:r>
              <a:rPr lang="en-US" sz="2400" dirty="0" smtClean="0">
                <a:solidFill>
                  <a:schemeClr val="bg1"/>
                </a:solidFill>
                <a:latin typeface="Arial" panose="020B0604020202020204" pitchFamily="34" charset="0"/>
                <a:cs typeface="Arial" panose="020B0604020202020204" pitchFamily="34" charset="0"/>
              </a:rPr>
              <a:t>/KP2KP </a:t>
            </a:r>
            <a:r>
              <a:rPr lang="en-US" sz="2400" dirty="0" err="1" smtClean="0">
                <a:solidFill>
                  <a:schemeClr val="bg1"/>
                </a:solidFill>
                <a:latin typeface="Arial" panose="020B0604020202020204" pitchFamily="34" charset="0"/>
                <a:cs typeface="Arial" panose="020B0604020202020204" pitchFamily="34" charset="0"/>
              </a:rPr>
              <a:t>terdekat</a:t>
            </a:r>
            <a:endParaRPr lang="en-US" sz="2400" b="1" i="1" dirty="0">
              <a:solidFill>
                <a:schemeClr val="bg1"/>
              </a:solidFill>
              <a:latin typeface="Arial" panose="020B0604020202020204" pitchFamily="34" charset="0"/>
              <a:cs typeface="Arial" panose="020B0604020202020204" pitchFamily="34" charset="0"/>
            </a:endParaRPr>
          </a:p>
        </p:txBody>
      </p:sp>
      <p:sp>
        <p:nvSpPr>
          <p:cNvPr id="25" name="Rectangle 24"/>
          <p:cNvSpPr/>
          <p:nvPr/>
        </p:nvSpPr>
        <p:spPr>
          <a:xfrm>
            <a:off x="-5" y="1039716"/>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2.</a:t>
            </a:r>
            <a:endParaRPr lang="id-ID" sz="2400" dirty="0">
              <a:solidFill>
                <a:schemeClr val="tx1"/>
              </a:solidFill>
              <a:latin typeface="Arial Black" panose="020B0A04020102020204" pitchFamily="34" charset="0"/>
              <a:cs typeface="Arial" panose="020B0604020202020204" pitchFamily="34" charset="0"/>
            </a:endParaRPr>
          </a:p>
        </p:txBody>
      </p:sp>
      <p:sp>
        <p:nvSpPr>
          <p:cNvPr id="26" name="Rectangle 25"/>
          <p:cNvSpPr/>
          <p:nvPr/>
        </p:nvSpPr>
        <p:spPr>
          <a:xfrm>
            <a:off x="914394" y="2016774"/>
            <a:ext cx="8229602" cy="977058"/>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kemudian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Jalankan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a:t>
            </a:r>
            <a:r>
              <a:rPr lang="en-US" sz="2400" i="1" dirty="0" err="1" smtClean="0">
                <a:solidFill>
                  <a:schemeClr val="bg1"/>
                </a:solidFill>
                <a:latin typeface="Arial" panose="020B0604020202020204" pitchFamily="34" charset="0"/>
                <a:cs typeface="Arial" panose="020B0604020202020204" pitchFamily="34" charset="0"/>
              </a:rPr>
              <a:t>falshdisk</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atau</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hard disk </a:t>
            </a:r>
            <a:r>
              <a:rPr lang="en-US" sz="2400" dirty="0" err="1" smtClean="0">
                <a:solidFill>
                  <a:schemeClr val="bg1"/>
                </a:solidFill>
                <a:latin typeface="Arial" panose="020B0604020202020204" pitchFamily="34" charset="0"/>
                <a:cs typeface="Arial" panose="020B0604020202020204" pitchFamily="34" charset="0"/>
              </a:rPr>
              <a:t>eksternal</a:t>
            </a:r>
            <a:r>
              <a:rPr lang="en-US" sz="2400" dirty="0" smtClean="0">
                <a:solidFill>
                  <a:schemeClr val="bg1"/>
                </a:solidFill>
                <a:latin typeface="Arial" panose="020B0604020202020204" pitchFamily="34" charset="0"/>
                <a:cs typeface="Arial" panose="020B0604020202020204" pitchFamily="34" charset="0"/>
              </a:rPr>
              <a:t> </a:t>
            </a:r>
            <a:endParaRPr lang="en-US" sz="2400" b="1" dirty="0">
              <a:solidFill>
                <a:schemeClr val="bg1"/>
              </a:solidFill>
              <a:latin typeface="Arial" panose="020B0604020202020204" pitchFamily="34" charset="0"/>
              <a:cs typeface="Arial" panose="020B0604020202020204" pitchFamily="34" charset="0"/>
            </a:endParaRPr>
          </a:p>
        </p:txBody>
      </p:sp>
      <p:sp>
        <p:nvSpPr>
          <p:cNvPr id="27" name="Rectangle 26"/>
          <p:cNvSpPr/>
          <p:nvPr/>
        </p:nvSpPr>
        <p:spPr>
          <a:xfrm>
            <a:off x="-5" y="2016774"/>
            <a:ext cx="914399" cy="977058"/>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3.</a:t>
            </a:r>
            <a:endParaRPr lang="id-ID" sz="2400" dirty="0">
              <a:solidFill>
                <a:schemeClr val="tx1"/>
              </a:solidFill>
              <a:latin typeface="Arial Black" panose="020B0A04020102020204" pitchFamily="34" charset="0"/>
              <a:cs typeface="Arial" panose="020B0604020202020204" pitchFamily="34" charset="0"/>
            </a:endParaRPr>
          </a:p>
        </p:txBody>
      </p:sp>
      <p:sp>
        <p:nvSpPr>
          <p:cNvPr id="28" name="Rectangle 27"/>
          <p:cNvSpPr/>
          <p:nvPr/>
        </p:nvSpPr>
        <p:spPr>
          <a:xfrm>
            <a:off x="914398" y="3109827"/>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Pastikan</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Regional Setting</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komputer</a:t>
            </a:r>
            <a:r>
              <a:rPr lang="en-US" sz="2400" dirty="0" smtClean="0">
                <a:solidFill>
                  <a:schemeClr val="bg1"/>
                </a:solidFill>
                <a:latin typeface="Arial" panose="020B0604020202020204" pitchFamily="34" charset="0"/>
                <a:cs typeface="Arial" panose="020B0604020202020204" pitchFamily="34" charset="0"/>
              </a:rPr>
              <a:t>/laptop </a:t>
            </a:r>
            <a:r>
              <a:rPr lang="en-US" sz="2400" dirty="0" err="1" smtClean="0">
                <a:solidFill>
                  <a:schemeClr val="bg1"/>
                </a:solidFill>
                <a:latin typeface="Arial" panose="020B0604020202020204" pitchFamily="34" charset="0"/>
                <a:cs typeface="Arial" panose="020B0604020202020204" pitchFamily="34" charset="0"/>
              </a:rPr>
              <a:t>Anda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Indonesia</a:t>
            </a:r>
            <a:endParaRPr lang="en-US" sz="2400" b="1" dirty="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6" y="3109827"/>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4.</a:t>
            </a:r>
            <a:endParaRPr lang="id-ID" sz="2400" dirty="0">
              <a:solidFill>
                <a:schemeClr val="tx1"/>
              </a:solidFill>
              <a:latin typeface="Arial Black" panose="020B0A04020102020204" pitchFamily="34" charset="0"/>
              <a:cs typeface="Arial" panose="020B0604020202020204" pitchFamily="34" charset="0"/>
            </a:endParaRPr>
          </a:p>
        </p:txBody>
      </p:sp>
      <p:sp>
        <p:nvSpPr>
          <p:cNvPr id="30" name="Rectangle 29"/>
          <p:cNvSpPr/>
          <p:nvPr/>
        </p:nvSpPr>
        <p:spPr>
          <a:xfrm>
            <a:off x="914393" y="4140222"/>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smtClean="0">
                <a:solidFill>
                  <a:schemeClr val="bg1"/>
                </a:solidFill>
                <a:latin typeface="Arial" panose="020B0604020202020204" pitchFamily="34" charset="0"/>
                <a:cs typeface="Arial" panose="020B0604020202020204" pitchFamily="34" charset="0"/>
              </a:rPr>
              <a:t>e-SPT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siap</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untuk</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dijalankan</a:t>
            </a:r>
            <a:endParaRPr lang="en-US" sz="2400"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0" y="4140222"/>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dirty="0" smtClean="0">
                <a:solidFill>
                  <a:schemeClr val="tx1"/>
                </a:solidFill>
                <a:latin typeface="Arial Black" panose="020B0A04020102020204" pitchFamily="34" charset="0"/>
                <a:cs typeface="Arial" panose="020B0604020202020204" pitchFamily="34" charset="0"/>
              </a:rPr>
              <a:t>5.</a:t>
            </a:r>
            <a:endParaRPr lang="id-ID" sz="2400" dirty="0">
              <a:solidFill>
                <a:schemeClr val="tx1"/>
              </a:solidFill>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82791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2" presetClass="entr" presetSubtype="2" fill="hold" grpId="0" nodeType="after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0-#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2" presetClass="entr" presetSubtype="2" fill="hold" grpId="0" nodeType="afterEffect">
                                  <p:stCondLst>
                                    <p:cond delay="10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000" fill="hold"/>
                                        <p:tgtEl>
                                          <p:spTgt spid="24"/>
                                        </p:tgtEl>
                                        <p:attrNameLst>
                                          <p:attrName>ppt_x</p:attrName>
                                        </p:attrNameLst>
                                      </p:cBhvr>
                                      <p:tavLst>
                                        <p:tav tm="0">
                                          <p:val>
                                            <p:strVal val="1+#ppt_w/2"/>
                                          </p:val>
                                        </p:tav>
                                        <p:tav tm="100000">
                                          <p:val>
                                            <p:strVal val="#ppt_x"/>
                                          </p:val>
                                        </p:tav>
                                      </p:tavLst>
                                    </p:anim>
                                    <p:anim calcmode="lin" valueType="num">
                                      <p:cBhvr additive="base">
                                        <p:cTn id="21" dur="10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2" presetClass="entr" presetSubtype="2" fill="hold" grpId="0" nodeType="after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0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1000" fill="hold"/>
                                        <p:tgtEl>
                                          <p:spTgt spid="27"/>
                                        </p:tgtEl>
                                        <p:attrNameLst>
                                          <p:attrName>ppt_x</p:attrName>
                                        </p:attrNameLst>
                                      </p:cBhvr>
                                      <p:tavLst>
                                        <p:tav tm="0">
                                          <p:val>
                                            <p:strVal val="0-#ppt_w/2"/>
                                          </p:val>
                                        </p:tav>
                                        <p:tav tm="100000">
                                          <p:val>
                                            <p:strVal val="#ppt_x"/>
                                          </p:val>
                                        </p:tav>
                                      </p:tavLst>
                                    </p:anim>
                                    <p:anim calcmode="lin" valueType="num">
                                      <p:cBhvr additive="base">
                                        <p:cTn id="34" dur="10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8000"/>
                            </p:stCondLst>
                            <p:childTnLst>
                              <p:par>
                                <p:cTn id="36" presetID="2" presetClass="entr" presetSubtype="2" fill="hold" grpId="0" nodeType="afterEffect">
                                  <p:stCondLst>
                                    <p:cond delay="10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1+#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00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1000" fill="hold"/>
                                        <p:tgtEl>
                                          <p:spTgt spid="29"/>
                                        </p:tgtEl>
                                        <p:attrNameLst>
                                          <p:attrName>ppt_x</p:attrName>
                                        </p:attrNameLst>
                                      </p:cBhvr>
                                      <p:tavLst>
                                        <p:tav tm="0">
                                          <p:val>
                                            <p:strVal val="0-#ppt_w/2"/>
                                          </p:val>
                                        </p:tav>
                                        <p:tav tm="100000">
                                          <p:val>
                                            <p:strVal val="#ppt_x"/>
                                          </p:val>
                                        </p:tav>
                                      </p:tavLst>
                                    </p:anim>
                                    <p:anim calcmode="lin" valueType="num">
                                      <p:cBhvr additive="base">
                                        <p:cTn id="43" dur="1000" fill="hold"/>
                                        <p:tgtEl>
                                          <p:spTgt spid="29"/>
                                        </p:tgtEl>
                                        <p:attrNameLst>
                                          <p:attrName>ppt_y</p:attrName>
                                        </p:attrNameLst>
                                      </p:cBhvr>
                                      <p:tavLst>
                                        <p:tav tm="0">
                                          <p:val>
                                            <p:strVal val="#ppt_y"/>
                                          </p:val>
                                        </p:tav>
                                        <p:tav tm="100000">
                                          <p:val>
                                            <p:strVal val="#ppt_y"/>
                                          </p:val>
                                        </p:tav>
                                      </p:tavLst>
                                    </p:anim>
                                  </p:childTnLst>
                                </p:cTn>
                              </p:par>
                            </p:childTnLst>
                          </p:cTn>
                        </p:par>
                        <p:par>
                          <p:cTn id="44" fill="hold">
                            <p:stCondLst>
                              <p:cond delay="10000"/>
                            </p:stCondLst>
                            <p:childTnLst>
                              <p:par>
                                <p:cTn id="45" presetID="2" presetClass="entr" presetSubtype="2" fill="hold" grpId="0" nodeType="afterEffect">
                                  <p:stCondLst>
                                    <p:cond delay="10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1+#ppt_w/2"/>
                                          </p:val>
                                        </p:tav>
                                        <p:tav tm="100000">
                                          <p:val>
                                            <p:strVal val="#ppt_x"/>
                                          </p:val>
                                        </p:tav>
                                      </p:tavLst>
                                    </p:anim>
                                    <p:anim calcmode="lin" valueType="num">
                                      <p:cBhvr additive="base">
                                        <p:cTn id="48" dur="10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0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1000" fill="hold"/>
                                        <p:tgtEl>
                                          <p:spTgt spid="31"/>
                                        </p:tgtEl>
                                        <p:attrNameLst>
                                          <p:attrName>ppt_x</p:attrName>
                                        </p:attrNameLst>
                                      </p:cBhvr>
                                      <p:tavLst>
                                        <p:tav tm="0">
                                          <p:val>
                                            <p:strVal val="0-#ppt_w/2"/>
                                          </p:val>
                                        </p:tav>
                                        <p:tav tm="100000">
                                          <p:val>
                                            <p:strVal val="#ppt_x"/>
                                          </p:val>
                                        </p:tav>
                                      </p:tavLst>
                                    </p:anim>
                                    <p:anim calcmode="lin" valueType="num">
                                      <p:cBhvr additive="base">
                                        <p:cTn id="52"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31698" t="25260" r="31259" b="40104"/>
          <a:stretch/>
        </p:blipFill>
        <p:spPr>
          <a:xfrm>
            <a:off x="2356485" y="1839776"/>
            <a:ext cx="4819650" cy="2533650"/>
          </a:xfrm>
          <a:prstGeom prst="rect">
            <a:avLst/>
          </a:prstGeom>
        </p:spPr>
      </p:pic>
      <p:pic>
        <p:nvPicPr>
          <p:cNvPr id="6" name="Picture 5"/>
          <p:cNvPicPr>
            <a:picLocks noChangeAspect="1"/>
          </p:cNvPicPr>
          <p:nvPr/>
        </p:nvPicPr>
        <p:blipFill rotWithShape="1">
          <a:blip r:embed="rId4"/>
          <a:srcRect l="33958" t="25520" r="33750" b="40760"/>
          <a:stretch/>
        </p:blipFill>
        <p:spPr>
          <a:xfrm>
            <a:off x="5852160" y="3876849"/>
            <a:ext cx="2952750" cy="173355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5" y="4739943"/>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16" name="Rectangle 15"/>
          <p:cNvSpPr/>
          <p:nvPr/>
        </p:nvSpPr>
        <p:spPr>
          <a:xfrm>
            <a:off x="-443865" y="3028950"/>
            <a:ext cx="2800350" cy="2200078"/>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a:defRPr/>
            </a:pPr>
            <a:r>
              <a:rPr lang="en-ID" sz="2000" i="1" dirty="0" err="1" smtClean="0">
                <a:solidFill>
                  <a:schemeClr val="tx1"/>
                </a:solidFill>
                <a:latin typeface="Arial" panose="020B0604020202020204" pitchFamily="34" charset="0"/>
                <a:cs typeface="Arial" panose="020B0604020202020204" pitchFamily="34" charset="0"/>
              </a:rPr>
              <a:t>Klik</a:t>
            </a:r>
            <a:r>
              <a:rPr lang="en-ID" sz="2000" i="1" dirty="0" smtClean="0">
                <a:solidFill>
                  <a:schemeClr val="tx1"/>
                </a:solidFill>
                <a:latin typeface="Arial" panose="020B0604020202020204" pitchFamily="34" charset="0"/>
                <a:cs typeface="Arial" panose="020B0604020202020204" pitchFamily="34" charset="0"/>
              </a:rPr>
              <a:t> setup </a:t>
            </a:r>
            <a:r>
              <a:rPr lang="en-ID" sz="2000" i="1" dirty="0" err="1" smtClean="0">
                <a:solidFill>
                  <a:schemeClr val="tx1"/>
                </a:solidFill>
                <a:latin typeface="Arial" panose="020B0604020202020204" pitchFamily="34" charset="0"/>
                <a:cs typeface="Arial" panose="020B0604020202020204" pitchFamily="34" charset="0"/>
              </a:rPr>
              <a:t>pada</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Instaler</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Aplikasi</a:t>
            </a:r>
            <a:r>
              <a:rPr lang="en-ID" sz="2000" i="1" dirty="0" smtClean="0">
                <a:solidFill>
                  <a:schemeClr val="tx1"/>
                </a:solidFill>
                <a:latin typeface="Arial" panose="020B0604020202020204" pitchFamily="34" charset="0"/>
                <a:cs typeface="Arial" panose="020B0604020202020204" pitchFamily="34" charset="0"/>
              </a:rPr>
              <a:t> PPN PUT </a:t>
            </a:r>
            <a:r>
              <a:rPr lang="en-ID" sz="2000" i="1" dirty="0" err="1" smtClean="0">
                <a:solidFill>
                  <a:schemeClr val="tx1"/>
                </a:solidFill>
                <a:latin typeface="Arial" panose="020B0604020202020204" pitchFamily="34" charset="0"/>
                <a:cs typeface="Arial" panose="020B0604020202020204" pitchFamily="34" charset="0"/>
              </a:rPr>
              <a:t>dari</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flashdisk</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atau</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harddisk</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eksternal</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next </a:t>
            </a:r>
            <a:r>
              <a:rPr lang="en-ID" sz="2000" i="1" dirty="0" err="1" smtClean="0">
                <a:solidFill>
                  <a:schemeClr val="tx1"/>
                </a:solidFill>
                <a:latin typeface="Arial" panose="020B0604020202020204" pitchFamily="34" charset="0"/>
                <a:cs typeface="Arial" panose="020B0604020202020204" pitchFamily="34" charset="0"/>
              </a:rPr>
              <a:t>sampai</a:t>
            </a:r>
            <a:r>
              <a:rPr lang="en-ID" sz="2000" i="1" dirty="0" smtClean="0">
                <a:solidFill>
                  <a:schemeClr val="tx1"/>
                </a:solidFill>
                <a:latin typeface="Arial" panose="020B0604020202020204" pitchFamily="34" charset="0"/>
                <a:cs typeface="Arial" panose="020B0604020202020204" pitchFamily="34" charset="0"/>
              </a:rPr>
              <a:t> finish</a:t>
            </a:r>
          </a:p>
        </p:txBody>
      </p:sp>
      <p:pic>
        <p:nvPicPr>
          <p:cNvPr id="5" name="Picture 4"/>
          <p:cNvPicPr>
            <a:picLocks noChangeAspect="1"/>
          </p:cNvPicPr>
          <p:nvPr/>
        </p:nvPicPr>
        <p:blipFill rotWithShape="1">
          <a:blip r:embed="rId6"/>
          <a:srcRect l="11201" t="6510" r="37994" b="71094"/>
          <a:stretch/>
        </p:blipFill>
        <p:spPr>
          <a:xfrm>
            <a:off x="0" y="0"/>
            <a:ext cx="7812794" cy="1777138"/>
          </a:xfrm>
          <a:prstGeom prst="rect">
            <a:avLst/>
          </a:prstGeom>
        </p:spPr>
      </p:pic>
      <p:sp>
        <p:nvSpPr>
          <p:cNvPr id="9" name="Oval 8"/>
          <p:cNvSpPr/>
          <p:nvPr/>
        </p:nvSpPr>
        <p:spPr>
          <a:xfrm>
            <a:off x="2356485" y="2266223"/>
            <a:ext cx="1167765" cy="99599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724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5" y="4739943"/>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16" name="Rectangle 15"/>
          <p:cNvSpPr/>
          <p:nvPr/>
        </p:nvSpPr>
        <p:spPr>
          <a:xfrm>
            <a:off x="-443865" y="3028950"/>
            <a:ext cx="2800350" cy="2200078"/>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a:defRPr/>
            </a:pPr>
            <a:r>
              <a:rPr lang="en-ID" sz="2000" i="1" dirty="0" err="1" smtClean="0">
                <a:solidFill>
                  <a:schemeClr val="tx1"/>
                </a:solidFill>
                <a:latin typeface="Arial" panose="020B0604020202020204" pitchFamily="34" charset="0"/>
                <a:cs typeface="Arial" panose="020B0604020202020204" pitchFamily="34" charset="0"/>
              </a:rPr>
              <a:t>Bila</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bertemu</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peringatan</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seperti</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digambar</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selalu</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plih</a:t>
            </a:r>
            <a:r>
              <a:rPr lang="en-ID" sz="2000" i="1" dirty="0" smtClean="0">
                <a:solidFill>
                  <a:schemeClr val="tx1"/>
                </a:solidFill>
                <a:latin typeface="Arial" panose="020B0604020202020204" pitchFamily="34" charset="0"/>
                <a:cs typeface="Arial" panose="020B0604020202020204" pitchFamily="34" charset="0"/>
              </a:rPr>
              <a:t> Yes </a:t>
            </a:r>
            <a:r>
              <a:rPr lang="en-ID" sz="2000" i="1" dirty="0" err="1" smtClean="0">
                <a:solidFill>
                  <a:schemeClr val="tx1"/>
                </a:solidFill>
                <a:latin typeface="Arial" panose="020B0604020202020204" pitchFamily="34" charset="0"/>
                <a:cs typeface="Arial" panose="020B0604020202020204" pitchFamily="34" charset="0"/>
              </a:rPr>
              <a:t>dan</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tetap</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lanjutkan</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instalasi</a:t>
            </a:r>
            <a:endParaRPr lang="en-ID" sz="2000" i="1" dirty="0" smtClean="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4"/>
          <a:srcRect l="37263" t="33854" r="37408" b="34115"/>
          <a:stretch/>
        </p:blipFill>
        <p:spPr>
          <a:xfrm>
            <a:off x="5762625" y="303625"/>
            <a:ext cx="3295650" cy="2343150"/>
          </a:xfrm>
          <a:prstGeom prst="rect">
            <a:avLst/>
          </a:prstGeom>
        </p:spPr>
      </p:pic>
      <p:pic>
        <p:nvPicPr>
          <p:cNvPr id="3" name="Picture 2"/>
          <p:cNvPicPr>
            <a:picLocks noChangeAspect="1"/>
          </p:cNvPicPr>
          <p:nvPr/>
        </p:nvPicPr>
        <p:blipFill rotWithShape="1">
          <a:blip r:embed="rId5"/>
          <a:srcRect l="37409" t="33854" r="37408" b="34375"/>
          <a:stretch/>
        </p:blipFill>
        <p:spPr>
          <a:xfrm>
            <a:off x="5772150" y="2904928"/>
            <a:ext cx="3276600" cy="2324100"/>
          </a:xfrm>
          <a:prstGeom prst="rect">
            <a:avLst/>
          </a:prstGeom>
        </p:spPr>
      </p:pic>
      <p:pic>
        <p:nvPicPr>
          <p:cNvPr id="4" name="Picture 3"/>
          <p:cNvPicPr>
            <a:picLocks noChangeAspect="1"/>
          </p:cNvPicPr>
          <p:nvPr/>
        </p:nvPicPr>
        <p:blipFill rotWithShape="1">
          <a:blip r:embed="rId6"/>
          <a:srcRect l="36969" t="42186" r="36237" b="41059"/>
          <a:stretch/>
        </p:blipFill>
        <p:spPr>
          <a:xfrm>
            <a:off x="2057400" y="1316103"/>
            <a:ext cx="3486150" cy="1225617"/>
          </a:xfrm>
          <a:prstGeom prst="rect">
            <a:avLst/>
          </a:prstGeom>
        </p:spPr>
      </p:pic>
    </p:spTree>
    <p:extLst>
      <p:ext uri="{BB962C8B-B14F-4D97-AF65-F5344CB8AC3E}">
        <p14:creationId xmlns:p14="http://schemas.microsoft.com/office/powerpoint/2010/main" val="133607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2"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58603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over Presentasi Branding Baru - Putih">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 Presentasi Branding Baru DJP">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Presentasi Branding Baru DJP 2019</Template>
  <TotalTime>16032</TotalTime>
  <Words>1105</Words>
  <Application>Microsoft Office PowerPoint</Application>
  <PresentationFormat>On-screen Show (4:3)</PresentationFormat>
  <Paragraphs>192</Paragraphs>
  <Slides>24</Slides>
  <Notes>24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24</vt:i4>
      </vt:variant>
    </vt:vector>
  </HeadingPairs>
  <TitlesOfParts>
    <vt:vector size="35" baseType="lpstr">
      <vt:lpstr>Adobe Gothic Std B</vt:lpstr>
      <vt:lpstr>Arial</vt:lpstr>
      <vt:lpstr>Arial Black</vt:lpstr>
      <vt:lpstr>Calibri</vt:lpstr>
      <vt:lpstr>Calibri Light</vt:lpstr>
      <vt:lpstr>Comic Sans MS</vt:lpstr>
      <vt:lpstr>Segoe UI</vt:lpstr>
      <vt:lpstr>Wingdings</vt:lpstr>
      <vt:lpstr>Cover Presentasi Branding Baru - Putih</vt:lpstr>
      <vt:lpstr>1_Template Presentasi Branding Baru DJP</vt:lpstr>
      <vt:lpstr>2_Office Theme</vt:lpstr>
      <vt:lpstr>e-SPT MASA PPN PUT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e-SPT MASA PPh PASAL 21</dc:title>
  <dc:creator>Dimas Imza Arifin</dc:creator>
  <cp:keywords>PAJAK</cp:keywords>
  <cp:lastModifiedBy>ASUS</cp:lastModifiedBy>
  <cp:revision>794</cp:revision>
  <dcterms:created xsi:type="dcterms:W3CDTF">2016-10-27T03:30:58Z</dcterms:created>
  <dcterms:modified xsi:type="dcterms:W3CDTF">2019-10-14T13:39:11Z</dcterms:modified>
</cp:coreProperties>
</file>