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8" r:id="rId3"/>
    <p:sldId id="258" r:id="rId4"/>
    <p:sldId id="342" r:id="rId5"/>
    <p:sldId id="340" r:id="rId6"/>
    <p:sldId id="339" r:id="rId7"/>
    <p:sldId id="343" r:id="rId8"/>
    <p:sldId id="341" r:id="rId9"/>
    <p:sldId id="346" r:id="rId10"/>
    <p:sldId id="348" r:id="rId11"/>
    <p:sldId id="347" r:id="rId12"/>
    <p:sldId id="349" r:id="rId13"/>
    <p:sldId id="350" r:id="rId14"/>
    <p:sldId id="301" r:id="rId1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7E6"/>
    <a:srgbClr val="000000"/>
    <a:srgbClr val="FFFF99"/>
    <a:srgbClr val="F5E4E3"/>
    <a:srgbClr val="FFCCCC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APBN</c:v>
                </c:pt>
                <c:pt idx="1">
                  <c:v>Non APBN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</c:v>
                </c:pt>
                <c:pt idx="1">
                  <c:v>8.2000000000000011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09EBA-600A-4EC5-8F9A-76ED82AFBFD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D7FFE75-4761-4406-99A1-BFB8CF8AC0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rgbClr val="FFCC99">
                <a:alpha val="20000"/>
              </a:srgbClr>
            </a:gs>
            <a:gs pos="35000">
              <a:srgbClr val="FFCC99">
                <a:alpha val="50000"/>
              </a:srgbClr>
            </a:gs>
            <a:gs pos="0">
              <a:srgbClr val="FF9900"/>
            </a:gs>
          </a:gsLst>
        </a:gradFill>
        <a:ln>
          <a:solidFill>
            <a:srgbClr val="FF9900"/>
          </a:solidFill>
        </a:ln>
      </dgm:spPr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Harmonisasi dengan peraturan perundang-undangan lain</a:t>
          </a:r>
          <a:endParaRPr lang="en-US" sz="1800" dirty="0">
            <a:solidFill>
              <a:schemeClr val="tx1"/>
            </a:solidFill>
          </a:endParaRPr>
        </a:p>
      </dgm:t>
    </dgm:pt>
    <dgm:pt modelId="{CC7D0347-72A2-44E3-B6D0-7A9026793FCB}" type="parTrans" cxnId="{DECDA095-03E0-4BFB-A679-2D471CCA86D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B644A55-652D-4406-B189-FF4E39AD552D}" type="sibTrans" cxnId="{DECDA095-03E0-4BFB-A679-2D471CCA86D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166D6A6-868E-4556-8CEE-91DD4D81A5D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FFFF"/>
            </a:gs>
            <a:gs pos="50000">
              <a:srgbClr val="FFFF66"/>
            </a:gs>
            <a:gs pos="100000">
              <a:srgbClr val="FFFF00"/>
            </a:gs>
          </a:gsLst>
          <a:lin ang="5400000" scaled="0"/>
        </a:gradFill>
        <a:ln>
          <a:solidFill>
            <a:srgbClr val="CC9900"/>
          </a:solidFill>
        </a:ln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Penguatan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dasar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hukum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pengaturan</a:t>
          </a:r>
          <a:endParaRPr lang="en-US" sz="1800" dirty="0" smtClean="0">
            <a:solidFill>
              <a:schemeClr val="tx1"/>
            </a:solidFill>
          </a:endParaRPr>
        </a:p>
      </dgm:t>
    </dgm:pt>
    <dgm:pt modelId="{A32E5434-CEB3-41C0-8FDB-79043C65DC94}" type="parTrans" cxnId="{1A36D876-E16A-4A55-96F7-283F6D8BD5F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EAC0137-8FBF-4B5B-9FDE-AB581A07B28D}" type="sibTrans" cxnId="{1A36D876-E16A-4A55-96F7-283F6D8BD5F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0F7B062-8E33-4A3D-BB9D-7B9C5CAEF35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</a:gradFill>
        <a:ln>
          <a:solidFill>
            <a:schemeClr val="tx2"/>
          </a:solidFill>
        </a:ln>
      </dgm:spPr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Penyempurnaan Siklus Pengelolaan BMN/D</a:t>
          </a:r>
          <a:endParaRPr lang="en-US" sz="1800" dirty="0">
            <a:solidFill>
              <a:schemeClr val="tx1"/>
            </a:solidFill>
          </a:endParaRPr>
        </a:p>
      </dgm:t>
    </dgm:pt>
    <dgm:pt modelId="{8C4C37B4-A8B5-4150-8885-EF21CDEA2524}" type="parTrans" cxnId="{16335E62-16F9-4420-B805-17A58C71F4AB}">
      <dgm:prSet/>
      <dgm:spPr/>
      <dgm:t>
        <a:bodyPr/>
        <a:lstStyle/>
        <a:p>
          <a:endParaRPr lang="en-US" sz="1800"/>
        </a:p>
      </dgm:t>
    </dgm:pt>
    <dgm:pt modelId="{54D57003-FEF9-4214-B70C-7289300D840E}" type="sibTrans" cxnId="{16335E62-16F9-4420-B805-17A58C71F4AB}">
      <dgm:prSet/>
      <dgm:spPr/>
      <dgm:t>
        <a:bodyPr/>
        <a:lstStyle/>
        <a:p>
          <a:endParaRPr lang="en-US" sz="1800"/>
        </a:p>
      </dgm:t>
    </dgm:pt>
    <dgm:pt modelId="{8FA105BB-E8A6-456B-9CB9-9D72F9617E6C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100000">
              <a:srgbClr val="CCFFCC">
                <a:alpha val="10000"/>
              </a:srgbClr>
            </a:gs>
            <a:gs pos="35000">
              <a:srgbClr val="92D050">
                <a:alpha val="20000"/>
              </a:srgbClr>
            </a:gs>
            <a:gs pos="0">
              <a:srgbClr val="92D050"/>
            </a:gs>
          </a:gsLst>
        </a:gradFill>
        <a:ln>
          <a:solidFill>
            <a:srgbClr val="92D050"/>
          </a:solidFill>
        </a:ln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Penyederhanaan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birokrasi</a:t>
          </a:r>
          <a:endParaRPr lang="en-US" sz="1800" dirty="0" smtClean="0">
            <a:solidFill>
              <a:schemeClr val="tx1"/>
            </a:solidFill>
          </a:endParaRPr>
        </a:p>
      </dgm:t>
    </dgm:pt>
    <dgm:pt modelId="{CD924B55-5ABD-4F82-9AA3-1D2D1B3659D0}" type="parTrans" cxnId="{7D37DFAB-5C46-4BCB-91C6-C42B5BE06FED}">
      <dgm:prSet/>
      <dgm:spPr/>
      <dgm:t>
        <a:bodyPr/>
        <a:lstStyle/>
        <a:p>
          <a:endParaRPr lang="en-US" sz="1800"/>
        </a:p>
      </dgm:t>
    </dgm:pt>
    <dgm:pt modelId="{80CB94CC-6526-479B-8632-FD803DA4E484}" type="sibTrans" cxnId="{7D37DFAB-5C46-4BCB-91C6-C42B5BE06FED}">
      <dgm:prSet/>
      <dgm:spPr/>
      <dgm:t>
        <a:bodyPr/>
        <a:lstStyle/>
        <a:p>
          <a:endParaRPr lang="en-US" sz="1800"/>
        </a:p>
      </dgm:t>
    </dgm:pt>
    <dgm:pt modelId="{380A98FE-A075-4A37-ABB9-C8C9F62D14B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0070C0"/>
            </a:gs>
            <a:gs pos="35000">
              <a:srgbClr val="0070C0">
                <a:alpha val="30000"/>
              </a:srgbClr>
            </a:gs>
            <a:gs pos="100000">
              <a:srgbClr val="00B0F0">
                <a:alpha val="5000"/>
              </a:srgbClr>
            </a:gs>
          </a:gsLst>
        </a:gradFill>
        <a:ln>
          <a:solidFill>
            <a:srgbClr val="0070C0"/>
          </a:solidFill>
        </a:ln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Pengembangan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manajemen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aset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negara</a:t>
          </a:r>
          <a:endParaRPr lang="en-US" sz="1800" dirty="0" smtClean="0">
            <a:solidFill>
              <a:schemeClr val="tx1"/>
            </a:solidFill>
          </a:endParaRPr>
        </a:p>
      </dgm:t>
    </dgm:pt>
    <dgm:pt modelId="{89695E62-6A53-47C0-98C0-4F8F8A925049}" type="parTrans" cxnId="{342EE297-2DF6-423B-8677-E34B82C11ABB}">
      <dgm:prSet/>
      <dgm:spPr/>
      <dgm:t>
        <a:bodyPr/>
        <a:lstStyle/>
        <a:p>
          <a:endParaRPr lang="en-US" sz="1800"/>
        </a:p>
      </dgm:t>
    </dgm:pt>
    <dgm:pt modelId="{1614176B-FDDB-4B7E-B80E-70B0FA82DD13}" type="sibTrans" cxnId="{342EE297-2DF6-423B-8677-E34B82C11ABB}">
      <dgm:prSet/>
      <dgm:spPr/>
      <dgm:t>
        <a:bodyPr/>
        <a:lstStyle/>
        <a:p>
          <a:endParaRPr lang="en-US" sz="1800"/>
        </a:p>
      </dgm:t>
    </dgm:pt>
    <dgm:pt modelId="{187C07DF-E791-46F1-A5D5-7023C39223B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smtClean="0">
              <a:solidFill>
                <a:schemeClr val="tx1"/>
              </a:solidFill>
            </a:rPr>
            <a:t>Penyelesaian kasus yang telah terlanjur terjadi</a:t>
          </a:r>
        </a:p>
      </dgm:t>
    </dgm:pt>
    <dgm:pt modelId="{A120117D-5DDC-4FB5-AE6F-61869A1F139E}" type="parTrans" cxnId="{B0956928-8B3F-4129-8455-FD5D01C33F4D}">
      <dgm:prSet/>
      <dgm:spPr/>
      <dgm:t>
        <a:bodyPr/>
        <a:lstStyle/>
        <a:p>
          <a:endParaRPr lang="en-US" sz="1800"/>
        </a:p>
      </dgm:t>
    </dgm:pt>
    <dgm:pt modelId="{60C0FB48-463D-4A6E-8790-843F6CBE5909}" type="sibTrans" cxnId="{B0956928-8B3F-4129-8455-FD5D01C33F4D}">
      <dgm:prSet/>
      <dgm:spPr/>
      <dgm:t>
        <a:bodyPr/>
        <a:lstStyle/>
        <a:p>
          <a:endParaRPr lang="en-US" sz="1800"/>
        </a:p>
      </dgm:t>
    </dgm:pt>
    <dgm:pt modelId="{E8DA819A-F281-4253-A0DD-D1C3EF05ED9F}" type="pres">
      <dgm:prSet presAssocID="{26B09EBA-600A-4EC5-8F9A-76ED82AFBF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FC57DB2-09C1-4F7B-8811-73878617E443}" type="pres">
      <dgm:prSet presAssocID="{26B09EBA-600A-4EC5-8F9A-76ED82AFBFD3}" presName="Name1" presStyleCnt="0"/>
      <dgm:spPr/>
    </dgm:pt>
    <dgm:pt modelId="{5AF6A015-8DF2-4CD8-ABA6-A2CD820976E5}" type="pres">
      <dgm:prSet presAssocID="{26B09EBA-600A-4EC5-8F9A-76ED82AFBFD3}" presName="cycle" presStyleCnt="0"/>
      <dgm:spPr/>
    </dgm:pt>
    <dgm:pt modelId="{2DC9F9FE-4011-44E1-A021-D778A6E4963D}" type="pres">
      <dgm:prSet presAssocID="{26B09EBA-600A-4EC5-8F9A-76ED82AFBFD3}" presName="srcNode" presStyleLbl="node1" presStyleIdx="0" presStyleCnt="6"/>
      <dgm:spPr/>
    </dgm:pt>
    <dgm:pt modelId="{AB5C0E5A-0769-429A-A32F-0426F0E6F13D}" type="pres">
      <dgm:prSet presAssocID="{26B09EBA-600A-4EC5-8F9A-76ED82AFBFD3}" presName="conn" presStyleLbl="parChTrans1D2" presStyleIdx="0" presStyleCnt="1"/>
      <dgm:spPr/>
      <dgm:t>
        <a:bodyPr/>
        <a:lstStyle/>
        <a:p>
          <a:endParaRPr lang="en-US"/>
        </a:p>
      </dgm:t>
    </dgm:pt>
    <dgm:pt modelId="{336707CF-C495-4E0F-8330-88544E9469E8}" type="pres">
      <dgm:prSet presAssocID="{26B09EBA-600A-4EC5-8F9A-76ED82AFBFD3}" presName="extraNode" presStyleLbl="node1" presStyleIdx="0" presStyleCnt="6"/>
      <dgm:spPr/>
    </dgm:pt>
    <dgm:pt modelId="{8517DA21-537F-4E2F-8D6F-9EF979078D40}" type="pres">
      <dgm:prSet presAssocID="{26B09EBA-600A-4EC5-8F9A-76ED82AFBFD3}" presName="dstNode" presStyleLbl="node1" presStyleIdx="0" presStyleCnt="6"/>
      <dgm:spPr/>
    </dgm:pt>
    <dgm:pt modelId="{7234C426-F2F2-4A5C-B86C-CB88128783BF}" type="pres">
      <dgm:prSet presAssocID="{50F7B062-8E33-4A3D-BB9D-7B9C5CAEF35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55648-6C21-4BEC-A6C2-18A5A55CB2F7}" type="pres">
      <dgm:prSet presAssocID="{50F7B062-8E33-4A3D-BB9D-7B9C5CAEF35F}" presName="accent_1" presStyleCnt="0"/>
      <dgm:spPr/>
    </dgm:pt>
    <dgm:pt modelId="{029ABE18-3AD4-4C76-8C8D-BECF31BF2540}" type="pres">
      <dgm:prSet presAssocID="{50F7B062-8E33-4A3D-BB9D-7B9C5CAEF35F}" presName="accentRepeatNode" presStyleLbl="solidFgAcc1" presStyleIdx="0" presStyleCnt="6" custLinFactNeighborX="1791" custLinFactNeighborY="106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73EEA5-8179-440E-B1CA-3D36527A3DA1}" type="pres">
      <dgm:prSet presAssocID="{FD7FFE75-4761-4406-99A1-BFB8CF8AC09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1D8EC-9F28-4A01-820D-B0EA2A03092F}" type="pres">
      <dgm:prSet presAssocID="{FD7FFE75-4761-4406-99A1-BFB8CF8AC097}" presName="accent_2" presStyleCnt="0"/>
      <dgm:spPr/>
    </dgm:pt>
    <dgm:pt modelId="{A2E9A00A-B676-48C8-93F1-30A553C7539B}" type="pres">
      <dgm:prSet presAssocID="{FD7FFE75-4761-4406-99A1-BFB8CF8AC097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58EADAC-5FE3-4205-B94A-0713E74A3D2B}" type="pres">
      <dgm:prSet presAssocID="{4166D6A6-868E-4556-8CEE-91DD4D81A5D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8AF18-C59A-4E9F-857F-97883041204B}" type="pres">
      <dgm:prSet presAssocID="{4166D6A6-868E-4556-8CEE-91DD4D81A5D9}" presName="accent_3" presStyleCnt="0"/>
      <dgm:spPr/>
    </dgm:pt>
    <dgm:pt modelId="{C06683C9-DEBE-473F-8023-B5A649673981}" type="pres">
      <dgm:prSet presAssocID="{4166D6A6-868E-4556-8CEE-91DD4D81A5D9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6A9FEC-FF35-46F1-998C-214F23A2D04F}" type="pres">
      <dgm:prSet presAssocID="{8FA105BB-E8A6-456B-9CB9-9D72F9617E6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C9037-F14B-4237-9B4D-884314C7DA58}" type="pres">
      <dgm:prSet presAssocID="{8FA105BB-E8A6-456B-9CB9-9D72F9617E6C}" presName="accent_4" presStyleCnt="0"/>
      <dgm:spPr/>
    </dgm:pt>
    <dgm:pt modelId="{80B72922-1B54-46BA-A001-AB9B64392B7F}" type="pres">
      <dgm:prSet presAssocID="{8FA105BB-E8A6-456B-9CB9-9D72F9617E6C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642A16-F44F-48BA-96EA-BE733E907D51}" type="pres">
      <dgm:prSet presAssocID="{380A98FE-A075-4A37-ABB9-C8C9F62D14B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62AAA-29C5-4CF0-BB25-4087195F15BE}" type="pres">
      <dgm:prSet presAssocID="{380A98FE-A075-4A37-ABB9-C8C9F62D14BF}" presName="accent_5" presStyleCnt="0"/>
      <dgm:spPr/>
    </dgm:pt>
    <dgm:pt modelId="{75C7F748-7DE8-4413-B414-B1289B9D88D6}" type="pres">
      <dgm:prSet presAssocID="{380A98FE-A075-4A37-ABB9-C8C9F62D14BF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566D86-4403-433F-8187-348601695D84}" type="pres">
      <dgm:prSet presAssocID="{187C07DF-E791-46F1-A5D5-7023C39223B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970FC-7086-46C4-B90F-020B17DF8B27}" type="pres">
      <dgm:prSet presAssocID="{187C07DF-E791-46F1-A5D5-7023C39223B5}" presName="accent_6" presStyleCnt="0"/>
      <dgm:spPr/>
    </dgm:pt>
    <dgm:pt modelId="{4F95F417-9653-419A-85AA-A2AE73F87468}" type="pres">
      <dgm:prSet presAssocID="{187C07DF-E791-46F1-A5D5-7023C39223B5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6426DC38-630E-4E1F-B429-6A25C4046BC5}" type="presOf" srcId="{26B09EBA-600A-4EC5-8F9A-76ED82AFBFD3}" destId="{E8DA819A-F281-4253-A0DD-D1C3EF05ED9F}" srcOrd="0" destOrd="0" presId="urn:microsoft.com/office/officeart/2008/layout/VerticalCurvedList"/>
    <dgm:cxn modelId="{B0956928-8B3F-4129-8455-FD5D01C33F4D}" srcId="{26B09EBA-600A-4EC5-8F9A-76ED82AFBFD3}" destId="{187C07DF-E791-46F1-A5D5-7023C39223B5}" srcOrd="5" destOrd="0" parTransId="{A120117D-5DDC-4FB5-AE6F-61869A1F139E}" sibTransId="{60C0FB48-463D-4A6E-8790-843F6CBE5909}"/>
    <dgm:cxn modelId="{7357966C-D2E0-481F-9D06-513DD2697A60}" type="presOf" srcId="{8FA105BB-E8A6-456B-9CB9-9D72F9617E6C}" destId="{EE6A9FEC-FF35-46F1-998C-214F23A2D04F}" srcOrd="0" destOrd="0" presId="urn:microsoft.com/office/officeart/2008/layout/VerticalCurvedList"/>
    <dgm:cxn modelId="{EF3EA370-479E-431E-BC4E-E0EEE674D77C}" type="presOf" srcId="{50F7B062-8E33-4A3D-BB9D-7B9C5CAEF35F}" destId="{7234C426-F2F2-4A5C-B86C-CB88128783BF}" srcOrd="0" destOrd="0" presId="urn:microsoft.com/office/officeart/2008/layout/VerticalCurvedList"/>
    <dgm:cxn modelId="{F0679793-7558-427E-8E16-BED128C5D8FE}" type="presOf" srcId="{187C07DF-E791-46F1-A5D5-7023C39223B5}" destId="{4B566D86-4403-433F-8187-348601695D84}" srcOrd="0" destOrd="0" presId="urn:microsoft.com/office/officeart/2008/layout/VerticalCurvedList"/>
    <dgm:cxn modelId="{E02D6D80-9901-4845-A55D-B2D307377E5B}" type="presOf" srcId="{54D57003-FEF9-4214-B70C-7289300D840E}" destId="{AB5C0E5A-0769-429A-A32F-0426F0E6F13D}" srcOrd="0" destOrd="0" presId="urn:microsoft.com/office/officeart/2008/layout/VerticalCurvedList"/>
    <dgm:cxn modelId="{7D37DFAB-5C46-4BCB-91C6-C42B5BE06FED}" srcId="{26B09EBA-600A-4EC5-8F9A-76ED82AFBFD3}" destId="{8FA105BB-E8A6-456B-9CB9-9D72F9617E6C}" srcOrd="3" destOrd="0" parTransId="{CD924B55-5ABD-4F82-9AA3-1D2D1B3659D0}" sibTransId="{80CB94CC-6526-479B-8632-FD803DA4E484}"/>
    <dgm:cxn modelId="{16335E62-16F9-4420-B805-17A58C71F4AB}" srcId="{26B09EBA-600A-4EC5-8F9A-76ED82AFBFD3}" destId="{50F7B062-8E33-4A3D-BB9D-7B9C5CAEF35F}" srcOrd="0" destOrd="0" parTransId="{8C4C37B4-A8B5-4150-8885-EF21CDEA2524}" sibTransId="{54D57003-FEF9-4214-B70C-7289300D840E}"/>
    <dgm:cxn modelId="{342EE297-2DF6-423B-8677-E34B82C11ABB}" srcId="{26B09EBA-600A-4EC5-8F9A-76ED82AFBFD3}" destId="{380A98FE-A075-4A37-ABB9-C8C9F62D14BF}" srcOrd="4" destOrd="0" parTransId="{89695E62-6A53-47C0-98C0-4F8F8A925049}" sibTransId="{1614176B-FDDB-4B7E-B80E-70B0FA82DD13}"/>
    <dgm:cxn modelId="{B1A7DC37-C418-47BA-B79B-6ABCBF6B223C}" type="presOf" srcId="{380A98FE-A075-4A37-ABB9-C8C9F62D14BF}" destId="{18642A16-F44F-48BA-96EA-BE733E907D51}" srcOrd="0" destOrd="0" presId="urn:microsoft.com/office/officeart/2008/layout/VerticalCurvedList"/>
    <dgm:cxn modelId="{DECDA095-03E0-4BFB-A679-2D471CCA86D7}" srcId="{26B09EBA-600A-4EC5-8F9A-76ED82AFBFD3}" destId="{FD7FFE75-4761-4406-99A1-BFB8CF8AC097}" srcOrd="1" destOrd="0" parTransId="{CC7D0347-72A2-44E3-B6D0-7A9026793FCB}" sibTransId="{5B644A55-652D-4406-B189-FF4E39AD552D}"/>
    <dgm:cxn modelId="{442CEA63-5336-4867-BBD6-6DE413B32208}" type="presOf" srcId="{FD7FFE75-4761-4406-99A1-BFB8CF8AC097}" destId="{E873EEA5-8179-440E-B1CA-3D36527A3DA1}" srcOrd="0" destOrd="0" presId="urn:microsoft.com/office/officeart/2008/layout/VerticalCurvedList"/>
    <dgm:cxn modelId="{1A36D876-E16A-4A55-96F7-283F6D8BD5F7}" srcId="{26B09EBA-600A-4EC5-8F9A-76ED82AFBFD3}" destId="{4166D6A6-868E-4556-8CEE-91DD4D81A5D9}" srcOrd="2" destOrd="0" parTransId="{A32E5434-CEB3-41C0-8FDB-79043C65DC94}" sibTransId="{4EAC0137-8FBF-4B5B-9FDE-AB581A07B28D}"/>
    <dgm:cxn modelId="{FB26942A-5694-42A3-BE49-2D1738D5D799}" type="presOf" srcId="{4166D6A6-868E-4556-8CEE-91DD4D81A5D9}" destId="{158EADAC-5FE3-4205-B94A-0713E74A3D2B}" srcOrd="0" destOrd="0" presId="urn:microsoft.com/office/officeart/2008/layout/VerticalCurvedList"/>
    <dgm:cxn modelId="{A3EEF354-2DF0-4634-A02C-EE68CCEDCED4}" type="presParOf" srcId="{E8DA819A-F281-4253-A0DD-D1C3EF05ED9F}" destId="{6FC57DB2-09C1-4F7B-8811-73878617E443}" srcOrd="0" destOrd="0" presId="urn:microsoft.com/office/officeart/2008/layout/VerticalCurvedList"/>
    <dgm:cxn modelId="{A2D0572A-95DE-42EA-B007-A2D4DBE058F4}" type="presParOf" srcId="{6FC57DB2-09C1-4F7B-8811-73878617E443}" destId="{5AF6A015-8DF2-4CD8-ABA6-A2CD820976E5}" srcOrd="0" destOrd="0" presId="urn:microsoft.com/office/officeart/2008/layout/VerticalCurvedList"/>
    <dgm:cxn modelId="{36F0FDBB-B775-45D8-B51E-144B848FBEE5}" type="presParOf" srcId="{5AF6A015-8DF2-4CD8-ABA6-A2CD820976E5}" destId="{2DC9F9FE-4011-44E1-A021-D778A6E4963D}" srcOrd="0" destOrd="0" presId="urn:microsoft.com/office/officeart/2008/layout/VerticalCurvedList"/>
    <dgm:cxn modelId="{9D14BA90-D272-4B98-9E81-CA5C18102708}" type="presParOf" srcId="{5AF6A015-8DF2-4CD8-ABA6-A2CD820976E5}" destId="{AB5C0E5A-0769-429A-A32F-0426F0E6F13D}" srcOrd="1" destOrd="0" presId="urn:microsoft.com/office/officeart/2008/layout/VerticalCurvedList"/>
    <dgm:cxn modelId="{E878328E-A7E0-4DA4-AABD-8B6AF304E0E8}" type="presParOf" srcId="{5AF6A015-8DF2-4CD8-ABA6-A2CD820976E5}" destId="{336707CF-C495-4E0F-8330-88544E9469E8}" srcOrd="2" destOrd="0" presId="urn:microsoft.com/office/officeart/2008/layout/VerticalCurvedList"/>
    <dgm:cxn modelId="{6C76FDF2-3E5C-4F1B-A66D-5EF486F933E5}" type="presParOf" srcId="{5AF6A015-8DF2-4CD8-ABA6-A2CD820976E5}" destId="{8517DA21-537F-4E2F-8D6F-9EF979078D40}" srcOrd="3" destOrd="0" presId="urn:microsoft.com/office/officeart/2008/layout/VerticalCurvedList"/>
    <dgm:cxn modelId="{15BCE6C1-0E75-4B23-96C8-26D3FBCFC826}" type="presParOf" srcId="{6FC57DB2-09C1-4F7B-8811-73878617E443}" destId="{7234C426-F2F2-4A5C-B86C-CB88128783BF}" srcOrd="1" destOrd="0" presId="urn:microsoft.com/office/officeart/2008/layout/VerticalCurvedList"/>
    <dgm:cxn modelId="{C3CA6C79-EB8F-459D-A52A-189497EBDF5A}" type="presParOf" srcId="{6FC57DB2-09C1-4F7B-8811-73878617E443}" destId="{6DC55648-6C21-4BEC-A6C2-18A5A55CB2F7}" srcOrd="2" destOrd="0" presId="urn:microsoft.com/office/officeart/2008/layout/VerticalCurvedList"/>
    <dgm:cxn modelId="{FBB87984-F1B9-42A5-B47F-E961F7F7D66C}" type="presParOf" srcId="{6DC55648-6C21-4BEC-A6C2-18A5A55CB2F7}" destId="{029ABE18-3AD4-4C76-8C8D-BECF31BF2540}" srcOrd="0" destOrd="0" presId="urn:microsoft.com/office/officeart/2008/layout/VerticalCurvedList"/>
    <dgm:cxn modelId="{1019A14D-DA06-418B-9A36-457863062953}" type="presParOf" srcId="{6FC57DB2-09C1-4F7B-8811-73878617E443}" destId="{E873EEA5-8179-440E-B1CA-3D36527A3DA1}" srcOrd="3" destOrd="0" presId="urn:microsoft.com/office/officeart/2008/layout/VerticalCurvedList"/>
    <dgm:cxn modelId="{4AE77FF9-A2E8-4DED-B9B0-6F7896F451F0}" type="presParOf" srcId="{6FC57DB2-09C1-4F7B-8811-73878617E443}" destId="{AB11D8EC-9F28-4A01-820D-B0EA2A03092F}" srcOrd="4" destOrd="0" presId="urn:microsoft.com/office/officeart/2008/layout/VerticalCurvedList"/>
    <dgm:cxn modelId="{1A6E59FA-FFDE-4765-B9D0-4DD34B91BC39}" type="presParOf" srcId="{AB11D8EC-9F28-4A01-820D-B0EA2A03092F}" destId="{A2E9A00A-B676-48C8-93F1-30A553C7539B}" srcOrd="0" destOrd="0" presId="urn:microsoft.com/office/officeart/2008/layout/VerticalCurvedList"/>
    <dgm:cxn modelId="{A22E97AF-3711-4720-B98F-58C57EFBF333}" type="presParOf" srcId="{6FC57DB2-09C1-4F7B-8811-73878617E443}" destId="{158EADAC-5FE3-4205-B94A-0713E74A3D2B}" srcOrd="5" destOrd="0" presId="urn:microsoft.com/office/officeart/2008/layout/VerticalCurvedList"/>
    <dgm:cxn modelId="{8A3B37F1-8452-4960-B317-AA2E24C75100}" type="presParOf" srcId="{6FC57DB2-09C1-4F7B-8811-73878617E443}" destId="{1808AF18-C59A-4E9F-857F-97883041204B}" srcOrd="6" destOrd="0" presId="urn:microsoft.com/office/officeart/2008/layout/VerticalCurvedList"/>
    <dgm:cxn modelId="{C7590C5D-E287-44AF-A46A-899BD4676B90}" type="presParOf" srcId="{1808AF18-C59A-4E9F-857F-97883041204B}" destId="{C06683C9-DEBE-473F-8023-B5A649673981}" srcOrd="0" destOrd="0" presId="urn:microsoft.com/office/officeart/2008/layout/VerticalCurvedList"/>
    <dgm:cxn modelId="{83744B2C-1A09-4615-8776-0D1D8BE176C3}" type="presParOf" srcId="{6FC57DB2-09C1-4F7B-8811-73878617E443}" destId="{EE6A9FEC-FF35-46F1-998C-214F23A2D04F}" srcOrd="7" destOrd="0" presId="urn:microsoft.com/office/officeart/2008/layout/VerticalCurvedList"/>
    <dgm:cxn modelId="{B1159ABD-730A-4174-B770-628DEF7E0A32}" type="presParOf" srcId="{6FC57DB2-09C1-4F7B-8811-73878617E443}" destId="{38DC9037-F14B-4237-9B4D-884314C7DA58}" srcOrd="8" destOrd="0" presId="urn:microsoft.com/office/officeart/2008/layout/VerticalCurvedList"/>
    <dgm:cxn modelId="{317D81B4-CC4D-4C75-82C6-78D38DD9F99C}" type="presParOf" srcId="{38DC9037-F14B-4237-9B4D-884314C7DA58}" destId="{80B72922-1B54-46BA-A001-AB9B64392B7F}" srcOrd="0" destOrd="0" presId="urn:microsoft.com/office/officeart/2008/layout/VerticalCurvedList"/>
    <dgm:cxn modelId="{4D6E4F85-A02C-4196-8067-603828F156CD}" type="presParOf" srcId="{6FC57DB2-09C1-4F7B-8811-73878617E443}" destId="{18642A16-F44F-48BA-96EA-BE733E907D51}" srcOrd="9" destOrd="0" presId="urn:microsoft.com/office/officeart/2008/layout/VerticalCurvedList"/>
    <dgm:cxn modelId="{E46E2287-B084-4433-AFC5-ACAB4218E3F3}" type="presParOf" srcId="{6FC57DB2-09C1-4F7B-8811-73878617E443}" destId="{9BB62AAA-29C5-4CF0-BB25-4087195F15BE}" srcOrd="10" destOrd="0" presId="urn:microsoft.com/office/officeart/2008/layout/VerticalCurvedList"/>
    <dgm:cxn modelId="{8829921B-DBEF-4465-9971-C3C6E4B983FC}" type="presParOf" srcId="{9BB62AAA-29C5-4CF0-BB25-4087195F15BE}" destId="{75C7F748-7DE8-4413-B414-B1289B9D88D6}" srcOrd="0" destOrd="0" presId="urn:microsoft.com/office/officeart/2008/layout/VerticalCurvedList"/>
    <dgm:cxn modelId="{07C7A51A-5049-44BF-B514-3F5A03EE69E8}" type="presParOf" srcId="{6FC57DB2-09C1-4F7B-8811-73878617E443}" destId="{4B566D86-4403-433F-8187-348601695D84}" srcOrd="11" destOrd="0" presId="urn:microsoft.com/office/officeart/2008/layout/VerticalCurvedList"/>
    <dgm:cxn modelId="{FB63D640-C144-4DBF-AEE9-0D90AD9EA1CD}" type="presParOf" srcId="{6FC57DB2-09C1-4F7B-8811-73878617E443}" destId="{563970FC-7086-46C4-B90F-020B17DF8B27}" srcOrd="12" destOrd="0" presId="urn:microsoft.com/office/officeart/2008/layout/VerticalCurvedList"/>
    <dgm:cxn modelId="{92D1681D-7C43-4F1C-B290-DD53BE96F30C}" type="presParOf" srcId="{563970FC-7086-46C4-B90F-020B17DF8B27}" destId="{4F95F417-9653-419A-85AA-A2AE73F874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09EBA-600A-4EC5-8F9A-76ED82AFBFD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D7FFE75-4761-4406-99A1-BFB8CF8AC09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CCFFCC"/>
            </a:gs>
            <a:gs pos="35000">
              <a:srgbClr val="CCFFCC"/>
            </a:gs>
            <a:gs pos="100000">
              <a:schemeClr val="bg1"/>
            </a:gs>
          </a:gsLst>
        </a:gradFill>
        <a:ln>
          <a:solidFill>
            <a:srgbClr val="92D05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Pengelolaan</a:t>
          </a:r>
          <a:r>
            <a:rPr lang="en-US" dirty="0" smtClean="0">
              <a:solidFill>
                <a:schemeClr val="tx1"/>
              </a:solidFill>
            </a:rPr>
            <a:t> BMN/D </a:t>
          </a:r>
          <a:r>
            <a:rPr lang="en-US" dirty="0" err="1" smtClean="0">
              <a:solidFill>
                <a:schemeClr val="tx1"/>
              </a:solidFill>
            </a:rPr>
            <a:t>pada</a:t>
          </a:r>
          <a:r>
            <a:rPr lang="en-US" dirty="0" smtClean="0">
              <a:solidFill>
                <a:schemeClr val="tx1"/>
              </a:solidFill>
            </a:rPr>
            <a:t> BLU/D</a:t>
          </a:r>
          <a:endParaRPr lang="en-US" dirty="0">
            <a:solidFill>
              <a:schemeClr val="tx1"/>
            </a:solidFill>
          </a:endParaRPr>
        </a:p>
      </dgm:t>
    </dgm:pt>
    <dgm:pt modelId="{CC7D0347-72A2-44E3-B6D0-7A9026793FCB}" type="parTrans" cxnId="{DECDA095-03E0-4BFB-A679-2D471CCA86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644A55-652D-4406-B189-FF4E39AD552D}" type="sibTrans" cxnId="{DECDA095-03E0-4BFB-A679-2D471CCA86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66D6A6-868E-4556-8CEE-91DD4D81A5D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FFFF"/>
            </a:gs>
            <a:gs pos="50000">
              <a:srgbClr val="FFFF66"/>
            </a:gs>
            <a:gs pos="100000">
              <a:srgbClr val="FFFF00"/>
            </a:gs>
          </a:gsLst>
          <a:lin ang="5400000" scaled="0"/>
        </a:gradFill>
        <a:ln>
          <a:solidFill>
            <a:srgbClr val="CCCC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BPYBDS</a:t>
          </a:r>
        </a:p>
      </dgm:t>
    </dgm:pt>
    <dgm:pt modelId="{A32E5434-CEB3-41C0-8FDB-79043C65DC94}" type="parTrans" cxnId="{1A36D876-E16A-4A55-96F7-283F6D8BD5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AC0137-8FBF-4B5B-9FDE-AB581A07B28D}" type="sibTrans" cxnId="{1A36D876-E16A-4A55-96F7-283F6D8BD5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F7B062-8E33-4A3D-BB9D-7B9C5CAEF35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CC99FF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bg1"/>
            </a:gs>
          </a:gsLst>
        </a:gradFill>
        <a:ln>
          <a:solidFill>
            <a:srgbClr val="CC99FF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PNBP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pengelolaan</a:t>
          </a:r>
          <a:r>
            <a:rPr lang="en-US" dirty="0" smtClean="0">
              <a:solidFill>
                <a:schemeClr val="tx1"/>
              </a:solidFill>
            </a:rPr>
            <a:t> BMN</a:t>
          </a:r>
          <a:endParaRPr lang="en-US" dirty="0">
            <a:solidFill>
              <a:schemeClr val="tx1"/>
            </a:solidFill>
          </a:endParaRPr>
        </a:p>
      </dgm:t>
    </dgm:pt>
    <dgm:pt modelId="{8C4C37B4-A8B5-4150-8885-EF21CDEA2524}" type="parTrans" cxnId="{16335E62-16F9-4420-B805-17A58C71F4AB}">
      <dgm:prSet/>
      <dgm:spPr/>
      <dgm:t>
        <a:bodyPr/>
        <a:lstStyle/>
        <a:p>
          <a:endParaRPr lang="en-US"/>
        </a:p>
      </dgm:t>
    </dgm:pt>
    <dgm:pt modelId="{54D57003-FEF9-4214-B70C-7289300D840E}" type="sibTrans" cxnId="{16335E62-16F9-4420-B805-17A58C71F4AB}">
      <dgm:prSet/>
      <dgm:spPr/>
      <dgm:t>
        <a:bodyPr/>
        <a:lstStyle/>
        <a:p>
          <a:endParaRPr lang="en-US"/>
        </a:p>
      </dgm:t>
    </dgm:pt>
    <dgm:pt modelId="{8FA105BB-E8A6-456B-9CB9-9D72F9617E6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CCECFF"/>
            </a:gs>
            <a:gs pos="35000">
              <a:srgbClr val="CCECFF"/>
            </a:gs>
            <a:gs pos="100000">
              <a:schemeClr val="bg1"/>
            </a:gs>
          </a:gsLst>
        </a:gradFill>
        <a:ln>
          <a:solidFill>
            <a:srgbClr val="00B0F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KN </a:t>
          </a:r>
          <a:r>
            <a:rPr lang="en-US" dirty="0" err="1" smtClean="0">
              <a:solidFill>
                <a:schemeClr val="tx1"/>
              </a:solidFill>
            </a:rPr>
            <a:t>tertentu</a:t>
          </a:r>
          <a:endParaRPr lang="en-US" dirty="0" smtClean="0">
            <a:solidFill>
              <a:schemeClr val="tx1"/>
            </a:solidFill>
          </a:endParaRPr>
        </a:p>
      </dgm:t>
    </dgm:pt>
    <dgm:pt modelId="{CD924B55-5ABD-4F82-9AA3-1D2D1B3659D0}" type="parTrans" cxnId="{7D37DFAB-5C46-4BCB-91C6-C42B5BE06FED}">
      <dgm:prSet/>
      <dgm:spPr/>
      <dgm:t>
        <a:bodyPr/>
        <a:lstStyle/>
        <a:p>
          <a:endParaRPr lang="en-US"/>
        </a:p>
      </dgm:t>
    </dgm:pt>
    <dgm:pt modelId="{80CB94CC-6526-479B-8632-FD803DA4E484}" type="sibTrans" cxnId="{7D37DFAB-5C46-4BCB-91C6-C42B5BE06FED}">
      <dgm:prSet/>
      <dgm:spPr/>
      <dgm:t>
        <a:bodyPr/>
        <a:lstStyle/>
        <a:p>
          <a:endParaRPr lang="en-US"/>
        </a:p>
      </dgm:t>
    </dgm:pt>
    <dgm:pt modelId="{8A045A6D-5780-442D-8417-13719B1CD7F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FFFFFF"/>
            </a:gs>
            <a:gs pos="50000">
              <a:schemeClr val="bg1">
                <a:lumMod val="95000"/>
              </a:schemeClr>
            </a:gs>
            <a:gs pos="100000">
              <a:srgbClr val="FFC000"/>
            </a:gs>
          </a:gsLst>
          <a:lin ang="5400000" scaled="0"/>
        </a:gradFill>
        <a:ln>
          <a:solidFill>
            <a:srgbClr val="CCCC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BMN </a:t>
          </a:r>
          <a:r>
            <a:rPr lang="en-US" dirty="0" err="1" smtClean="0">
              <a:solidFill>
                <a:schemeClr val="tx1"/>
              </a:solidFill>
            </a:rPr>
            <a:t>berupa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Rumah</a:t>
          </a:r>
          <a:r>
            <a:rPr lang="en-US" dirty="0" smtClean="0">
              <a:solidFill>
                <a:schemeClr val="tx1"/>
              </a:solidFill>
            </a:rPr>
            <a:t> Negara</a:t>
          </a:r>
        </a:p>
      </dgm:t>
    </dgm:pt>
    <dgm:pt modelId="{80AA93FA-9A65-4DA2-8FF6-2437FB4C4503}" type="parTrans" cxnId="{3563FEB0-1872-496C-B551-64CDB8D26A9B}">
      <dgm:prSet/>
      <dgm:spPr/>
      <dgm:t>
        <a:bodyPr/>
        <a:lstStyle/>
        <a:p>
          <a:endParaRPr lang="en-US"/>
        </a:p>
      </dgm:t>
    </dgm:pt>
    <dgm:pt modelId="{EA1D4FC8-4A8E-462A-A6BD-76AEA4010094}" type="sibTrans" cxnId="{3563FEB0-1872-496C-B551-64CDB8D26A9B}">
      <dgm:prSet/>
      <dgm:spPr/>
      <dgm:t>
        <a:bodyPr/>
        <a:lstStyle/>
        <a:p>
          <a:endParaRPr lang="en-US"/>
        </a:p>
      </dgm:t>
    </dgm:pt>
    <dgm:pt modelId="{187C07DF-E791-46F1-A5D5-7023C39223B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Implementasi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good governance </a:t>
          </a:r>
          <a:r>
            <a:rPr lang="en-US" i="0" dirty="0" smtClean="0">
              <a:solidFill>
                <a:schemeClr val="tx1"/>
              </a:solidFill>
            </a:rPr>
            <a:t>(</a:t>
          </a:r>
          <a:r>
            <a:rPr lang="en-US" i="0" dirty="0" err="1" smtClean="0">
              <a:solidFill>
                <a:schemeClr val="tx1"/>
              </a:solidFill>
            </a:rPr>
            <a:t>indikator</a:t>
          </a:r>
          <a:r>
            <a:rPr lang="en-US" i="0" dirty="0" smtClean="0">
              <a:solidFill>
                <a:schemeClr val="tx1"/>
              </a:solidFill>
            </a:rPr>
            <a:t> </a:t>
          </a:r>
          <a:r>
            <a:rPr lang="en-US" i="0" dirty="0" err="1" smtClean="0">
              <a:solidFill>
                <a:schemeClr val="tx1"/>
              </a:solidFill>
            </a:rPr>
            <a:t>kinerja</a:t>
          </a:r>
          <a:r>
            <a:rPr lang="en-US" i="0" dirty="0" smtClean="0">
              <a:solidFill>
                <a:schemeClr val="tx1"/>
              </a:solidFill>
            </a:rPr>
            <a:t> </a:t>
          </a:r>
          <a:r>
            <a:rPr lang="en-US" i="0" dirty="0" err="1" smtClean="0">
              <a:solidFill>
                <a:schemeClr val="tx1"/>
              </a:solidFill>
            </a:rPr>
            <a:t>pengelolaan</a:t>
          </a:r>
          <a:r>
            <a:rPr lang="en-US" i="0" dirty="0" smtClean="0">
              <a:solidFill>
                <a:schemeClr val="tx1"/>
              </a:solidFill>
            </a:rPr>
            <a:t> BMN)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Impunitas</a:t>
          </a:r>
          <a:endParaRPr lang="en-US" dirty="0" smtClean="0">
            <a:solidFill>
              <a:schemeClr val="tx1"/>
            </a:solidFill>
          </a:endParaRPr>
        </a:p>
      </dgm:t>
    </dgm:pt>
    <dgm:pt modelId="{60C0FB48-463D-4A6E-8790-843F6CBE5909}" type="sibTrans" cxnId="{B0956928-8B3F-4129-8455-FD5D01C33F4D}">
      <dgm:prSet/>
      <dgm:spPr/>
      <dgm:t>
        <a:bodyPr/>
        <a:lstStyle/>
        <a:p>
          <a:endParaRPr lang="en-US"/>
        </a:p>
      </dgm:t>
    </dgm:pt>
    <dgm:pt modelId="{A120117D-5DDC-4FB5-AE6F-61869A1F139E}" type="parTrans" cxnId="{B0956928-8B3F-4129-8455-FD5D01C33F4D}">
      <dgm:prSet/>
      <dgm:spPr/>
      <dgm:t>
        <a:bodyPr/>
        <a:lstStyle/>
        <a:p>
          <a:endParaRPr lang="en-US"/>
        </a:p>
      </dgm:t>
    </dgm:pt>
    <dgm:pt modelId="{380A98FE-A075-4A37-ABB9-C8C9F62D14B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bg1"/>
            </a:gs>
          </a:gsLst>
        </a:gra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Fleksibilitas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Pengelola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i="1" dirty="0" smtClean="0">
              <a:solidFill>
                <a:schemeClr val="tx1"/>
              </a:solidFill>
            </a:rPr>
            <a:t>Capital Charge</a:t>
          </a:r>
        </a:p>
      </dgm:t>
    </dgm:pt>
    <dgm:pt modelId="{1614176B-FDDB-4B7E-B80E-70B0FA82DD13}" type="sibTrans" cxnId="{342EE297-2DF6-423B-8677-E34B82C11ABB}">
      <dgm:prSet/>
      <dgm:spPr/>
      <dgm:t>
        <a:bodyPr/>
        <a:lstStyle/>
        <a:p>
          <a:endParaRPr lang="en-US"/>
        </a:p>
      </dgm:t>
    </dgm:pt>
    <dgm:pt modelId="{89695E62-6A53-47C0-98C0-4F8F8A925049}" type="parTrans" cxnId="{342EE297-2DF6-423B-8677-E34B82C11ABB}">
      <dgm:prSet/>
      <dgm:spPr/>
      <dgm:t>
        <a:bodyPr/>
        <a:lstStyle/>
        <a:p>
          <a:endParaRPr lang="en-US"/>
        </a:p>
      </dgm:t>
    </dgm:pt>
    <dgm:pt modelId="{E8DA819A-F281-4253-A0DD-D1C3EF05ED9F}" type="pres">
      <dgm:prSet presAssocID="{26B09EBA-600A-4EC5-8F9A-76ED82AFBF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FC57DB2-09C1-4F7B-8811-73878617E443}" type="pres">
      <dgm:prSet presAssocID="{26B09EBA-600A-4EC5-8F9A-76ED82AFBFD3}" presName="Name1" presStyleCnt="0"/>
      <dgm:spPr/>
    </dgm:pt>
    <dgm:pt modelId="{5AF6A015-8DF2-4CD8-ABA6-A2CD820976E5}" type="pres">
      <dgm:prSet presAssocID="{26B09EBA-600A-4EC5-8F9A-76ED82AFBFD3}" presName="cycle" presStyleCnt="0"/>
      <dgm:spPr/>
    </dgm:pt>
    <dgm:pt modelId="{2DC9F9FE-4011-44E1-A021-D778A6E4963D}" type="pres">
      <dgm:prSet presAssocID="{26B09EBA-600A-4EC5-8F9A-76ED82AFBFD3}" presName="srcNode" presStyleLbl="node1" presStyleIdx="0" presStyleCnt="7"/>
      <dgm:spPr/>
    </dgm:pt>
    <dgm:pt modelId="{AB5C0E5A-0769-429A-A32F-0426F0E6F13D}" type="pres">
      <dgm:prSet presAssocID="{26B09EBA-600A-4EC5-8F9A-76ED82AFBFD3}" presName="conn" presStyleLbl="parChTrans1D2" presStyleIdx="0" presStyleCnt="1"/>
      <dgm:spPr/>
      <dgm:t>
        <a:bodyPr/>
        <a:lstStyle/>
        <a:p>
          <a:endParaRPr lang="en-US"/>
        </a:p>
      </dgm:t>
    </dgm:pt>
    <dgm:pt modelId="{336707CF-C495-4E0F-8330-88544E9469E8}" type="pres">
      <dgm:prSet presAssocID="{26B09EBA-600A-4EC5-8F9A-76ED82AFBFD3}" presName="extraNode" presStyleLbl="node1" presStyleIdx="0" presStyleCnt="7"/>
      <dgm:spPr/>
    </dgm:pt>
    <dgm:pt modelId="{8517DA21-537F-4E2F-8D6F-9EF979078D40}" type="pres">
      <dgm:prSet presAssocID="{26B09EBA-600A-4EC5-8F9A-76ED82AFBFD3}" presName="dstNode" presStyleLbl="node1" presStyleIdx="0" presStyleCnt="7"/>
      <dgm:spPr/>
    </dgm:pt>
    <dgm:pt modelId="{7234C426-F2F2-4A5C-B86C-CB88128783BF}" type="pres">
      <dgm:prSet presAssocID="{50F7B062-8E33-4A3D-BB9D-7B9C5CAEF35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55648-6C21-4BEC-A6C2-18A5A55CB2F7}" type="pres">
      <dgm:prSet presAssocID="{50F7B062-8E33-4A3D-BB9D-7B9C5CAEF35F}" presName="accent_1" presStyleCnt="0"/>
      <dgm:spPr/>
    </dgm:pt>
    <dgm:pt modelId="{029ABE18-3AD4-4C76-8C8D-BECF31BF2540}" type="pres">
      <dgm:prSet presAssocID="{50F7B062-8E33-4A3D-BB9D-7B9C5CAEF35F}" presName="accentRepeatNode" presStyleLbl="solidFgAcc1" presStyleIdx="0" presStyleCnt="7" custLinFactNeighborX="1791" custLinFactNeighborY="106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73EEA5-8179-440E-B1CA-3D36527A3DA1}" type="pres">
      <dgm:prSet presAssocID="{FD7FFE75-4761-4406-99A1-BFB8CF8AC09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1D8EC-9F28-4A01-820D-B0EA2A03092F}" type="pres">
      <dgm:prSet presAssocID="{FD7FFE75-4761-4406-99A1-BFB8CF8AC097}" presName="accent_2" presStyleCnt="0"/>
      <dgm:spPr/>
    </dgm:pt>
    <dgm:pt modelId="{A2E9A00A-B676-48C8-93F1-30A553C7539B}" type="pres">
      <dgm:prSet presAssocID="{FD7FFE75-4761-4406-99A1-BFB8CF8AC097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838387-F05F-4FD4-AD59-8C32EFE17CD9}" type="pres">
      <dgm:prSet presAssocID="{8A045A6D-5780-442D-8417-13719B1CD7F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181FC-F8BB-46A0-B15A-9AEAAFA2B84F}" type="pres">
      <dgm:prSet presAssocID="{8A045A6D-5780-442D-8417-13719B1CD7F6}" presName="accent_3" presStyleCnt="0"/>
      <dgm:spPr/>
    </dgm:pt>
    <dgm:pt modelId="{17A68A1A-66BD-4859-B19C-3696BF50DA2A}" type="pres">
      <dgm:prSet presAssocID="{8A045A6D-5780-442D-8417-13719B1CD7F6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B552D30-344D-43F4-8CD5-CC313B88C181}" type="pres">
      <dgm:prSet presAssocID="{4166D6A6-868E-4556-8CEE-91DD4D81A5D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05CDF-333C-432C-9DC3-C943C002DA4A}" type="pres">
      <dgm:prSet presAssocID="{4166D6A6-868E-4556-8CEE-91DD4D81A5D9}" presName="accent_4" presStyleCnt="0"/>
      <dgm:spPr/>
    </dgm:pt>
    <dgm:pt modelId="{C06683C9-DEBE-473F-8023-B5A649673981}" type="pres">
      <dgm:prSet presAssocID="{4166D6A6-868E-4556-8CEE-91DD4D81A5D9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8DC9D29-C193-4870-9098-1390B3A68A42}" type="pres">
      <dgm:prSet presAssocID="{8FA105BB-E8A6-456B-9CB9-9D72F9617E6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4E959-AF97-46C6-B8E1-B83C754313A1}" type="pres">
      <dgm:prSet presAssocID="{8FA105BB-E8A6-456B-9CB9-9D72F9617E6C}" presName="accent_5" presStyleCnt="0"/>
      <dgm:spPr/>
    </dgm:pt>
    <dgm:pt modelId="{80B72922-1B54-46BA-A001-AB9B64392B7F}" type="pres">
      <dgm:prSet presAssocID="{8FA105BB-E8A6-456B-9CB9-9D72F9617E6C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A35884-665D-4642-B2CF-6D84C1F5E129}" type="pres">
      <dgm:prSet presAssocID="{380A98FE-A075-4A37-ABB9-C8C9F62D14B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62813-A7C8-48AB-801B-86380E3870C0}" type="pres">
      <dgm:prSet presAssocID="{380A98FE-A075-4A37-ABB9-C8C9F62D14BF}" presName="accent_6" presStyleCnt="0"/>
      <dgm:spPr/>
    </dgm:pt>
    <dgm:pt modelId="{75C7F748-7DE8-4413-B414-B1289B9D88D6}" type="pres">
      <dgm:prSet presAssocID="{380A98FE-A075-4A37-ABB9-C8C9F62D14BF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311EEE4-3919-4F77-BC07-27E026448D46}" type="pres">
      <dgm:prSet presAssocID="{187C07DF-E791-46F1-A5D5-7023C39223B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E8B47-0CCA-451A-8A4B-60B9CE96B8AE}" type="pres">
      <dgm:prSet presAssocID="{187C07DF-E791-46F1-A5D5-7023C39223B5}" presName="accent_7" presStyleCnt="0"/>
      <dgm:spPr/>
    </dgm:pt>
    <dgm:pt modelId="{4F95F417-9653-419A-85AA-A2AE73F87468}" type="pres">
      <dgm:prSet presAssocID="{187C07DF-E791-46F1-A5D5-7023C39223B5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A31A5073-EFC2-449C-9AB6-E9F21202FB44}" type="presOf" srcId="{50F7B062-8E33-4A3D-BB9D-7B9C5CAEF35F}" destId="{7234C426-F2F2-4A5C-B86C-CB88128783BF}" srcOrd="0" destOrd="0" presId="urn:microsoft.com/office/officeart/2008/layout/VerticalCurvedList"/>
    <dgm:cxn modelId="{DA603AE8-6331-4ED7-84C0-1EB225352288}" type="presOf" srcId="{54D57003-FEF9-4214-B70C-7289300D840E}" destId="{AB5C0E5A-0769-429A-A32F-0426F0E6F13D}" srcOrd="0" destOrd="0" presId="urn:microsoft.com/office/officeart/2008/layout/VerticalCurvedList"/>
    <dgm:cxn modelId="{3F5E2AAC-1EFF-4CB2-9FCC-151A4554697D}" type="presOf" srcId="{4166D6A6-868E-4556-8CEE-91DD4D81A5D9}" destId="{FB552D30-344D-43F4-8CD5-CC313B88C181}" srcOrd="0" destOrd="0" presId="urn:microsoft.com/office/officeart/2008/layout/VerticalCurvedList"/>
    <dgm:cxn modelId="{B0956928-8B3F-4129-8455-FD5D01C33F4D}" srcId="{26B09EBA-600A-4EC5-8F9A-76ED82AFBFD3}" destId="{187C07DF-E791-46F1-A5D5-7023C39223B5}" srcOrd="6" destOrd="0" parTransId="{A120117D-5DDC-4FB5-AE6F-61869A1F139E}" sibTransId="{60C0FB48-463D-4A6E-8790-843F6CBE5909}"/>
    <dgm:cxn modelId="{04DA4ADE-E094-4F61-858F-E490A03E9074}" type="presOf" srcId="{8A045A6D-5780-442D-8417-13719B1CD7F6}" destId="{C0838387-F05F-4FD4-AD59-8C32EFE17CD9}" srcOrd="0" destOrd="0" presId="urn:microsoft.com/office/officeart/2008/layout/VerticalCurvedList"/>
    <dgm:cxn modelId="{7D37DFAB-5C46-4BCB-91C6-C42B5BE06FED}" srcId="{26B09EBA-600A-4EC5-8F9A-76ED82AFBFD3}" destId="{8FA105BB-E8A6-456B-9CB9-9D72F9617E6C}" srcOrd="4" destOrd="0" parTransId="{CD924B55-5ABD-4F82-9AA3-1D2D1B3659D0}" sibTransId="{80CB94CC-6526-479B-8632-FD803DA4E484}"/>
    <dgm:cxn modelId="{16335E62-16F9-4420-B805-17A58C71F4AB}" srcId="{26B09EBA-600A-4EC5-8F9A-76ED82AFBFD3}" destId="{50F7B062-8E33-4A3D-BB9D-7B9C5CAEF35F}" srcOrd="0" destOrd="0" parTransId="{8C4C37B4-A8B5-4150-8885-EF21CDEA2524}" sibTransId="{54D57003-FEF9-4214-B70C-7289300D840E}"/>
    <dgm:cxn modelId="{1B095AFF-6E83-45FA-A660-3319BD899849}" type="presOf" srcId="{8FA105BB-E8A6-456B-9CB9-9D72F9617E6C}" destId="{18DC9D29-C193-4870-9098-1390B3A68A42}" srcOrd="0" destOrd="0" presId="urn:microsoft.com/office/officeart/2008/layout/VerticalCurvedList"/>
    <dgm:cxn modelId="{342EE297-2DF6-423B-8677-E34B82C11ABB}" srcId="{26B09EBA-600A-4EC5-8F9A-76ED82AFBFD3}" destId="{380A98FE-A075-4A37-ABB9-C8C9F62D14BF}" srcOrd="5" destOrd="0" parTransId="{89695E62-6A53-47C0-98C0-4F8F8A925049}" sibTransId="{1614176B-FDDB-4B7E-B80E-70B0FA82DD13}"/>
    <dgm:cxn modelId="{3563FEB0-1872-496C-B551-64CDB8D26A9B}" srcId="{26B09EBA-600A-4EC5-8F9A-76ED82AFBFD3}" destId="{8A045A6D-5780-442D-8417-13719B1CD7F6}" srcOrd="2" destOrd="0" parTransId="{80AA93FA-9A65-4DA2-8FF6-2437FB4C4503}" sibTransId="{EA1D4FC8-4A8E-462A-A6BD-76AEA4010094}"/>
    <dgm:cxn modelId="{586B71E6-6A05-4264-886F-1C5E98F9718F}" type="presOf" srcId="{380A98FE-A075-4A37-ABB9-C8C9F62D14BF}" destId="{66A35884-665D-4642-B2CF-6D84C1F5E129}" srcOrd="0" destOrd="0" presId="urn:microsoft.com/office/officeart/2008/layout/VerticalCurvedList"/>
    <dgm:cxn modelId="{39F9158A-34D6-4939-9D0A-3D97AA764A07}" type="presOf" srcId="{187C07DF-E791-46F1-A5D5-7023C39223B5}" destId="{D311EEE4-3919-4F77-BC07-27E026448D46}" srcOrd="0" destOrd="0" presId="urn:microsoft.com/office/officeart/2008/layout/VerticalCurvedList"/>
    <dgm:cxn modelId="{DECDA095-03E0-4BFB-A679-2D471CCA86D7}" srcId="{26B09EBA-600A-4EC5-8F9A-76ED82AFBFD3}" destId="{FD7FFE75-4761-4406-99A1-BFB8CF8AC097}" srcOrd="1" destOrd="0" parTransId="{CC7D0347-72A2-44E3-B6D0-7A9026793FCB}" sibTransId="{5B644A55-652D-4406-B189-FF4E39AD552D}"/>
    <dgm:cxn modelId="{070B9C66-888F-4E5F-A2D1-16EB45EC172A}" type="presOf" srcId="{26B09EBA-600A-4EC5-8F9A-76ED82AFBFD3}" destId="{E8DA819A-F281-4253-A0DD-D1C3EF05ED9F}" srcOrd="0" destOrd="0" presId="urn:microsoft.com/office/officeart/2008/layout/VerticalCurvedList"/>
    <dgm:cxn modelId="{2588B8C8-66E7-46BA-A3EB-82D12B6260FD}" type="presOf" srcId="{FD7FFE75-4761-4406-99A1-BFB8CF8AC097}" destId="{E873EEA5-8179-440E-B1CA-3D36527A3DA1}" srcOrd="0" destOrd="0" presId="urn:microsoft.com/office/officeart/2008/layout/VerticalCurvedList"/>
    <dgm:cxn modelId="{1A36D876-E16A-4A55-96F7-283F6D8BD5F7}" srcId="{26B09EBA-600A-4EC5-8F9A-76ED82AFBFD3}" destId="{4166D6A6-868E-4556-8CEE-91DD4D81A5D9}" srcOrd="3" destOrd="0" parTransId="{A32E5434-CEB3-41C0-8FDB-79043C65DC94}" sibTransId="{4EAC0137-8FBF-4B5B-9FDE-AB581A07B28D}"/>
    <dgm:cxn modelId="{B22B75AD-C023-4C7A-BAA6-97211BCE3CED}" type="presParOf" srcId="{E8DA819A-F281-4253-A0DD-D1C3EF05ED9F}" destId="{6FC57DB2-09C1-4F7B-8811-73878617E443}" srcOrd="0" destOrd="0" presId="urn:microsoft.com/office/officeart/2008/layout/VerticalCurvedList"/>
    <dgm:cxn modelId="{49CD343A-398B-468D-B8BE-DCA5D32CA4DD}" type="presParOf" srcId="{6FC57DB2-09C1-4F7B-8811-73878617E443}" destId="{5AF6A015-8DF2-4CD8-ABA6-A2CD820976E5}" srcOrd="0" destOrd="0" presId="urn:microsoft.com/office/officeart/2008/layout/VerticalCurvedList"/>
    <dgm:cxn modelId="{5AC6ECAB-CCFF-44C9-AD68-292901C28233}" type="presParOf" srcId="{5AF6A015-8DF2-4CD8-ABA6-A2CD820976E5}" destId="{2DC9F9FE-4011-44E1-A021-D778A6E4963D}" srcOrd="0" destOrd="0" presId="urn:microsoft.com/office/officeart/2008/layout/VerticalCurvedList"/>
    <dgm:cxn modelId="{AA22E6BA-8D54-4647-9647-C78439CE554A}" type="presParOf" srcId="{5AF6A015-8DF2-4CD8-ABA6-A2CD820976E5}" destId="{AB5C0E5A-0769-429A-A32F-0426F0E6F13D}" srcOrd="1" destOrd="0" presId="urn:microsoft.com/office/officeart/2008/layout/VerticalCurvedList"/>
    <dgm:cxn modelId="{E7408463-065C-49CE-851A-5E91A4FF2CE1}" type="presParOf" srcId="{5AF6A015-8DF2-4CD8-ABA6-A2CD820976E5}" destId="{336707CF-C495-4E0F-8330-88544E9469E8}" srcOrd="2" destOrd="0" presId="urn:microsoft.com/office/officeart/2008/layout/VerticalCurvedList"/>
    <dgm:cxn modelId="{AC7F4340-692D-4A3B-AC67-2D296927F5B6}" type="presParOf" srcId="{5AF6A015-8DF2-4CD8-ABA6-A2CD820976E5}" destId="{8517DA21-537F-4E2F-8D6F-9EF979078D40}" srcOrd="3" destOrd="0" presId="urn:microsoft.com/office/officeart/2008/layout/VerticalCurvedList"/>
    <dgm:cxn modelId="{41BFDB2F-725F-4361-9F2B-C217DAE00295}" type="presParOf" srcId="{6FC57DB2-09C1-4F7B-8811-73878617E443}" destId="{7234C426-F2F2-4A5C-B86C-CB88128783BF}" srcOrd="1" destOrd="0" presId="urn:microsoft.com/office/officeart/2008/layout/VerticalCurvedList"/>
    <dgm:cxn modelId="{A4925F2B-68A4-4ECE-AEEF-42E9B85144BA}" type="presParOf" srcId="{6FC57DB2-09C1-4F7B-8811-73878617E443}" destId="{6DC55648-6C21-4BEC-A6C2-18A5A55CB2F7}" srcOrd="2" destOrd="0" presId="urn:microsoft.com/office/officeart/2008/layout/VerticalCurvedList"/>
    <dgm:cxn modelId="{FAECDC07-758C-4A9F-B188-B149D3440FB1}" type="presParOf" srcId="{6DC55648-6C21-4BEC-A6C2-18A5A55CB2F7}" destId="{029ABE18-3AD4-4C76-8C8D-BECF31BF2540}" srcOrd="0" destOrd="0" presId="urn:microsoft.com/office/officeart/2008/layout/VerticalCurvedList"/>
    <dgm:cxn modelId="{DCE55F18-8023-47F4-A4CE-5A7148C60F76}" type="presParOf" srcId="{6FC57DB2-09C1-4F7B-8811-73878617E443}" destId="{E873EEA5-8179-440E-B1CA-3D36527A3DA1}" srcOrd="3" destOrd="0" presId="urn:microsoft.com/office/officeart/2008/layout/VerticalCurvedList"/>
    <dgm:cxn modelId="{D916DFBC-9569-4361-8297-6B5CB9AE8AE2}" type="presParOf" srcId="{6FC57DB2-09C1-4F7B-8811-73878617E443}" destId="{AB11D8EC-9F28-4A01-820D-B0EA2A03092F}" srcOrd="4" destOrd="0" presId="urn:microsoft.com/office/officeart/2008/layout/VerticalCurvedList"/>
    <dgm:cxn modelId="{A02E8F6F-B417-42F4-A402-894EA2335446}" type="presParOf" srcId="{AB11D8EC-9F28-4A01-820D-B0EA2A03092F}" destId="{A2E9A00A-B676-48C8-93F1-30A553C7539B}" srcOrd="0" destOrd="0" presId="urn:microsoft.com/office/officeart/2008/layout/VerticalCurvedList"/>
    <dgm:cxn modelId="{01798438-3CD2-45EF-80F4-19F5CE88E918}" type="presParOf" srcId="{6FC57DB2-09C1-4F7B-8811-73878617E443}" destId="{C0838387-F05F-4FD4-AD59-8C32EFE17CD9}" srcOrd="5" destOrd="0" presId="urn:microsoft.com/office/officeart/2008/layout/VerticalCurvedList"/>
    <dgm:cxn modelId="{2B3626FD-76C2-4FBE-8DAF-5656F2CB8954}" type="presParOf" srcId="{6FC57DB2-09C1-4F7B-8811-73878617E443}" destId="{92E181FC-F8BB-46A0-B15A-9AEAAFA2B84F}" srcOrd="6" destOrd="0" presId="urn:microsoft.com/office/officeart/2008/layout/VerticalCurvedList"/>
    <dgm:cxn modelId="{855AEC44-8DB3-4D14-B11D-567657CB315B}" type="presParOf" srcId="{92E181FC-F8BB-46A0-B15A-9AEAAFA2B84F}" destId="{17A68A1A-66BD-4859-B19C-3696BF50DA2A}" srcOrd="0" destOrd="0" presId="urn:microsoft.com/office/officeart/2008/layout/VerticalCurvedList"/>
    <dgm:cxn modelId="{C9999A6A-EB29-4CB6-923E-05AD6F42A441}" type="presParOf" srcId="{6FC57DB2-09C1-4F7B-8811-73878617E443}" destId="{FB552D30-344D-43F4-8CD5-CC313B88C181}" srcOrd="7" destOrd="0" presId="urn:microsoft.com/office/officeart/2008/layout/VerticalCurvedList"/>
    <dgm:cxn modelId="{2F681F1C-801F-441E-98FA-0F8C07C38F05}" type="presParOf" srcId="{6FC57DB2-09C1-4F7B-8811-73878617E443}" destId="{26005CDF-333C-432C-9DC3-C943C002DA4A}" srcOrd="8" destOrd="0" presId="urn:microsoft.com/office/officeart/2008/layout/VerticalCurvedList"/>
    <dgm:cxn modelId="{5D137939-E681-4A59-994A-2AFF073F51A6}" type="presParOf" srcId="{26005CDF-333C-432C-9DC3-C943C002DA4A}" destId="{C06683C9-DEBE-473F-8023-B5A649673981}" srcOrd="0" destOrd="0" presId="urn:microsoft.com/office/officeart/2008/layout/VerticalCurvedList"/>
    <dgm:cxn modelId="{CC197F84-A984-447E-A122-0E2720715997}" type="presParOf" srcId="{6FC57DB2-09C1-4F7B-8811-73878617E443}" destId="{18DC9D29-C193-4870-9098-1390B3A68A42}" srcOrd="9" destOrd="0" presId="urn:microsoft.com/office/officeart/2008/layout/VerticalCurvedList"/>
    <dgm:cxn modelId="{6E783D6B-342A-4767-9D38-8862ACB1BB73}" type="presParOf" srcId="{6FC57DB2-09C1-4F7B-8811-73878617E443}" destId="{D364E959-AF97-46C6-B8E1-B83C754313A1}" srcOrd="10" destOrd="0" presId="urn:microsoft.com/office/officeart/2008/layout/VerticalCurvedList"/>
    <dgm:cxn modelId="{FE4AD3F5-7180-4516-9F44-FCB8D1861B3B}" type="presParOf" srcId="{D364E959-AF97-46C6-B8E1-B83C754313A1}" destId="{80B72922-1B54-46BA-A001-AB9B64392B7F}" srcOrd="0" destOrd="0" presId="urn:microsoft.com/office/officeart/2008/layout/VerticalCurvedList"/>
    <dgm:cxn modelId="{6489D988-2BEF-4DA4-8050-05183AABE4B5}" type="presParOf" srcId="{6FC57DB2-09C1-4F7B-8811-73878617E443}" destId="{66A35884-665D-4642-B2CF-6D84C1F5E129}" srcOrd="11" destOrd="0" presId="urn:microsoft.com/office/officeart/2008/layout/VerticalCurvedList"/>
    <dgm:cxn modelId="{3E28E45E-A723-4232-92C5-1BF70717ABAD}" type="presParOf" srcId="{6FC57DB2-09C1-4F7B-8811-73878617E443}" destId="{D7162813-A7C8-48AB-801B-86380E3870C0}" srcOrd="12" destOrd="0" presId="urn:microsoft.com/office/officeart/2008/layout/VerticalCurvedList"/>
    <dgm:cxn modelId="{24EF2C97-2078-423C-8E4A-E8EE9D1A65DE}" type="presParOf" srcId="{D7162813-A7C8-48AB-801B-86380E3870C0}" destId="{75C7F748-7DE8-4413-B414-B1289B9D88D6}" srcOrd="0" destOrd="0" presId="urn:microsoft.com/office/officeart/2008/layout/VerticalCurvedList"/>
    <dgm:cxn modelId="{6FFD8C2F-AC4F-4004-8C77-5D8728D41307}" type="presParOf" srcId="{6FC57DB2-09C1-4F7B-8811-73878617E443}" destId="{D311EEE4-3919-4F77-BC07-27E026448D46}" srcOrd="13" destOrd="0" presId="urn:microsoft.com/office/officeart/2008/layout/VerticalCurvedList"/>
    <dgm:cxn modelId="{39AB1145-6C35-45F5-B374-328722971726}" type="presParOf" srcId="{6FC57DB2-09C1-4F7B-8811-73878617E443}" destId="{E4DE8B47-0CCA-451A-8A4B-60B9CE96B8AE}" srcOrd="14" destOrd="0" presId="urn:microsoft.com/office/officeart/2008/layout/VerticalCurvedList"/>
    <dgm:cxn modelId="{DAFBCC8F-E26E-4451-9D82-1B9E47DE259E}" type="presParOf" srcId="{E4DE8B47-0CCA-451A-8A4B-60B9CE96B8AE}" destId="{4F95F417-9653-419A-85AA-A2AE73F874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C0E5A-0769-429A-A32F-0426F0E6F13D}">
      <dsp:nvSpPr>
        <dsp:cNvPr id="0" name=""/>
        <dsp:cNvSpPr/>
      </dsp:nvSpPr>
      <dsp:spPr>
        <a:xfrm>
          <a:off x="-5772556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C426-F2F2-4A5C-B86C-CB88128783BF}">
      <dsp:nvSpPr>
        <dsp:cNvPr id="0" name=""/>
        <dsp:cNvSpPr/>
      </dsp:nvSpPr>
      <dsp:spPr>
        <a:xfrm>
          <a:off x="409804" y="268850"/>
          <a:ext cx="7976760" cy="537496"/>
        </a:xfrm>
        <a:prstGeom prst="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</a:gradFill>
        <a:ln w="9525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266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Penyempurnaan Siklus Pengelolaan BMN/D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9804" y="268850"/>
        <a:ext cx="7976760" cy="537496"/>
      </dsp:txXfrm>
    </dsp:sp>
    <dsp:sp modelId="{029ABE18-3AD4-4C76-8C8D-BECF31BF2540}">
      <dsp:nvSpPr>
        <dsp:cNvPr id="0" name=""/>
        <dsp:cNvSpPr/>
      </dsp:nvSpPr>
      <dsp:spPr>
        <a:xfrm>
          <a:off x="85902" y="272955"/>
          <a:ext cx="671870" cy="6718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3EEA5-8179-440E-B1CA-3D36527A3DA1}">
      <dsp:nvSpPr>
        <dsp:cNvPr id="0" name=""/>
        <dsp:cNvSpPr/>
      </dsp:nvSpPr>
      <dsp:spPr>
        <a:xfrm>
          <a:off x="851932" y="1074993"/>
          <a:ext cx="7534633" cy="537496"/>
        </a:xfrm>
        <a:prstGeom prst="rect">
          <a:avLst/>
        </a:prstGeom>
        <a:gradFill rotWithShape="0">
          <a:gsLst>
            <a:gs pos="100000">
              <a:srgbClr val="FFCC99">
                <a:alpha val="20000"/>
              </a:srgbClr>
            </a:gs>
            <a:gs pos="35000">
              <a:srgbClr val="FFCC99">
                <a:alpha val="50000"/>
              </a:srgbClr>
            </a:gs>
            <a:gs pos="0">
              <a:srgbClr val="FF9900"/>
            </a:gs>
          </a:gsLst>
          <a:lin ang="16200000" scaled="1"/>
        </a:gradFill>
        <a:ln w="9525" cap="flat" cmpd="sng" algn="ctr">
          <a:solidFill>
            <a:srgbClr val="FF9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266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Harmonisasi dengan peraturan perundang-undangan lain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51932" y="1074993"/>
        <a:ext cx="7534633" cy="537496"/>
      </dsp:txXfrm>
    </dsp:sp>
    <dsp:sp modelId="{A2E9A00A-B676-48C8-93F1-30A553C7539B}">
      <dsp:nvSpPr>
        <dsp:cNvPr id="0" name=""/>
        <dsp:cNvSpPr/>
      </dsp:nvSpPr>
      <dsp:spPr>
        <a:xfrm>
          <a:off x="515997" y="1007805"/>
          <a:ext cx="671870" cy="6718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EADAC-5FE3-4205-B94A-0713E74A3D2B}">
      <dsp:nvSpPr>
        <dsp:cNvPr id="0" name=""/>
        <dsp:cNvSpPr/>
      </dsp:nvSpPr>
      <dsp:spPr>
        <a:xfrm>
          <a:off x="1054106" y="1881135"/>
          <a:ext cx="7332459" cy="537496"/>
        </a:xfrm>
        <a:prstGeom prst="rect">
          <a:avLst/>
        </a:prstGeom>
        <a:gradFill rotWithShape="0">
          <a:gsLst>
            <a:gs pos="0">
              <a:srgbClr val="FFFFFF"/>
            </a:gs>
            <a:gs pos="50000">
              <a:srgbClr val="FFFF66"/>
            </a:gs>
            <a:gs pos="100000">
              <a:srgbClr val="FFFF00"/>
            </a:gs>
          </a:gsLst>
          <a:lin ang="5400000" scaled="0"/>
        </a:gradFill>
        <a:ln w="9525" cap="flat" cmpd="sng" algn="ctr">
          <a:solidFill>
            <a:srgbClr val="CC99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266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Penguatan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dasar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hukum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pengaturan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1054106" y="1881135"/>
        <a:ext cx="7332459" cy="537496"/>
      </dsp:txXfrm>
    </dsp:sp>
    <dsp:sp modelId="{C06683C9-DEBE-473F-8023-B5A649673981}">
      <dsp:nvSpPr>
        <dsp:cNvPr id="0" name=""/>
        <dsp:cNvSpPr/>
      </dsp:nvSpPr>
      <dsp:spPr>
        <a:xfrm>
          <a:off x="718171" y="1813948"/>
          <a:ext cx="671870" cy="67187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A9FEC-FF35-46F1-998C-214F23A2D04F}">
      <dsp:nvSpPr>
        <dsp:cNvPr id="0" name=""/>
        <dsp:cNvSpPr/>
      </dsp:nvSpPr>
      <dsp:spPr>
        <a:xfrm>
          <a:off x="1054106" y="2686767"/>
          <a:ext cx="7332459" cy="537496"/>
        </a:xfrm>
        <a:prstGeom prst="rect">
          <a:avLst/>
        </a:prstGeom>
        <a:gradFill rotWithShape="0">
          <a:gsLst>
            <a:gs pos="100000">
              <a:srgbClr val="CCFFCC">
                <a:alpha val="10000"/>
              </a:srgbClr>
            </a:gs>
            <a:gs pos="35000">
              <a:srgbClr val="92D050">
                <a:alpha val="20000"/>
              </a:srgbClr>
            </a:gs>
            <a:gs pos="0">
              <a:srgbClr val="92D050"/>
            </a:gs>
          </a:gsLst>
          <a:lin ang="16200000" scaled="1"/>
        </a:gradFill>
        <a:ln w="9525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266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Penyederhanaan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birokrasi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1054106" y="2686767"/>
        <a:ext cx="7332459" cy="537496"/>
      </dsp:txXfrm>
    </dsp:sp>
    <dsp:sp modelId="{80B72922-1B54-46BA-A001-AB9B64392B7F}">
      <dsp:nvSpPr>
        <dsp:cNvPr id="0" name=""/>
        <dsp:cNvSpPr/>
      </dsp:nvSpPr>
      <dsp:spPr>
        <a:xfrm>
          <a:off x="718171" y="2619580"/>
          <a:ext cx="671870" cy="67187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42A16-F44F-48BA-96EA-BE733E907D51}">
      <dsp:nvSpPr>
        <dsp:cNvPr id="0" name=""/>
        <dsp:cNvSpPr/>
      </dsp:nvSpPr>
      <dsp:spPr>
        <a:xfrm>
          <a:off x="851932" y="3492910"/>
          <a:ext cx="7534633" cy="537496"/>
        </a:xfrm>
        <a:prstGeom prst="rect">
          <a:avLst/>
        </a:prstGeom>
        <a:gradFill rotWithShape="0">
          <a:gsLst>
            <a:gs pos="0">
              <a:srgbClr val="0070C0"/>
            </a:gs>
            <a:gs pos="35000">
              <a:srgbClr val="0070C0">
                <a:alpha val="30000"/>
              </a:srgbClr>
            </a:gs>
            <a:gs pos="100000">
              <a:srgbClr val="00B0F0">
                <a:alpha val="5000"/>
              </a:srgbClr>
            </a:gs>
          </a:gsLst>
          <a:lin ang="16200000" scaled="1"/>
        </a:grad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266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Pengembangan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manajemen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aset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negara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851932" y="3492910"/>
        <a:ext cx="7534633" cy="537496"/>
      </dsp:txXfrm>
    </dsp:sp>
    <dsp:sp modelId="{75C7F748-7DE8-4413-B414-B1289B9D88D6}">
      <dsp:nvSpPr>
        <dsp:cNvPr id="0" name=""/>
        <dsp:cNvSpPr/>
      </dsp:nvSpPr>
      <dsp:spPr>
        <a:xfrm>
          <a:off x="515997" y="3425723"/>
          <a:ext cx="671870" cy="67187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66D86-4403-433F-8187-348601695D84}">
      <dsp:nvSpPr>
        <dsp:cNvPr id="0" name=""/>
        <dsp:cNvSpPr/>
      </dsp:nvSpPr>
      <dsp:spPr>
        <a:xfrm>
          <a:off x="409804" y="4299053"/>
          <a:ext cx="7976760" cy="5374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266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Penyelesaian kasus yang telah terlanjur terjadi</a:t>
          </a:r>
        </a:p>
      </dsp:txBody>
      <dsp:txXfrm>
        <a:off x="409804" y="4299053"/>
        <a:ext cx="7976760" cy="537496"/>
      </dsp:txXfrm>
    </dsp:sp>
    <dsp:sp modelId="{4F95F417-9653-419A-85AA-A2AE73F87468}">
      <dsp:nvSpPr>
        <dsp:cNvPr id="0" name=""/>
        <dsp:cNvSpPr/>
      </dsp:nvSpPr>
      <dsp:spPr>
        <a:xfrm>
          <a:off x="73869" y="4231866"/>
          <a:ext cx="671870" cy="67187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C0E5A-0769-429A-A32F-0426F0E6F13D}">
      <dsp:nvSpPr>
        <dsp:cNvPr id="0" name=""/>
        <dsp:cNvSpPr/>
      </dsp:nvSpPr>
      <dsp:spPr>
        <a:xfrm>
          <a:off x="-5338954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4C426-F2F2-4A5C-B86C-CB88128783BF}">
      <dsp:nvSpPr>
        <dsp:cNvPr id="0" name=""/>
        <dsp:cNvSpPr/>
      </dsp:nvSpPr>
      <dsp:spPr>
        <a:xfrm>
          <a:off x="331416" y="214771"/>
          <a:ext cx="8063712" cy="429353"/>
        </a:xfrm>
        <a:prstGeom prst="rect">
          <a:avLst/>
        </a:prstGeom>
        <a:gradFill rotWithShape="0">
          <a:gsLst>
            <a:gs pos="0">
              <a:srgbClr val="CC99FF"/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bg1"/>
            </a:gs>
          </a:gsLst>
          <a:lin ang="16200000" scaled="1"/>
        </a:gradFill>
        <a:ln w="9525" cap="flat" cmpd="sng" algn="ctr">
          <a:solidFill>
            <a:srgbClr val="CC99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079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PNBP </a:t>
          </a:r>
          <a:r>
            <a:rPr lang="en-US" sz="1700" kern="1200" dirty="0" err="1" smtClean="0">
              <a:solidFill>
                <a:schemeClr val="tx1"/>
              </a:solidFill>
            </a:rPr>
            <a:t>dari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 err="1" smtClean="0">
              <a:solidFill>
                <a:schemeClr val="tx1"/>
              </a:solidFill>
            </a:rPr>
            <a:t>pengelolaan</a:t>
          </a:r>
          <a:r>
            <a:rPr lang="en-US" sz="1700" kern="1200" dirty="0" smtClean="0">
              <a:solidFill>
                <a:schemeClr val="tx1"/>
              </a:solidFill>
            </a:rPr>
            <a:t> BMN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331416" y="214771"/>
        <a:ext cx="8063712" cy="429353"/>
      </dsp:txXfrm>
    </dsp:sp>
    <dsp:sp modelId="{029ABE18-3AD4-4C76-8C8D-BECF31BF2540}">
      <dsp:nvSpPr>
        <dsp:cNvPr id="0" name=""/>
        <dsp:cNvSpPr/>
      </dsp:nvSpPr>
      <dsp:spPr>
        <a:xfrm>
          <a:off x="72682" y="218050"/>
          <a:ext cx="536691" cy="5366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3EEA5-8179-440E-B1CA-3D36527A3DA1}">
      <dsp:nvSpPr>
        <dsp:cNvPr id="0" name=""/>
        <dsp:cNvSpPr/>
      </dsp:nvSpPr>
      <dsp:spPr>
        <a:xfrm>
          <a:off x="720234" y="859179"/>
          <a:ext cx="7674894" cy="429353"/>
        </a:xfrm>
        <a:prstGeom prst="rect">
          <a:avLst/>
        </a:prstGeom>
        <a:gradFill rotWithShape="0">
          <a:gsLst>
            <a:gs pos="0">
              <a:srgbClr val="CCFFCC"/>
            </a:gs>
            <a:gs pos="35000">
              <a:srgbClr val="CCFFCC"/>
            </a:gs>
            <a:gs pos="100000">
              <a:schemeClr val="bg1"/>
            </a:gs>
          </a:gsLst>
          <a:lin ang="16200000" scaled="1"/>
        </a:gradFill>
        <a:ln w="9525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079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Pengelolaan</a:t>
          </a:r>
          <a:r>
            <a:rPr lang="en-US" sz="1700" kern="1200" dirty="0" smtClean="0">
              <a:solidFill>
                <a:schemeClr val="tx1"/>
              </a:solidFill>
            </a:rPr>
            <a:t> BMN/D </a:t>
          </a:r>
          <a:r>
            <a:rPr lang="en-US" sz="1700" kern="1200" dirty="0" err="1" smtClean="0">
              <a:solidFill>
                <a:schemeClr val="tx1"/>
              </a:solidFill>
            </a:rPr>
            <a:t>pada</a:t>
          </a:r>
          <a:r>
            <a:rPr lang="en-US" sz="1700" kern="1200" dirty="0" smtClean="0">
              <a:solidFill>
                <a:schemeClr val="tx1"/>
              </a:solidFill>
            </a:rPr>
            <a:t> BLU/D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20234" y="859179"/>
        <a:ext cx="7674894" cy="429353"/>
      </dsp:txXfrm>
    </dsp:sp>
    <dsp:sp modelId="{A2E9A00A-B676-48C8-93F1-30A553C7539B}">
      <dsp:nvSpPr>
        <dsp:cNvPr id="0" name=""/>
        <dsp:cNvSpPr/>
      </dsp:nvSpPr>
      <dsp:spPr>
        <a:xfrm>
          <a:off x="451888" y="805510"/>
          <a:ext cx="536691" cy="5366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38387-F05F-4FD4-AD59-8C32EFE17CD9}">
      <dsp:nvSpPr>
        <dsp:cNvPr id="0" name=""/>
        <dsp:cNvSpPr/>
      </dsp:nvSpPr>
      <dsp:spPr>
        <a:xfrm>
          <a:off x="933305" y="1503115"/>
          <a:ext cx="7461824" cy="429353"/>
        </a:xfrm>
        <a:prstGeom prst="rect">
          <a:avLst/>
        </a:prstGeom>
        <a:gradFill rotWithShape="0">
          <a:gsLst>
            <a:gs pos="0">
              <a:srgbClr val="FFFFFF"/>
            </a:gs>
            <a:gs pos="50000">
              <a:schemeClr val="bg1">
                <a:lumMod val="95000"/>
              </a:schemeClr>
            </a:gs>
            <a:gs pos="100000">
              <a:srgbClr val="FFC000"/>
            </a:gs>
          </a:gsLst>
          <a:lin ang="5400000" scaled="0"/>
        </a:gradFill>
        <a:ln w="9525" cap="flat" cmpd="sng" algn="ctr">
          <a:solidFill>
            <a:srgbClr val="CCCC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079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BMN </a:t>
          </a:r>
          <a:r>
            <a:rPr lang="en-US" sz="1700" kern="1200" dirty="0" err="1" smtClean="0">
              <a:solidFill>
                <a:schemeClr val="tx1"/>
              </a:solidFill>
            </a:rPr>
            <a:t>berupa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 err="1" smtClean="0">
              <a:solidFill>
                <a:schemeClr val="tx1"/>
              </a:solidFill>
            </a:rPr>
            <a:t>Rumah</a:t>
          </a:r>
          <a:r>
            <a:rPr lang="en-US" sz="1700" kern="1200" dirty="0" smtClean="0">
              <a:solidFill>
                <a:schemeClr val="tx1"/>
              </a:solidFill>
            </a:rPr>
            <a:t> Negara</a:t>
          </a:r>
        </a:p>
      </dsp:txBody>
      <dsp:txXfrm>
        <a:off x="933305" y="1503115"/>
        <a:ext cx="7461824" cy="429353"/>
      </dsp:txXfrm>
    </dsp:sp>
    <dsp:sp modelId="{17A68A1A-66BD-4859-B19C-3696BF50DA2A}">
      <dsp:nvSpPr>
        <dsp:cNvPr id="0" name=""/>
        <dsp:cNvSpPr/>
      </dsp:nvSpPr>
      <dsp:spPr>
        <a:xfrm>
          <a:off x="664959" y="1449445"/>
          <a:ext cx="536691" cy="5366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52D30-344D-43F4-8CD5-CC313B88C181}">
      <dsp:nvSpPr>
        <dsp:cNvPr id="0" name=""/>
        <dsp:cNvSpPr/>
      </dsp:nvSpPr>
      <dsp:spPr>
        <a:xfrm>
          <a:off x="1001336" y="2147523"/>
          <a:ext cx="7393792" cy="429353"/>
        </a:xfrm>
        <a:prstGeom prst="rect">
          <a:avLst/>
        </a:prstGeom>
        <a:gradFill rotWithShape="0">
          <a:gsLst>
            <a:gs pos="0">
              <a:srgbClr val="FFFFFF"/>
            </a:gs>
            <a:gs pos="50000">
              <a:srgbClr val="FFFF66"/>
            </a:gs>
            <a:gs pos="100000">
              <a:srgbClr val="FFFF00"/>
            </a:gs>
          </a:gsLst>
          <a:lin ang="5400000" scaled="0"/>
        </a:gradFill>
        <a:ln w="9525" cap="flat" cmpd="sng" algn="ctr">
          <a:solidFill>
            <a:srgbClr val="CCCC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079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BPYBDS</a:t>
          </a:r>
        </a:p>
      </dsp:txBody>
      <dsp:txXfrm>
        <a:off x="1001336" y="2147523"/>
        <a:ext cx="7393792" cy="429353"/>
      </dsp:txXfrm>
    </dsp:sp>
    <dsp:sp modelId="{C06683C9-DEBE-473F-8023-B5A649673981}">
      <dsp:nvSpPr>
        <dsp:cNvPr id="0" name=""/>
        <dsp:cNvSpPr/>
      </dsp:nvSpPr>
      <dsp:spPr>
        <a:xfrm>
          <a:off x="732990" y="2093854"/>
          <a:ext cx="536691" cy="5366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C9D29-C193-4870-9098-1390B3A68A42}">
      <dsp:nvSpPr>
        <dsp:cNvPr id="0" name=""/>
        <dsp:cNvSpPr/>
      </dsp:nvSpPr>
      <dsp:spPr>
        <a:xfrm>
          <a:off x="933305" y="2791931"/>
          <a:ext cx="7461824" cy="429353"/>
        </a:xfrm>
        <a:prstGeom prst="rect">
          <a:avLst/>
        </a:prstGeom>
        <a:gradFill rotWithShape="0">
          <a:gsLst>
            <a:gs pos="0">
              <a:srgbClr val="CCECFF"/>
            </a:gs>
            <a:gs pos="35000">
              <a:srgbClr val="CCECFF"/>
            </a:gs>
            <a:gs pos="100000">
              <a:schemeClr val="bg1"/>
            </a:gs>
          </a:gsLst>
          <a:lin ang="16200000" scaled="1"/>
        </a:gradFill>
        <a:ln w="9525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079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KN </a:t>
          </a:r>
          <a:r>
            <a:rPr lang="en-US" sz="1700" kern="1200" dirty="0" err="1" smtClean="0">
              <a:solidFill>
                <a:schemeClr val="tx1"/>
              </a:solidFill>
            </a:rPr>
            <a:t>tertentu</a:t>
          </a:r>
          <a:endParaRPr lang="en-US" sz="1700" kern="1200" dirty="0" smtClean="0">
            <a:solidFill>
              <a:schemeClr val="tx1"/>
            </a:solidFill>
          </a:endParaRPr>
        </a:p>
      </dsp:txBody>
      <dsp:txXfrm>
        <a:off x="933305" y="2791931"/>
        <a:ext cx="7461824" cy="429353"/>
      </dsp:txXfrm>
    </dsp:sp>
    <dsp:sp modelId="{80B72922-1B54-46BA-A001-AB9B64392B7F}">
      <dsp:nvSpPr>
        <dsp:cNvPr id="0" name=""/>
        <dsp:cNvSpPr/>
      </dsp:nvSpPr>
      <dsp:spPr>
        <a:xfrm>
          <a:off x="664959" y="2738262"/>
          <a:ext cx="536691" cy="53669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35884-665D-4642-B2CF-6D84C1F5E129}">
      <dsp:nvSpPr>
        <dsp:cNvPr id="0" name=""/>
        <dsp:cNvSpPr/>
      </dsp:nvSpPr>
      <dsp:spPr>
        <a:xfrm>
          <a:off x="720234" y="3435867"/>
          <a:ext cx="7674894" cy="429353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bg1"/>
            </a:gs>
          </a:gsLst>
          <a:lin ang="16200000" scaled="1"/>
        </a:gradFill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079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Fleksibilitas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 err="1" smtClean="0">
              <a:solidFill>
                <a:schemeClr val="tx1"/>
              </a:solidFill>
            </a:rPr>
            <a:t>Pengelola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 err="1" smtClean="0">
              <a:solidFill>
                <a:schemeClr val="tx1"/>
              </a:solidFill>
            </a:rPr>
            <a:t>dan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i="1" kern="1200" dirty="0" smtClean="0">
              <a:solidFill>
                <a:schemeClr val="tx1"/>
              </a:solidFill>
            </a:rPr>
            <a:t>Capital Charge</a:t>
          </a:r>
        </a:p>
      </dsp:txBody>
      <dsp:txXfrm>
        <a:off x="720234" y="3435867"/>
        <a:ext cx="7674894" cy="429353"/>
      </dsp:txXfrm>
    </dsp:sp>
    <dsp:sp modelId="{75C7F748-7DE8-4413-B414-B1289B9D88D6}">
      <dsp:nvSpPr>
        <dsp:cNvPr id="0" name=""/>
        <dsp:cNvSpPr/>
      </dsp:nvSpPr>
      <dsp:spPr>
        <a:xfrm>
          <a:off x="451888" y="3382197"/>
          <a:ext cx="536691" cy="53669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1EEE4-3919-4F77-BC07-27E026448D46}">
      <dsp:nvSpPr>
        <dsp:cNvPr id="0" name=""/>
        <dsp:cNvSpPr/>
      </dsp:nvSpPr>
      <dsp:spPr>
        <a:xfrm>
          <a:off x="331416" y="4080275"/>
          <a:ext cx="8063712" cy="429353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079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</a:rPr>
            <a:t>Implementasi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i="1" kern="1200" dirty="0" smtClean="0">
              <a:solidFill>
                <a:schemeClr val="tx1"/>
              </a:solidFill>
            </a:rPr>
            <a:t>good governance </a:t>
          </a:r>
          <a:r>
            <a:rPr lang="en-US" sz="1700" i="0" kern="1200" dirty="0" smtClean="0">
              <a:solidFill>
                <a:schemeClr val="tx1"/>
              </a:solidFill>
            </a:rPr>
            <a:t>(</a:t>
          </a:r>
          <a:r>
            <a:rPr lang="en-US" sz="1700" i="0" kern="1200" dirty="0" err="1" smtClean="0">
              <a:solidFill>
                <a:schemeClr val="tx1"/>
              </a:solidFill>
            </a:rPr>
            <a:t>indikator</a:t>
          </a:r>
          <a:r>
            <a:rPr lang="en-US" sz="1700" i="0" kern="1200" dirty="0" smtClean="0">
              <a:solidFill>
                <a:schemeClr val="tx1"/>
              </a:solidFill>
            </a:rPr>
            <a:t> </a:t>
          </a:r>
          <a:r>
            <a:rPr lang="en-US" sz="1700" i="0" kern="1200" dirty="0" err="1" smtClean="0">
              <a:solidFill>
                <a:schemeClr val="tx1"/>
              </a:solidFill>
            </a:rPr>
            <a:t>kinerja</a:t>
          </a:r>
          <a:r>
            <a:rPr lang="en-US" sz="1700" i="0" kern="1200" dirty="0" smtClean="0">
              <a:solidFill>
                <a:schemeClr val="tx1"/>
              </a:solidFill>
            </a:rPr>
            <a:t> </a:t>
          </a:r>
          <a:r>
            <a:rPr lang="en-US" sz="1700" i="0" kern="1200" dirty="0" err="1" smtClean="0">
              <a:solidFill>
                <a:schemeClr val="tx1"/>
              </a:solidFill>
            </a:rPr>
            <a:t>pengelolaan</a:t>
          </a:r>
          <a:r>
            <a:rPr lang="en-US" sz="1700" i="0" kern="1200" dirty="0" smtClean="0">
              <a:solidFill>
                <a:schemeClr val="tx1"/>
              </a:solidFill>
            </a:rPr>
            <a:t> BMN) </a:t>
          </a:r>
          <a:r>
            <a:rPr lang="en-US" sz="1700" kern="1200" dirty="0" err="1" smtClean="0">
              <a:solidFill>
                <a:schemeClr val="tx1"/>
              </a:solidFill>
            </a:rPr>
            <a:t>dan</a:t>
          </a:r>
          <a:r>
            <a:rPr lang="en-US" sz="1700" kern="1200" dirty="0" smtClean="0">
              <a:solidFill>
                <a:schemeClr val="tx1"/>
              </a:solidFill>
            </a:rPr>
            <a:t> </a:t>
          </a:r>
          <a:r>
            <a:rPr lang="en-US" sz="1700" kern="1200" dirty="0" err="1" smtClean="0">
              <a:solidFill>
                <a:schemeClr val="tx1"/>
              </a:solidFill>
            </a:rPr>
            <a:t>Impunitas</a:t>
          </a:r>
          <a:endParaRPr lang="en-US" sz="1700" kern="1200" dirty="0" smtClean="0">
            <a:solidFill>
              <a:schemeClr val="tx1"/>
            </a:solidFill>
          </a:endParaRPr>
        </a:p>
      </dsp:txBody>
      <dsp:txXfrm>
        <a:off x="331416" y="4080275"/>
        <a:ext cx="8063712" cy="429353"/>
      </dsp:txXfrm>
    </dsp:sp>
    <dsp:sp modelId="{4F95F417-9653-419A-85AA-A2AE73F87468}">
      <dsp:nvSpPr>
        <dsp:cNvPr id="0" name=""/>
        <dsp:cNvSpPr/>
      </dsp:nvSpPr>
      <dsp:spPr>
        <a:xfrm>
          <a:off x="63070" y="4026606"/>
          <a:ext cx="536691" cy="53669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F461-D591-4998-BBA1-6D617265D50F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9DDED-6043-4EF5-9E86-393479C67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3C183-8C76-4079-ADDE-E84D63F74240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4DAB6-02AA-4CA9-9681-0A7450692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5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4AF5-7C8F-4005-92F6-335E41E3C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0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094DA-5590-45E1-AC80-15C267C18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0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B1D9-B6E6-43CB-9205-CFB384363D0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D6E3-908A-42A0-B23D-72CF1EEA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gif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../Documents/PERATURAN%20BMN.pptx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gif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2.png"/><Relationship Id="rId7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025" b="3147"/>
          <a:stretch>
            <a:fillRect/>
          </a:stretch>
        </p:blipFill>
        <p:spPr bwMode="auto">
          <a:xfrm>
            <a:off x="228600" y="1828800"/>
            <a:ext cx="861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850" y="5943600"/>
            <a:ext cx="4578750" cy="381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cs typeface="Aparajita" pitchFamily="34" charset="0"/>
              </a:rPr>
              <a:t>Kementerian</a:t>
            </a:r>
            <a:r>
              <a:rPr lang="en-US" sz="1800" b="1" dirty="0" smtClean="0">
                <a:solidFill>
                  <a:schemeClr val="tx1"/>
                </a:solidFill>
                <a:cs typeface="Aparajita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cs typeface="Aparajita" pitchFamily="34" charset="0"/>
              </a:rPr>
              <a:t>Keuangan</a:t>
            </a:r>
            <a:r>
              <a:rPr lang="en-US" sz="1800" b="1" dirty="0" smtClean="0">
                <a:solidFill>
                  <a:schemeClr val="tx1"/>
                </a:solidFill>
                <a:cs typeface="Aparajita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cs typeface="Aparajita" pitchFamily="34" charset="0"/>
              </a:rPr>
              <a:t>Republik</a:t>
            </a:r>
            <a:r>
              <a:rPr lang="en-US" sz="1800" b="1" dirty="0" smtClean="0">
                <a:solidFill>
                  <a:schemeClr val="tx1"/>
                </a:solidFill>
                <a:cs typeface="Aparajita" pitchFamily="34" charset="0"/>
              </a:rPr>
              <a:t> Indonesia</a:t>
            </a:r>
            <a:endParaRPr lang="en-US" sz="1800" b="1" dirty="0">
              <a:solidFill>
                <a:schemeClr val="tx1"/>
              </a:solidFill>
              <a:cs typeface="Aparajit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6248400"/>
            <a:ext cx="2667000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 With Enthusiasm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9800" y="6553200"/>
            <a:ext cx="2667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685800"/>
            <a:ext cx="8610600" cy="1066800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PERATURAN PEMERINTAH NO. 27 TAHUN 2014</a:t>
            </a: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TENTANG PENGELOLAAN BMN/D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228600" y="6248400"/>
            <a:ext cx="457875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parajita" pitchFamily="34" charset="0"/>
              </a:rPr>
              <a:t>MINISTRY OF FINANCE, REPUBLIC OF INDONESIA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parajita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36" name="Oval 35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logodjkn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39" name="Oval 38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logodepkeu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42" name="Oval 41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garuda_pancasila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21" name="Parallelogram 20"/>
          <p:cNvSpPr/>
          <p:nvPr/>
        </p:nvSpPr>
        <p:spPr>
          <a:xfrm rot="202889" flipH="1">
            <a:off x="214712" y="3938451"/>
            <a:ext cx="3265216" cy="457200"/>
          </a:xfrm>
          <a:prstGeom prst="parallelogram">
            <a:avLst>
              <a:gd name="adj" fmla="val 6792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Mari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Benahi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Aset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 Negara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30" name="Oval 29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logodjk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3" name="Group 31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33" name="Oval 32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logodepkeu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4" name="Group 38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40" name="Oval 39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garuda_pancasil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447800" y="495300"/>
            <a:ext cx="65532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PENGAMANAN DAN PEMELIHARAAN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37560" y="1550124"/>
            <a:ext cx="23774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 smtClean="0">
                <a:solidFill>
                  <a:prstClr val="black"/>
                </a:solidFill>
                <a:latin typeface="Franklin Gothic Book" pitchFamily="34" charset="0"/>
              </a:rPr>
              <a:t>Pengelola</a:t>
            </a:r>
            <a:r>
              <a:rPr lang="en-US" sz="1400" b="1" dirty="0" smtClean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Franklin Gothic Book" pitchFamily="34" charset="0"/>
              </a:rPr>
              <a:t>Barang</a:t>
            </a:r>
            <a:endParaRPr lang="en-US" sz="1400" b="1" dirty="0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337560" y="1931124"/>
            <a:ext cx="23774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 smtClean="0">
                <a:solidFill>
                  <a:prstClr val="black"/>
                </a:solidFill>
                <a:latin typeface="Franklin Gothic Book" pitchFamily="34" charset="0"/>
              </a:rPr>
              <a:t>Pengguna</a:t>
            </a:r>
            <a:r>
              <a:rPr lang="en-US" sz="1400" b="1" dirty="0" smtClean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Franklin Gothic Book" pitchFamily="34" charset="0"/>
              </a:rPr>
              <a:t>Barang</a:t>
            </a:r>
            <a:endParaRPr lang="en-US" sz="1400" b="1" dirty="0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337560" y="2312124"/>
            <a:ext cx="23774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 smtClean="0">
                <a:solidFill>
                  <a:prstClr val="black"/>
                </a:solidFill>
                <a:latin typeface="Franklin Gothic Book" pitchFamily="34" charset="0"/>
              </a:rPr>
              <a:t>Kuasa</a:t>
            </a:r>
            <a:r>
              <a:rPr lang="en-US" sz="1400" b="1" dirty="0" smtClean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Franklin Gothic Book" pitchFamily="34" charset="0"/>
              </a:rPr>
              <a:t>Pengguna</a:t>
            </a:r>
            <a:r>
              <a:rPr lang="en-US" sz="1400" b="1" dirty="0" smtClean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Franklin Gothic Book" pitchFamily="34" charset="0"/>
              </a:rPr>
              <a:t>Barang</a:t>
            </a:r>
            <a:endParaRPr lang="en-US" sz="1400" b="1" dirty="0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167844" y="1920240"/>
            <a:ext cx="2057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smtClean="0">
                <a:solidFill>
                  <a:prstClr val="black"/>
                </a:solidFill>
                <a:latin typeface="Franklin Gothic Book" pitchFamily="34" charset="0"/>
              </a:rPr>
              <a:t>PENGAMANAN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394960" y="2834640"/>
            <a:ext cx="10058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Franklin Gothic Book" pitchFamily="34" charset="0"/>
              </a:rPr>
              <a:t>FISIK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461760" y="2834640"/>
            <a:ext cx="14630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Franklin Gothic Book" pitchFamily="34" charset="0"/>
              </a:rPr>
              <a:t>ADMINISTRASI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985760" y="2834640"/>
            <a:ext cx="10058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Franklin Gothic Book" pitchFamily="34" charset="0"/>
              </a:rPr>
              <a:t>HUKUM</a:t>
            </a:r>
          </a:p>
        </p:txBody>
      </p:sp>
      <p:cxnSp>
        <p:nvCxnSpPr>
          <p:cNvPr id="23" name="AutoShape 13"/>
          <p:cNvCxnSpPr>
            <a:cxnSpLocks noChangeShapeType="1"/>
            <a:stCxn id="14" idx="3"/>
            <a:endCxn id="17" idx="1"/>
          </p:cNvCxnSpPr>
          <p:nvPr/>
        </p:nvCxnSpPr>
        <p:spPr bwMode="auto">
          <a:xfrm>
            <a:off x="5715000" y="1704013"/>
            <a:ext cx="452844" cy="38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14"/>
          <p:cNvCxnSpPr>
            <a:cxnSpLocks noChangeShapeType="1"/>
            <a:stCxn id="15" idx="3"/>
            <a:endCxn id="17" idx="1"/>
          </p:cNvCxnSpPr>
          <p:nvPr/>
        </p:nvCxnSpPr>
        <p:spPr bwMode="auto">
          <a:xfrm>
            <a:off x="5715000" y="2085013"/>
            <a:ext cx="452844" cy="4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15"/>
          <p:cNvCxnSpPr>
            <a:cxnSpLocks noChangeShapeType="1"/>
            <a:stCxn id="16" idx="3"/>
            <a:endCxn id="17" idx="1"/>
          </p:cNvCxnSpPr>
          <p:nvPr/>
        </p:nvCxnSpPr>
        <p:spPr bwMode="auto">
          <a:xfrm flipV="1">
            <a:off x="5715000" y="2089517"/>
            <a:ext cx="452844" cy="376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2" name="Group 70"/>
          <p:cNvGraphicFramePr>
            <a:graphicFrameLocks noGrp="1"/>
          </p:cNvGraphicFramePr>
          <p:nvPr/>
        </p:nvGraphicFramePr>
        <p:xfrm>
          <a:off x="4038600" y="3368040"/>
          <a:ext cx="4953000" cy="1432560"/>
        </p:xfrm>
        <a:graphic>
          <a:graphicData uri="http://schemas.openxmlformats.org/drawingml/2006/table">
            <a:tbl>
              <a:tblPr/>
              <a:tblGrid>
                <a:gridCol w="2362200"/>
                <a:gridCol w="1371600"/>
                <a:gridCol w="1219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Jenis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BMN/D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Atas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nama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Penyimpanan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BMN/D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tanah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bangunan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Pemerintah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RI /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Pemda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Pengelola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BMN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selain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tanah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bangunan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Pengguna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Pengguna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BMD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selain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tanah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/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bangunan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Pemda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</a:rPr>
                        <a:t>Pengelola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6" name="Elbow Connector 35"/>
          <p:cNvCxnSpPr>
            <a:stCxn id="17" idx="2"/>
            <a:endCxn id="19" idx="0"/>
          </p:cNvCxnSpPr>
          <p:nvPr/>
        </p:nvCxnSpPr>
        <p:spPr>
          <a:xfrm rot="5400000">
            <a:off x="6906989" y="2545085"/>
            <a:ext cx="575846" cy="32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7" idx="2"/>
            <a:endCxn id="20" idx="0"/>
          </p:cNvCxnSpPr>
          <p:nvPr/>
        </p:nvCxnSpPr>
        <p:spPr>
          <a:xfrm rot="16200000" flipH="1">
            <a:off x="7554689" y="1900649"/>
            <a:ext cx="575846" cy="12921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2"/>
            <a:endCxn id="18" idx="0"/>
          </p:cNvCxnSpPr>
          <p:nvPr/>
        </p:nvCxnSpPr>
        <p:spPr>
          <a:xfrm rot="5400000">
            <a:off x="6259289" y="1897385"/>
            <a:ext cx="575846" cy="12986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09600" y="1920240"/>
            <a:ext cx="2057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Franklin Gothic Book" pitchFamily="34" charset="0"/>
              </a:rPr>
              <a:t>PEMELIHARAAN</a:t>
            </a:r>
          </a:p>
        </p:txBody>
      </p:sp>
      <p:cxnSp>
        <p:nvCxnSpPr>
          <p:cNvPr id="47" name="AutoShape 13"/>
          <p:cNvCxnSpPr>
            <a:cxnSpLocks noChangeShapeType="1"/>
            <a:stCxn id="14" idx="1"/>
            <a:endCxn id="46" idx="3"/>
          </p:cNvCxnSpPr>
          <p:nvPr/>
        </p:nvCxnSpPr>
        <p:spPr bwMode="auto">
          <a:xfrm rot="10800000" flipV="1">
            <a:off x="2667000" y="1704013"/>
            <a:ext cx="670560" cy="38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" name="AutoShape 13"/>
          <p:cNvCxnSpPr>
            <a:cxnSpLocks noChangeShapeType="1"/>
            <a:stCxn id="15" idx="1"/>
            <a:endCxn id="46" idx="3"/>
          </p:cNvCxnSpPr>
          <p:nvPr/>
        </p:nvCxnSpPr>
        <p:spPr bwMode="auto">
          <a:xfrm rot="10800000" flipV="1">
            <a:off x="2667000" y="2085013"/>
            <a:ext cx="670560" cy="4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13"/>
          <p:cNvCxnSpPr>
            <a:cxnSpLocks noChangeShapeType="1"/>
            <a:stCxn id="16" idx="1"/>
            <a:endCxn id="46" idx="3"/>
          </p:cNvCxnSpPr>
          <p:nvPr/>
        </p:nvCxnSpPr>
        <p:spPr bwMode="auto">
          <a:xfrm rot="10800000">
            <a:off x="2667000" y="2089517"/>
            <a:ext cx="670560" cy="376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381000" y="2834640"/>
            <a:ext cx="10058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Franklin Gothic Book" pitchFamily="34" charset="0"/>
              </a:rPr>
              <a:t>APBN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1889760" y="2834640"/>
            <a:ext cx="100584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 smtClean="0">
                <a:solidFill>
                  <a:prstClr val="black"/>
                </a:solidFill>
                <a:latin typeface="Franklin Gothic Book" pitchFamily="34" charset="0"/>
              </a:rPr>
              <a:t>Mitra</a:t>
            </a:r>
            <a:endParaRPr lang="en-US" sz="1400" b="1" dirty="0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cxnSp>
        <p:nvCxnSpPr>
          <p:cNvPr id="58" name="Elbow Connector 57"/>
          <p:cNvCxnSpPr>
            <a:stCxn id="46" idx="2"/>
            <a:endCxn id="56" idx="0"/>
          </p:cNvCxnSpPr>
          <p:nvPr/>
        </p:nvCxnSpPr>
        <p:spPr>
          <a:xfrm rot="5400000">
            <a:off x="973187" y="2169527"/>
            <a:ext cx="575846" cy="7543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6" idx="2"/>
            <a:endCxn id="57" idx="0"/>
          </p:cNvCxnSpPr>
          <p:nvPr/>
        </p:nvCxnSpPr>
        <p:spPr>
          <a:xfrm rot="16200000" flipH="1">
            <a:off x="1727567" y="2169527"/>
            <a:ext cx="575846" cy="7543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76400" y="3444240"/>
            <a:ext cx="160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Dimanfaatkan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err="1" smtClean="0"/>
              <a:t>Pihak</a:t>
            </a:r>
            <a:r>
              <a:rPr lang="en-US" sz="1400" dirty="0" smtClean="0"/>
              <a:t> Lain</a:t>
            </a:r>
            <a:endParaRPr lang="en-US" sz="1400" dirty="0"/>
          </a:p>
        </p:txBody>
      </p:sp>
      <p:sp>
        <p:nvSpPr>
          <p:cNvPr id="65" name="Down Arrow 64"/>
          <p:cNvSpPr/>
          <p:nvPr/>
        </p:nvSpPr>
        <p:spPr>
          <a:xfrm>
            <a:off x="2286000" y="3215640"/>
            <a:ext cx="228600" cy="228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utoShape 33"/>
          <p:cNvSpPr>
            <a:spLocks noChangeArrowheads="1"/>
          </p:cNvSpPr>
          <p:nvPr/>
        </p:nvSpPr>
        <p:spPr bwMode="auto">
          <a:xfrm>
            <a:off x="381000" y="5105400"/>
            <a:ext cx="8610600" cy="13716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4402" tIns="37201" rIns="74402" bIns="37201" anchor="ctr"/>
          <a:lstStyle/>
          <a:p>
            <a:pPr marL="285652" indent="-285652" defTabSz="913828" eaLnBrk="0" hangingPunct="0">
              <a:defRPr/>
            </a:pPr>
            <a:r>
              <a:rPr lang="en-US" b="1" u="sng" dirty="0" err="1" smtClean="0">
                <a:solidFill>
                  <a:schemeClr val="tx1"/>
                </a:solidFill>
                <a:latin typeface="Calibri" pitchFamily="34" charset="0"/>
              </a:rPr>
              <a:t>Pengembangan</a:t>
            </a:r>
            <a:r>
              <a:rPr lang="en-US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Calibri" pitchFamily="34" charset="0"/>
              </a:rPr>
              <a:t>manajemen</a:t>
            </a:r>
            <a:r>
              <a:rPr lang="en-US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Calibri" pitchFamily="34" charset="0"/>
              </a:rPr>
              <a:t>aset</a:t>
            </a:r>
            <a:r>
              <a:rPr lang="en-US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Calibri" pitchFamily="34" charset="0"/>
              </a:rPr>
              <a:t>negara</a:t>
            </a:r>
            <a:endParaRPr lang="en-US" b="1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652" lvl="0" indent="-285652" defTabSz="913828" eaLnBrk="0" hangingPunct="0">
              <a:spcBef>
                <a:spcPts val="300"/>
              </a:spcBef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Pengelola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BMN/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Gubernur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Bupati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Walikota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menetapkan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kebijakan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asuransi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atau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pertanggungan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rangka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pengamanan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BMN/D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tertentu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mempertimbangkan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kemampuan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keuangan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negara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daerah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6553200" cy="571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PENILAIAN</a:t>
            </a:r>
          </a:p>
        </p:txBody>
      </p:sp>
      <p:sp>
        <p:nvSpPr>
          <p:cNvPr id="32" name="AutoShape 33"/>
          <p:cNvSpPr>
            <a:spLocks noChangeArrowheads="1"/>
          </p:cNvSpPr>
          <p:nvPr/>
        </p:nvSpPr>
        <p:spPr bwMode="auto">
          <a:xfrm>
            <a:off x="381000" y="2819400"/>
            <a:ext cx="8458200" cy="38100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4402" tIns="37201" rIns="74402" bIns="37201" anchor="ctr"/>
          <a:lstStyle/>
          <a:p>
            <a:pPr marL="285652" indent="-285652" defTabSz="913828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Pengembangan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manajemen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aset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negara</a:t>
            </a:r>
            <a:endParaRPr lang="en-US" b="1" dirty="0" smtClean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  <a:p>
            <a:pPr marL="627063" indent="-284163" defTabSz="913828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Penilai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dibedakan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Penilai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pemerintah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Penilai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publik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17538" indent="-284163" defTabSz="913828" eaLnBrk="0" hangingPunct="0"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Penilaian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dilakukan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rangka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mendapatkan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wajar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tanpa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adanya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pembatasan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estimasi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terendah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NJOP)</a:t>
            </a:r>
          </a:p>
          <a:p>
            <a:pPr marL="285652" indent="-285652" defTabSz="913828" eaLnBrk="0" hangingPunct="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Penyederhanaan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birokrasi</a:t>
            </a: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28650" indent="-280988" defTabSz="913828" eaLnBrk="0" hangingPunct="0"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Penilaian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BMN/D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dikecualikan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marL="973138" lvl="1" indent="-344488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Pemanfaatan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bentuk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Pinjam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Pakai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;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973138" lvl="1" indent="-344488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Pemindahtanganan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bentuk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Hibah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4488" lvl="1" indent="-344488" defTabSz="913828" eaLnBrk="0" hangingPunct="0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Harmonisasi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pengaturan</a:t>
            </a: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623888" lvl="1" indent="-276225" defTabSz="913828" eaLnBrk="0" hangingPunct="0"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kondisi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tertentu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Pengelola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Barang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melakukan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Penilaian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kembali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BMN/D yang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telah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ditetapkan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neraca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Pemerintah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Pusat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/Daerah. </a:t>
            </a:r>
          </a:p>
          <a:p>
            <a:pPr marL="623888" lvl="1" indent="-276225" defTabSz="913828" eaLnBrk="0" hangingPunct="0"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Keputusan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mengenai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Penilaian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kembali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atas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nilai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BMN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dilaksanakan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berdasarkan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ketentuan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Pemerintah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berlaku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secara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 pitchFamily="34" charset="0"/>
              </a:rPr>
              <a:t>nasional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6" name="Pentagon 5"/>
          <p:cNvSpPr/>
          <p:nvPr/>
        </p:nvSpPr>
        <p:spPr bwMode="auto">
          <a:xfrm rot="5400000">
            <a:off x="3713609" y="1848449"/>
            <a:ext cx="1554480" cy="143583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 descr="GRAS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2362757"/>
            <a:ext cx="957747" cy="6090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4359232" y="1828801"/>
            <a:ext cx="2117768" cy="548640"/>
            <a:chOff x="4359232" y="1981200"/>
            <a:chExt cx="2117768" cy="548640"/>
          </a:xfrm>
        </p:grpSpPr>
        <p:sp>
          <p:nvSpPr>
            <p:cNvPr id="9" name="Pentagon 8"/>
            <p:cNvSpPr/>
            <p:nvPr/>
          </p:nvSpPr>
          <p:spPr bwMode="auto">
            <a:xfrm>
              <a:off x="4359232" y="1981200"/>
              <a:ext cx="2117768" cy="548640"/>
            </a:xfrm>
            <a:prstGeom prst="homePlate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Selain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Tanah/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Bangunan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0" name="Flowchart: Or 9"/>
            <p:cNvSpPr/>
            <p:nvPr/>
          </p:nvSpPr>
          <p:spPr bwMode="auto">
            <a:xfrm>
              <a:off x="4429779" y="2130573"/>
              <a:ext cx="93329" cy="79227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Flowchart: Or 10"/>
            <p:cNvSpPr/>
            <p:nvPr/>
          </p:nvSpPr>
          <p:spPr bwMode="auto">
            <a:xfrm>
              <a:off x="4429779" y="2282973"/>
              <a:ext cx="93329" cy="79227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14600" y="1203961"/>
            <a:ext cx="2103120" cy="548640"/>
            <a:chOff x="2514600" y="1965960"/>
            <a:chExt cx="2103120" cy="548640"/>
          </a:xfrm>
        </p:grpSpPr>
        <p:sp>
          <p:nvSpPr>
            <p:cNvPr id="12" name="Pentagon 11"/>
            <p:cNvSpPr/>
            <p:nvPr/>
          </p:nvSpPr>
          <p:spPr bwMode="auto">
            <a:xfrm flipH="1">
              <a:off x="2514600" y="1965960"/>
              <a:ext cx="2103120" cy="548640"/>
            </a:xfrm>
            <a:prstGeom prst="homePlate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Tanah/Bangunan</a:t>
              </a:r>
            </a:p>
          </p:txBody>
        </p:sp>
        <p:sp>
          <p:nvSpPr>
            <p:cNvPr id="13" name="Flowchart: Or 12"/>
            <p:cNvSpPr/>
            <p:nvPr/>
          </p:nvSpPr>
          <p:spPr bwMode="auto">
            <a:xfrm flipH="1">
              <a:off x="4420456" y="2084757"/>
              <a:ext cx="93329" cy="79227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Flowchart: Or 13"/>
            <p:cNvSpPr/>
            <p:nvPr/>
          </p:nvSpPr>
          <p:spPr bwMode="auto">
            <a:xfrm flipH="1">
              <a:off x="4420456" y="2313357"/>
              <a:ext cx="93329" cy="79227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18045" y="173076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melibatkan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12192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Penilai</a:t>
            </a:r>
            <a:endParaRPr lang="en-US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8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7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22" name="Oval 21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logodjkn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24" name="Group 31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25" name="Oval 24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logodepkeu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27" name="Group 38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28" name="Oval 27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garuda_pancasila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533400"/>
            <a:ext cx="6553200" cy="571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PENATAUSAHAAN</a:t>
            </a:r>
          </a:p>
        </p:txBody>
      </p:sp>
      <p:sp>
        <p:nvSpPr>
          <p:cNvPr id="32" name="AutoShape 33"/>
          <p:cNvSpPr>
            <a:spLocks noChangeArrowheads="1"/>
          </p:cNvSpPr>
          <p:nvPr/>
        </p:nvSpPr>
        <p:spPr bwMode="auto">
          <a:xfrm>
            <a:off x="317832" y="1219200"/>
            <a:ext cx="8521368" cy="51816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4402" tIns="37201" rIns="74402" bIns="37201" anchor="ctr"/>
          <a:lstStyle/>
          <a:p>
            <a:pPr marL="285652" indent="-285652" defTabSz="913828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Harmonisasi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Pengaturan</a:t>
            </a: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285750" indent="-1588" defTabSz="913828" eaLnBrk="0" hangingPunct="0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Pelaporan</a:t>
            </a:r>
            <a:r>
              <a:rPr lang="en-US" dirty="0" smtClean="0">
                <a:solidFill>
                  <a:schemeClr val="tx1"/>
                </a:solidFill>
              </a:rPr>
              <a:t> BMN/D </a:t>
            </a:r>
            <a:r>
              <a:rPr lang="en-US" dirty="0" err="1" smtClean="0">
                <a:solidFill>
                  <a:schemeClr val="tx1"/>
                </a:solidFill>
              </a:rPr>
              <a:t>disusun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menurut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perkiraan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neraca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terdiri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</a:p>
          <a:p>
            <a:pPr marL="463550" indent="-179388" defTabSz="913828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Lancar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berupa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Persediaan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pPr marL="463550" indent="-179388" defTabSz="913828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Tetap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berupa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747713" lvl="1" indent="-303213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 smtClean="0">
                <a:solidFill>
                  <a:schemeClr val="tx1"/>
                </a:solidFill>
              </a:rPr>
              <a:t>Tanah</a:t>
            </a:r>
          </a:p>
          <a:p>
            <a:pPr marL="747713" lvl="1" indent="-303213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Gedung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Bangunan</a:t>
            </a:r>
            <a:endParaRPr lang="en-US" dirty="0" smtClean="0">
              <a:solidFill>
                <a:schemeClr val="tx1"/>
              </a:solidFill>
            </a:endParaRPr>
          </a:p>
          <a:p>
            <a:pPr marL="747713" lvl="1" indent="-303213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Peralatan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Mesin</a:t>
            </a:r>
            <a:endParaRPr lang="en-US" dirty="0" smtClean="0">
              <a:solidFill>
                <a:schemeClr val="tx1"/>
              </a:solidFill>
            </a:endParaRPr>
          </a:p>
          <a:p>
            <a:pPr marL="747713" lvl="1" indent="-303213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Jalan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Irigasi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Jaringan</a:t>
            </a:r>
            <a:endParaRPr lang="en-US" dirty="0" smtClean="0">
              <a:solidFill>
                <a:schemeClr val="tx1"/>
              </a:solidFill>
            </a:endParaRPr>
          </a:p>
          <a:p>
            <a:pPr marL="747713" lvl="1" indent="-303213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Tetap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Lainnya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marL="747713" lvl="1" indent="-303213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Konstruksi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Pengerjaan</a:t>
            </a:r>
            <a:endParaRPr lang="en-US" dirty="0" smtClean="0">
              <a:solidFill>
                <a:schemeClr val="tx1"/>
              </a:solidFill>
            </a:endParaRPr>
          </a:p>
          <a:p>
            <a:pPr marL="463550" indent="-179388" defTabSz="913828"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Lainnya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463550" indent="-179388" defTabSz="913828" eaLnBrk="0" hangingPunct="0">
              <a:spcBef>
                <a:spcPts val="60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Sebelumnya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penjelasan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Peraturan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Menteri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Keuangan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marL="568325" indent="-284163" defTabSz="913828" eaLnBrk="0" hangingPunct="0">
              <a:spcBef>
                <a:spcPts val="0"/>
              </a:spcBef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285652" indent="-285652" defTabSz="913828" eaLnBrk="0" hangingPunct="0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Pengembangan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manajemen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aset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negara</a:t>
            </a: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566738" lvl="1" indent="-219075" defTabSz="913828" eaLnBrk="0" hangingPunct="0"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Pengelola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menyusun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Pengelola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Semesteran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Tahunan</a:t>
            </a:r>
            <a:endParaRPr lang="en-US" dirty="0" smtClean="0">
              <a:solidFill>
                <a:schemeClr val="tx1"/>
              </a:solidFill>
            </a:endParaRPr>
          </a:p>
          <a:p>
            <a:pPr marL="566738" lvl="1" indent="-219075" defTabSz="913828" eaLnBrk="0" hangingPunct="0"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Pengelola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menghimpun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Semesteran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Tahunan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serta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Pengelola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sebagai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penyusunan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Laporan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Milik</a:t>
            </a:r>
            <a:r>
              <a:rPr lang="en-US" dirty="0" smtClean="0">
                <a:solidFill>
                  <a:schemeClr val="tx1"/>
                </a:solidFill>
              </a:rPr>
              <a:t> Negara/Daerah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accounting.jpg"/>
          <p:cNvPicPr>
            <a:picLocks noChangeAspect="1"/>
          </p:cNvPicPr>
          <p:nvPr/>
        </p:nvPicPr>
        <p:blipFill>
          <a:blip r:embed="rId2" cstate="print"/>
          <a:srcRect r="12000" b="22078"/>
          <a:stretch>
            <a:fillRect/>
          </a:stretch>
        </p:blipFill>
        <p:spPr>
          <a:xfrm>
            <a:off x="7010400" y="2743200"/>
            <a:ext cx="1676400" cy="1143000"/>
          </a:xfrm>
          <a:prstGeom prst="rect">
            <a:avLst/>
          </a:prstGeom>
        </p:spPr>
      </p:pic>
      <p:pic>
        <p:nvPicPr>
          <p:cNvPr id="7" name="Picture 6" descr="barretr_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81800" y="2209800"/>
            <a:ext cx="1295400" cy="1234678"/>
          </a:xfrm>
          <a:prstGeom prst="rect">
            <a:avLst/>
          </a:prstGeom>
        </p:spPr>
      </p:pic>
      <p:sp>
        <p:nvSpPr>
          <p:cNvPr id="8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11" name="Oval 10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ogodjkn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14" name="Oval 13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depkeu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18" name="Oval 17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garuda_pancasila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39075" cy="600075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LAIN-LAIN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46387"/>
              </p:ext>
            </p:extLst>
          </p:nvPr>
        </p:nvGraphicFramePr>
        <p:xfrm>
          <a:off x="381000" y="1600200"/>
          <a:ext cx="8458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9" name="Oval 8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djkn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12" name="Oval 11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depkeu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16" name="Oval 15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garuda_pancasila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025" b="3147"/>
          <a:stretch>
            <a:fillRect/>
          </a:stretch>
        </p:blipFill>
        <p:spPr bwMode="auto">
          <a:xfrm>
            <a:off x="228600" y="1828800"/>
            <a:ext cx="861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850" y="5943600"/>
            <a:ext cx="4578750" cy="381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solidFill>
                  <a:schemeClr val="tx1"/>
                </a:solidFill>
                <a:cs typeface="Aparajita" pitchFamily="34" charset="0"/>
              </a:rPr>
              <a:t>Kementerian</a:t>
            </a:r>
            <a:r>
              <a:rPr lang="en-US" sz="1800" b="1" dirty="0" smtClean="0">
                <a:solidFill>
                  <a:schemeClr val="tx1"/>
                </a:solidFill>
                <a:cs typeface="Aparajita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cs typeface="Aparajita" pitchFamily="34" charset="0"/>
              </a:rPr>
              <a:t>Keuangan</a:t>
            </a:r>
            <a:r>
              <a:rPr lang="en-US" sz="1800" b="1" dirty="0" smtClean="0">
                <a:solidFill>
                  <a:schemeClr val="tx1"/>
                </a:solidFill>
                <a:cs typeface="Aparajita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cs typeface="Aparajita" pitchFamily="34" charset="0"/>
              </a:rPr>
              <a:t>Republik</a:t>
            </a:r>
            <a:r>
              <a:rPr lang="en-US" sz="1800" b="1" dirty="0" smtClean="0">
                <a:solidFill>
                  <a:schemeClr val="tx1"/>
                </a:solidFill>
                <a:cs typeface="Aparajita" pitchFamily="34" charset="0"/>
              </a:rPr>
              <a:t> Indonesia</a:t>
            </a:r>
            <a:endParaRPr lang="en-US" sz="1800" b="1" dirty="0">
              <a:solidFill>
                <a:schemeClr val="tx1"/>
              </a:solidFill>
              <a:cs typeface="Aparajit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838200"/>
            <a:ext cx="40386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Mari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Benahi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Aset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ush Script MT" pitchFamily="66" charset="0"/>
              </a:rPr>
              <a:t> Negara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6248400"/>
            <a:ext cx="2667000" cy="304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Change With Enthusiasm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9800" y="6553200"/>
            <a:ext cx="2667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282625" y="1143000"/>
            <a:ext cx="457875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TERIMA KASIH</a:t>
            </a:r>
            <a:endParaRPr kumimoji="0" lang="en-US" sz="3600" b="1" i="0" u="none" strike="noStrike" kern="1200" cap="none" spc="14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191000"/>
            <a:ext cx="3048000" cy="1066800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PENGELOLAAN </a:t>
            </a: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BARANG MILIK NEGARA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228600" y="6248400"/>
            <a:ext cx="457875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parajita" pitchFamily="34" charset="0"/>
              </a:rPr>
              <a:t>MINISTRY OF FINANCE, REPUBLIC OF INDONESIA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parajita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36" name="Oval 35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logodjkn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4" name="Group 37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39" name="Oval 38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logodepkeu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5" name="Group 40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42" name="Oval 41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garuda_pancasila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7" name="Left Arrow 6"/>
          <p:cNvSpPr/>
          <p:nvPr/>
        </p:nvSpPr>
        <p:spPr>
          <a:xfrm>
            <a:off x="76200" y="762000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1"/>
                </a:solidFill>
                <a:hlinkClick r:id="rId6" action="ppaction://hlinkpres?slideindex=1&amp;slidetitle="/>
              </a:rPr>
              <a:t>BACK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438"/>
            <a:ext cx="83058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LATAR BELAKANG &amp; TUJUAN PENYEMPURNAAN</a:t>
            </a:r>
            <a:endParaRPr lang="id-ID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23850" y="1600200"/>
            <a:ext cx="3638550" cy="4114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prstShdw prst="shdw17" dist="17961" dir="13500000">
              <a:srgbClr val="007A99"/>
            </a:prstShdw>
          </a:effectLst>
        </p:spPr>
        <p:txBody>
          <a:bodyPr wrap="none" lIns="91380" tIns="45690" rIns="91380" bIns="45690"/>
          <a:lstStyle/>
          <a:p>
            <a:pPr defTabSz="1122363" eaLnBrk="0" hangingPunct="0">
              <a:buFont typeface="Wingdings" pitchFamily="2" charset="2"/>
              <a:buNone/>
            </a:pPr>
            <a:endParaRPr lang="en-US" sz="2000">
              <a:latin typeface="Book Antiqu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1676401"/>
            <a:ext cx="3429000" cy="313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0" rIns="91380" bIns="45690">
            <a:spAutoFit/>
          </a:bodyPr>
          <a:lstStyle/>
          <a:p>
            <a:pPr marL="176213" indent="-176213" defTabSz="1122363" eaLnBrk="0" hangingPunct="0">
              <a:spcBef>
                <a:spcPts val="0"/>
              </a:spcBef>
              <a:buFont typeface="Wingdings" pitchFamily="2" charset="2"/>
              <a:buChar char="§"/>
            </a:pP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6213" indent="-176213" defTabSz="1122363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Dinamika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pengelolaan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BMN/D:</a:t>
            </a:r>
          </a:p>
          <a:p>
            <a:pPr marL="463550" indent="-296863" defTabSz="1122363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Sewa periodik</a:t>
            </a:r>
          </a:p>
          <a:p>
            <a:pPr marL="463550" indent="-296863" defTabSz="1122363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KSP</a:t>
            </a:r>
          </a:p>
          <a:p>
            <a:pPr marL="463550" indent="-296863" defTabSz="1122363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BMN luar negeri</a:t>
            </a:r>
          </a:p>
          <a:p>
            <a:pPr marL="176213" indent="-176213" defTabSz="1122363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Multi interpretasi terhadap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aturan dalam PP 6/2006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 marL="461963" indent="-295275" defTabSz="1122363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BLU</a:t>
            </a:r>
          </a:p>
          <a:p>
            <a:pPr marL="461963" indent="-295275" defTabSz="1122363" eaLnBrk="0" hangingPunct="0">
              <a:spcBef>
                <a:spcPts val="0"/>
              </a:spcBef>
              <a:buFont typeface="Wingdings" pitchFamily="2" charset="2"/>
              <a:buChar char="ü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PNBP</a:t>
            </a:r>
          </a:p>
          <a:p>
            <a:pPr marL="176213" indent="-176213" defTabSz="1122363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Kasus-kasus pengelolaan BMN/D</a:t>
            </a:r>
          </a:p>
          <a:p>
            <a:pPr marL="176213" indent="-176213" defTabSz="1122363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Temuan pemeriksaan BPK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515349" y="5151438"/>
            <a:ext cx="1751851" cy="7921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algn="ctr">
            <a:solidFill>
              <a:srgbClr val="FF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80" tIns="45690" rIns="91380" bIns="45690" anchor="ctr"/>
          <a:lstStyle/>
          <a:p>
            <a:pPr algn="ctr" defTabSz="1122363" eaLnBrk="0" hangingPunct="0">
              <a:defRPr/>
            </a:pPr>
            <a:r>
              <a:rPr lang="en-US" sz="2000" b="1" smtClean="0"/>
              <a:t>LATAR BELAKANG</a:t>
            </a:r>
            <a:endParaRPr lang="en-US" sz="2000" b="1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953000" y="1828800"/>
            <a:ext cx="3797108" cy="3905251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99CC"/>
            </a:solidFill>
            <a:round/>
            <a:headEnd/>
            <a:tailEnd/>
          </a:ln>
          <a:effectLst>
            <a:prstShdw prst="shdw17" dist="17961" dir="13500000">
              <a:srgbClr val="995C7A"/>
            </a:prstShdw>
          </a:effectLst>
        </p:spPr>
        <p:txBody>
          <a:bodyPr wrap="none" lIns="91380" tIns="45690" rIns="91380" bIns="45690"/>
          <a:lstStyle/>
          <a:p>
            <a:pPr defTabSz="1122363" eaLnBrk="0" hangingPunct="0">
              <a:buFont typeface="Wingdings" pitchFamily="2" charset="2"/>
              <a:buNone/>
            </a:pPr>
            <a:endParaRPr lang="en-US" sz="2000">
              <a:latin typeface="Book Antiqua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257800" y="2438400"/>
            <a:ext cx="3625215" cy="288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0" rIns="91380" bIns="45690">
            <a:spAutoFit/>
          </a:bodyPr>
          <a:lstStyle/>
          <a:p>
            <a:pPr marL="176213" indent="-176213" defTabSz="1122363" eaLnBrk="0" hangingPunct="0">
              <a:spcBef>
                <a:spcPts val="0"/>
              </a:spcBef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Peraturan yang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dapat:</a:t>
            </a:r>
          </a:p>
          <a:p>
            <a:pPr marL="176213" indent="-176213" defTabSz="1122363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mengakomodir dinamika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pengelolaan BMN/D.</a:t>
            </a:r>
          </a:p>
          <a:p>
            <a:pPr marL="176213" indent="-176213" defTabSz="1122363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meminimalisir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multitafsir atas pengelolaan BMN/D.</a:t>
            </a:r>
          </a:p>
          <a:p>
            <a:pPr marL="176213" indent="-176213" defTabSz="1122363" eaLnBrk="0" hangingPunct="0">
              <a:spcBef>
                <a:spcPts val="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mempertegas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hak, kewajiban, tanggung jawab,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&amp;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kewenangan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Pengguna dan Pengelola.</a:t>
            </a:r>
          </a:p>
          <a:p>
            <a:pPr marL="176213" indent="-176213" defTabSz="1122363" eaLnBrk="0" hangingPunct="0">
              <a:spcBef>
                <a:spcPts val="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harmonisasi dengan peraturan terkait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343400" y="1524000"/>
            <a:ext cx="2026935" cy="792163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38100" algn="ctr">
            <a:solidFill>
              <a:srgbClr val="FFCC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380" tIns="45690" rIns="91380" bIns="45690" anchor="ctr"/>
          <a:lstStyle/>
          <a:p>
            <a:pPr algn="ctr" defTabSz="1122363" eaLnBrk="0" hangingPunct="0">
              <a:defRPr/>
            </a:pPr>
            <a:r>
              <a:rPr lang="en-US" sz="2000" b="1" smtClean="0">
                <a:latin typeface="+mn-lt"/>
              </a:rPr>
              <a:t>CAPAIAN</a:t>
            </a:r>
            <a:endParaRPr lang="en-US" sz="2000" b="1">
              <a:latin typeface="+mn-lt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26312" flipV="1">
            <a:off x="2984456" y="5779530"/>
            <a:ext cx="3527167" cy="753859"/>
          </a:xfrm>
          <a:custGeom>
            <a:avLst/>
            <a:gdLst>
              <a:gd name="T0" fmla="*/ 2147483647 w 21600"/>
              <a:gd name="T1" fmla="*/ 1237786 h 21600"/>
              <a:gd name="T2" fmla="*/ 2147483647 w 21600"/>
              <a:gd name="T3" fmla="*/ 1485364126 h 21600"/>
              <a:gd name="T4" fmla="*/ 2147483647 w 21600"/>
              <a:gd name="T5" fmla="*/ 899884241 h 21600"/>
              <a:gd name="T6" fmla="*/ 2147483647 w 21600"/>
              <a:gd name="T7" fmla="*/ 1640915511 h 21600"/>
              <a:gd name="T8" fmla="*/ 2147483647 w 21600"/>
              <a:gd name="T9" fmla="*/ 2147483647 h 21600"/>
              <a:gd name="T10" fmla="*/ 2147483647 w 21600"/>
              <a:gd name="T11" fmla="*/ 150324445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45" y="11156"/>
                </a:moveTo>
                <a:cubicBezTo>
                  <a:pt x="15055" y="11038"/>
                  <a:pt x="15060" y="10919"/>
                  <a:pt x="15060" y="10800"/>
                </a:cubicBezTo>
                <a:cubicBezTo>
                  <a:pt x="15060" y="8447"/>
                  <a:pt x="13152" y="6540"/>
                  <a:pt x="10800" y="6540"/>
                </a:cubicBezTo>
                <a:cubicBezTo>
                  <a:pt x="8447" y="6540"/>
                  <a:pt x="6540" y="8447"/>
                  <a:pt x="654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102"/>
                  <a:pt x="21587" y="11403"/>
                  <a:pt x="21562" y="11704"/>
                </a:cubicBezTo>
                <a:lnTo>
                  <a:pt x="24252" y="11931"/>
                </a:lnTo>
                <a:lnTo>
                  <a:pt x="17803" y="17379"/>
                </a:lnTo>
                <a:lnTo>
                  <a:pt x="12354" y="10930"/>
                </a:lnTo>
                <a:lnTo>
                  <a:pt x="15045" y="11156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FF99CC"/>
              </a:gs>
            </a:gsLst>
            <a:lin ang="0" scaled="1"/>
          </a:gradFill>
          <a:ln w="38100" algn="ctr">
            <a:solidFill>
              <a:srgbClr val="FFCC00"/>
            </a:solidFill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91380" tIns="45690" rIns="91380" bIns="45690" anchor="ctr"/>
          <a:lstStyle/>
          <a:p>
            <a:pPr eaLnBrk="0" hangingPunct="0">
              <a:buFont typeface="Wingdings" pitchFamily="2" charset="2"/>
              <a:buNone/>
            </a:pPr>
            <a:endParaRPr lang="en-US" sz="2000">
              <a:latin typeface="Book Antiqua" pitchFamily="18" charset="0"/>
            </a:endParaRPr>
          </a:p>
        </p:txBody>
      </p:sp>
      <p:sp>
        <p:nvSpPr>
          <p:cNvPr id="19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9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14" name="Oval 13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logodjk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17" name="Group 34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20" name="Oval 19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ogodepkeu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22" name="Group 37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23" name="Oval 22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garuda_pancasil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25" name="Slide Number Placeholder 11"/>
          <p:cNvSpPr txBox="1">
            <a:spLocks/>
          </p:cNvSpPr>
          <p:nvPr/>
        </p:nvSpPr>
        <p:spPr bwMode="auto">
          <a:xfrm>
            <a:off x="8220075" y="6605587"/>
            <a:ext cx="923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latin typeface="Calibri" pitchFamily="34" charset="0"/>
              </a:rPr>
              <a:t>Slide </a:t>
            </a:r>
            <a:fld id="{F3B2EFFA-D4F0-4375-9D35-3547EC8174E0}" type="slidenum">
              <a:rPr lang="en-US" sz="1400">
                <a:latin typeface="Calibri" pitchFamily="34" charset="0"/>
              </a:rPr>
              <a:pPr algn="r"/>
              <a:t>2</a:t>
            </a:fld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33" name="Oval 32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logodjkn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36" name="Oval 35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logodepkeu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39" name="Oval 38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garuda_pancasila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graphicFrame>
        <p:nvGraphicFramePr>
          <p:cNvPr id="4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288283"/>
              </p:ext>
            </p:extLst>
          </p:nvPr>
        </p:nvGraphicFramePr>
        <p:xfrm>
          <a:off x="381000" y="13716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714382"/>
            <a:ext cx="8229600" cy="7032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POKOK PENYEMPURNAAN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Slide Number Placeholder 11"/>
          <p:cNvSpPr txBox="1">
            <a:spLocks/>
          </p:cNvSpPr>
          <p:nvPr/>
        </p:nvSpPr>
        <p:spPr bwMode="auto">
          <a:xfrm>
            <a:off x="8220075" y="6605587"/>
            <a:ext cx="923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latin typeface="Calibri" pitchFamily="34" charset="0"/>
              </a:rPr>
              <a:t>Slide </a:t>
            </a:r>
            <a:fld id="{FB7DE84B-4150-42DB-BCE5-7317518E8746}" type="slidenum">
              <a:rPr lang="en-US" sz="1400" smtClean="0">
                <a:latin typeface="Calibri" pitchFamily="34" charset="0"/>
              </a:rPr>
              <a:pPr algn="r"/>
              <a:t>3</a:t>
            </a:fld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LINGKUP BMN/D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6" name="Oval 5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djk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9" name="Oval 8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depkeu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12" name="Oval 11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garuda_pancasil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33400" y="1291653"/>
            <a:ext cx="8305800" cy="3147934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id-ID" sz="1600" b="1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ASAL PEROLEHAN</a:t>
            </a:r>
            <a:endParaRPr lang="id-ID" sz="1600" b="1" dirty="0">
              <a:solidFill>
                <a:schemeClr val="accent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5658" y="1538514"/>
            <a:ext cx="3581400" cy="154260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1600" dirty="0" smtClean="0">
              <a:solidFill>
                <a:schemeClr val="accent2">
                  <a:lumMod val="10000"/>
                </a:schemeClr>
              </a:solidFill>
            </a:endParaRPr>
          </a:p>
          <a:p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</a:rPr>
              <a:t>  </a:t>
            </a: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id-ID" sz="1600" u="sng" dirty="0" smtClean="0">
                <a:solidFill>
                  <a:schemeClr val="accent2">
                    <a:lumMod val="10000"/>
                  </a:schemeClr>
                </a:solidFill>
              </a:rPr>
              <a:t>Jenis belanja</a:t>
            </a: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	  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</a:rPr>
              <a:t>  </a:t>
            </a: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 - Belanja barang (52)</a:t>
            </a:r>
          </a:p>
          <a:p>
            <a:pPr>
              <a:buFontTx/>
              <a:buChar char="-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	   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</a:rPr>
              <a:t>  </a:t>
            </a: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- Belanja modal (53)</a:t>
            </a:r>
          </a:p>
          <a:p>
            <a:pPr>
              <a:buFontTx/>
              <a:buChar char="-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	   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</a:rPr>
              <a:t>  </a:t>
            </a: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- Belanja hibah (56)</a:t>
            </a:r>
          </a:p>
          <a:p>
            <a:pPr>
              <a:buFontTx/>
              <a:buChar char="-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	   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</a:rPr>
              <a:t>  </a:t>
            </a: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- Bantuan sosial (57)</a:t>
            </a:r>
          </a:p>
          <a:p>
            <a:pPr>
              <a:buFontTx/>
              <a:buChar char="-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	   </a:t>
            </a:r>
            <a:r>
              <a:rPr lang="en-US" sz="1600" dirty="0" smtClean="0">
                <a:solidFill>
                  <a:schemeClr val="accent2">
                    <a:lumMod val="10000"/>
                  </a:schemeClr>
                </a:solidFill>
              </a:rPr>
              <a:t>  </a:t>
            </a: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</a:rPr>
              <a:t>- Belanja Lain-lain (58)</a:t>
            </a:r>
          </a:p>
          <a:p>
            <a:pPr>
              <a:buFontTx/>
              <a:buChar char="-"/>
            </a:pPr>
            <a:endParaRPr lang="id-ID" sz="16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486" y="2228538"/>
            <a:ext cx="3124200" cy="203866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marL="179388" indent="-179388">
              <a:buFont typeface="Wingdings" pitchFamily="2" charset="2"/>
              <a:buChar char="Ø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Hibah/sumbangan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Perjanjian/kontrak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Peraturan perundang-undangan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id-ID" sz="16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Putusan pengadilan</a:t>
            </a:r>
          </a:p>
        </p:txBody>
      </p:sp>
      <p:graphicFrame>
        <p:nvGraphicFramePr>
          <p:cNvPr id="18" name="Content Placeholder 9"/>
          <p:cNvGraphicFramePr>
            <a:graphicFrameLocks noGrp="1"/>
          </p:cNvGraphicFramePr>
          <p:nvPr>
            <p:ph idx="1"/>
          </p:nvPr>
        </p:nvGraphicFramePr>
        <p:xfrm>
          <a:off x="2399684" y="1219200"/>
          <a:ext cx="4077316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95799" y="1600200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APBN</a:t>
            </a:r>
            <a:endParaRPr lang="id-ID" dirty="0">
              <a:solidFill>
                <a:schemeClr val="accent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2156936"/>
            <a:ext cx="1036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</a:rPr>
              <a:t>Perolehan Lain yang sah</a:t>
            </a:r>
            <a:endParaRPr lang="id-ID" sz="1400" dirty="0">
              <a:solidFill>
                <a:schemeClr val="accent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" y="4598075"/>
            <a:ext cx="83058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 smtClean="0"/>
              <a:t>Penguatan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dasar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hukum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penegasan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pengaturan</a:t>
            </a:r>
            <a:endParaRPr lang="en-US" b="1" u="sng" dirty="0" smtClean="0"/>
          </a:p>
          <a:p>
            <a:pPr marL="231775" algn="just">
              <a:spcBef>
                <a:spcPts val="600"/>
              </a:spcBef>
            </a:pP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BMN/D </a:t>
            </a:r>
            <a:r>
              <a:rPr lang="en-US" dirty="0" err="1" smtClean="0"/>
              <a:t>dalam</a:t>
            </a:r>
            <a:r>
              <a:rPr lang="en-US" dirty="0" smtClean="0"/>
              <a:t> PP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rumusan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1 </a:t>
            </a:r>
            <a:r>
              <a:rPr lang="en-US" dirty="0" err="1" smtClean="0"/>
              <a:t>angka</a:t>
            </a:r>
            <a:r>
              <a:rPr lang="en-US" dirty="0" smtClean="0"/>
              <a:t> 10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11 UU No. 1 </a:t>
            </a:r>
            <a:r>
              <a:rPr lang="en-US" dirty="0" err="1" smtClean="0"/>
              <a:t>Tahun</a:t>
            </a:r>
            <a:r>
              <a:rPr lang="en-US" dirty="0" smtClean="0"/>
              <a:t> 2004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Perbendaharaan</a:t>
            </a:r>
            <a:r>
              <a:rPr lang="en-US" dirty="0" smtClean="0"/>
              <a:t> Negara.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BMN/D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BMN/D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berwujud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lain, </a:t>
            </a:r>
            <a:r>
              <a:rPr lang="en-US" b="1" dirty="0" err="1" smtClean="0"/>
              <a:t>juga</a:t>
            </a:r>
            <a:r>
              <a:rPr lang="en-US" b="1" dirty="0" smtClean="0"/>
              <a:t> </a:t>
            </a:r>
            <a:r>
              <a:rPr lang="en-US" b="1" dirty="0" err="1" smtClean="0"/>
              <a:t>melingkupi</a:t>
            </a:r>
            <a:r>
              <a:rPr lang="en-US" b="1" dirty="0" smtClean="0"/>
              <a:t> BMN/D yang </a:t>
            </a:r>
            <a:r>
              <a:rPr lang="en-US" b="1" dirty="0" err="1" smtClean="0"/>
              <a:t>bersifat</a:t>
            </a:r>
            <a:r>
              <a:rPr lang="en-US" b="1" dirty="0" smtClean="0"/>
              <a:t> </a:t>
            </a:r>
            <a:r>
              <a:rPr lang="en-US" b="1" dirty="0" err="1" smtClean="0"/>
              <a:t>tak</a:t>
            </a:r>
            <a:r>
              <a:rPr lang="en-US" b="1" dirty="0" smtClean="0"/>
              <a:t> </a:t>
            </a:r>
            <a:r>
              <a:rPr lang="en-US" b="1" dirty="0" err="1" smtClean="0"/>
              <a:t>berwujud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BMN/D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3" name="Slide Number Placeholder 11"/>
          <p:cNvSpPr txBox="1">
            <a:spLocks/>
          </p:cNvSpPr>
          <p:nvPr/>
        </p:nvSpPr>
        <p:spPr bwMode="auto">
          <a:xfrm>
            <a:off x="8220075" y="6605587"/>
            <a:ext cx="923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latin typeface="Calibri" pitchFamily="34" charset="0"/>
              </a:rPr>
              <a:t>Slide </a:t>
            </a:r>
            <a:fld id="{FB7DE84B-4150-42DB-BCE5-7317518E8746}" type="slidenum">
              <a:rPr lang="en-US" sz="1400" smtClean="0">
                <a:latin typeface="Calibri" pitchFamily="34" charset="0"/>
              </a:rPr>
              <a:pPr algn="r"/>
              <a:t>4</a:t>
            </a:fld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33"/>
          <p:cNvSpPr>
            <a:spLocks noChangeArrowheads="1"/>
          </p:cNvSpPr>
          <p:nvPr/>
        </p:nvSpPr>
        <p:spPr bwMode="auto">
          <a:xfrm>
            <a:off x="317832" y="4953000"/>
            <a:ext cx="8521368" cy="14478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4402" tIns="37201" rIns="74402" bIns="37201" anchor="ctr"/>
          <a:lstStyle/>
          <a:p>
            <a:pPr marL="285652" indent="-285652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Pemisahan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Bab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Pemusnahan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Penghapusan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.</a:t>
            </a:r>
          </a:p>
          <a:p>
            <a:pPr marL="285652" indent="-285652" defTabSz="913828" eaLnBrk="0" hangingPunct="0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Penghapusan adalah proses menghapuskan </a:t>
            </a:r>
            <a:r>
              <a:rPr lang="id-ID" i="1" dirty="0" smtClean="0">
                <a:solidFill>
                  <a:schemeClr val="tx1"/>
                </a:solidFill>
                <a:latin typeface="Calibri" pitchFamily="34" charset="0"/>
              </a:rPr>
              <a:t>(write 0ff)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 BMN/D dari catatan </a:t>
            </a:r>
            <a:r>
              <a:rPr lang="id-ID" i="1" dirty="0" smtClean="0">
                <a:solidFill>
                  <a:schemeClr val="tx1"/>
                </a:solidFill>
                <a:latin typeface="Calibri" pitchFamily="34" charset="0"/>
              </a:rPr>
              <a:t>(daftar barang). 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Kegiatan ini merupakan akhir </a:t>
            </a:r>
            <a:r>
              <a:rPr lang="id-ID" i="1" dirty="0" smtClean="0">
                <a:solidFill>
                  <a:schemeClr val="tx1"/>
                </a:solidFill>
                <a:latin typeface="Calibri" pitchFamily="34" charset="0"/>
              </a:rPr>
              <a:t>(ending point)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 dari siklus pengelolaan BMN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sv-SE" dirty="0">
              <a:solidFill>
                <a:schemeClr val="tx1"/>
              </a:solidFill>
              <a:latin typeface="Calibri" pitchFamily="34" charset="0"/>
            </a:endParaRPr>
          </a:p>
          <a:p>
            <a:pPr marL="285652" indent="-285652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652" indent="-285652" defTabSz="913828" eaLnBrk="0" hangingPunct="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Penyesuaian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urutan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</a:rPr>
              <a:t>Bab</a:t>
            </a: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652" indent="-285652" defTabSz="913828" eaLnBrk="0" hangingPunct="0"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Pemusnahan &amp; pemindahtanganan merupakan kegiatan sebelum proses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id-ID" dirty="0" smtClean="0">
                <a:solidFill>
                  <a:schemeClr val="tx1"/>
                </a:solidFill>
                <a:latin typeface="Calibri" pitchFamily="34" charset="0"/>
              </a:rPr>
              <a:t>enghapusan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0" name="AutoShape 70"/>
          <p:cNvSpPr>
            <a:spLocks noChangeArrowheads="1"/>
          </p:cNvSpPr>
          <p:nvPr/>
        </p:nvSpPr>
        <p:spPr bwMode="auto">
          <a:xfrm>
            <a:off x="2513583" y="3874061"/>
            <a:ext cx="3427397" cy="492545"/>
          </a:xfrm>
          <a:prstGeom prst="downArrowCallout">
            <a:avLst>
              <a:gd name="adj1" fmla="val 132627"/>
              <a:gd name="adj2" fmla="val 132627"/>
              <a:gd name="adj3" fmla="val 16667"/>
              <a:gd name="adj4" fmla="val 75149"/>
            </a:avLst>
          </a:prstGeom>
          <a:solidFill>
            <a:srgbClr val="CC99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9" name="Left Arrow Callout 68"/>
          <p:cNvSpPr>
            <a:spLocks noChangeArrowheads="1"/>
          </p:cNvSpPr>
          <p:nvPr/>
        </p:nvSpPr>
        <p:spPr bwMode="auto">
          <a:xfrm>
            <a:off x="4730870" y="2506077"/>
            <a:ext cx="1707311" cy="1144941"/>
          </a:xfrm>
          <a:prstGeom prst="leftArrowCallout">
            <a:avLst>
              <a:gd name="adj1" fmla="val 37689"/>
              <a:gd name="adj2" fmla="val 38898"/>
              <a:gd name="adj3" fmla="val 13738"/>
              <a:gd name="adj4" fmla="val 83325"/>
            </a:avLst>
          </a:prstGeom>
          <a:solidFill>
            <a:srgbClr val="CC99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016" tIns="35508" rIns="71016" bIns="35508"/>
          <a:lstStyle/>
          <a:p>
            <a:pPr marL="202930" indent="-134424" algn="ctr" defTabSz="872467" eaLnBrk="0" hangingPunct="0">
              <a:spcBef>
                <a:spcPct val="20000"/>
              </a:spcBef>
              <a:defRPr/>
            </a:pPr>
            <a:r>
              <a:rPr lang="en-US" sz="1200" u="sng"/>
              <a:t>INSIDENTIL:</a:t>
            </a:r>
          </a:p>
          <a:p>
            <a:pPr marL="202930" indent="-134424" defTabSz="872467" eaLnBrk="0" hangingPunct="0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1200" b="1" smtClean="0">
              <a:solidFill>
                <a:srgbClr val="000514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63" name="Text Box 44"/>
          <p:cNvSpPr txBox="1">
            <a:spLocks noChangeArrowheads="1"/>
          </p:cNvSpPr>
          <p:nvPr/>
        </p:nvSpPr>
        <p:spPr bwMode="auto">
          <a:xfrm>
            <a:off x="6269668" y="3877204"/>
            <a:ext cx="1574995" cy="8471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87222" tIns="43611" rIns="87222" bIns="43611"/>
          <a:lstStyle/>
          <a:p>
            <a:pPr marL="202930" indent="-139595" defTabSz="872467" eaLnBrk="0" hangingPunct="0">
              <a:buFont typeface="Courier New" pitchFamily="49" charset="0"/>
              <a:buChar char="o"/>
            </a:pPr>
            <a:r>
              <a:rPr lang="en-US" sz="1200">
                <a:latin typeface="Calibri" pitchFamily="34" charset="0"/>
                <a:cs typeface="Arial" charset="0"/>
              </a:rPr>
              <a:t>PENJUALAN</a:t>
            </a:r>
          </a:p>
          <a:p>
            <a:pPr marL="202930" indent="-139595" defTabSz="872467" eaLnBrk="0" hangingPunct="0">
              <a:buFont typeface="Courier New" pitchFamily="49" charset="0"/>
              <a:buChar char="o"/>
            </a:pPr>
            <a:r>
              <a:rPr lang="en-US" sz="1200">
                <a:latin typeface="Calibri" pitchFamily="34" charset="0"/>
                <a:cs typeface="Arial" charset="0"/>
              </a:rPr>
              <a:t>HIBAH</a:t>
            </a:r>
          </a:p>
          <a:p>
            <a:pPr marL="202930" indent="-139595" defTabSz="872467" eaLnBrk="0" hangingPunct="0">
              <a:buFont typeface="Courier New" pitchFamily="49" charset="0"/>
              <a:buChar char="o"/>
            </a:pPr>
            <a:r>
              <a:rPr lang="en-US" sz="1200">
                <a:latin typeface="Calibri" pitchFamily="34" charset="0"/>
                <a:cs typeface="Arial" charset="0"/>
              </a:rPr>
              <a:t>TUKAR MENUKAR</a:t>
            </a:r>
          </a:p>
          <a:p>
            <a:pPr marL="202930" indent="-139595" defTabSz="872467" eaLnBrk="0" hangingPunct="0">
              <a:buFont typeface="Courier New" pitchFamily="49" charset="0"/>
              <a:buChar char="o"/>
            </a:pPr>
            <a:r>
              <a:rPr lang="en-US" sz="1200">
                <a:latin typeface="Calibri" pitchFamily="34" charset="0"/>
                <a:cs typeface="Arial" charset="0"/>
              </a:rPr>
              <a:t>PMN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634545" y="2373388"/>
            <a:ext cx="1645920" cy="11874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38113" lvl="1" indent="-138113" defTabSz="872467" eaLnBrk="0" hangingPunct="0">
              <a:spcBef>
                <a:spcPts val="100"/>
              </a:spcBef>
              <a:defRPr/>
            </a:pPr>
            <a:endParaRPr lang="en-US" sz="1200" smtClean="0">
              <a:solidFill>
                <a:srgbClr val="000514"/>
              </a:solidFill>
              <a:latin typeface="Constantia" pitchFamily="18" charset="0"/>
              <a:cs typeface="Arial" charset="0"/>
            </a:endParaRPr>
          </a:p>
          <a:p>
            <a:pPr marL="138113" lvl="1" indent="-138113" defTabSz="872467" eaLnBrk="0" hangingPunct="0">
              <a:spcBef>
                <a:spcPts val="100"/>
              </a:spcBef>
              <a:defRPr/>
            </a:pPr>
            <a:endParaRPr lang="en-US" sz="1200" smtClean="0">
              <a:solidFill>
                <a:srgbClr val="000514"/>
              </a:solidFill>
              <a:latin typeface="Constantia" pitchFamily="18" charset="0"/>
              <a:cs typeface="Arial" charset="0"/>
            </a:endParaRPr>
          </a:p>
          <a:p>
            <a:pPr marL="138113" lvl="1" indent="-138113" defTabSz="872467" eaLnBrk="0" hangingPunct="0">
              <a:spcBef>
                <a:spcPts val="100"/>
              </a:spcBef>
              <a:defRPr/>
            </a:pPr>
            <a:endParaRPr lang="en-US" sz="1200" smtClean="0">
              <a:solidFill>
                <a:srgbClr val="000514"/>
              </a:solidFill>
              <a:latin typeface="Constantia" pitchFamily="18" charset="0"/>
              <a:cs typeface="Arial" charset="0"/>
            </a:endParaRPr>
          </a:p>
          <a:p>
            <a:pPr marL="138113" lvl="1" indent="-138113" defTabSz="872467" eaLnBrk="0" hangingPunct="0">
              <a:spcBef>
                <a:spcPts val="100"/>
              </a:spcBef>
              <a:defRPr/>
            </a:pPr>
            <a:endParaRPr lang="en-US" sz="1200" smtClean="0">
              <a:solidFill>
                <a:srgbClr val="000514"/>
              </a:solidFill>
              <a:latin typeface="Constantia" pitchFamily="18" charset="0"/>
              <a:cs typeface="Arial" charset="0"/>
            </a:endParaRPr>
          </a:p>
          <a:p>
            <a:pPr marL="138113" lvl="1" indent="-138113" defTabSz="872467" eaLnBrk="0" hangingPunct="0">
              <a:spcBef>
                <a:spcPts val="100"/>
              </a:spcBef>
              <a:defRPr/>
            </a:pPr>
            <a:endParaRPr lang="en-US" sz="1200" smtClean="0">
              <a:solidFill>
                <a:srgbClr val="000514"/>
              </a:solidFill>
              <a:latin typeface="Constantia" pitchFamily="18" charset="0"/>
              <a:cs typeface="Arial" charset="0"/>
            </a:endParaRPr>
          </a:p>
          <a:p>
            <a:pPr marL="138113" lvl="1" indent="-138113" defTabSz="872467" eaLnBrk="0" hangingPunct="0">
              <a:spcBef>
                <a:spcPts val="100"/>
              </a:spcBef>
              <a:defRPr/>
            </a:pPr>
            <a:endParaRPr lang="en-US" sz="1200" smtClean="0">
              <a:solidFill>
                <a:srgbClr val="000514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33304" y="2928614"/>
            <a:ext cx="409755" cy="1431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859913" y="4006332"/>
            <a:ext cx="491706" cy="1431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Callout 67"/>
          <p:cNvSpPr>
            <a:spLocks noChangeArrowheads="1"/>
          </p:cNvSpPr>
          <p:nvPr/>
        </p:nvSpPr>
        <p:spPr bwMode="auto">
          <a:xfrm>
            <a:off x="838200" y="2362959"/>
            <a:ext cx="2799991" cy="1431176"/>
          </a:xfrm>
          <a:prstGeom prst="rightArrowCallout">
            <a:avLst>
              <a:gd name="adj1" fmla="val 40326"/>
              <a:gd name="adj2" fmla="val 36287"/>
              <a:gd name="adj3" fmla="val 12571"/>
              <a:gd name="adj4" fmla="val 89364"/>
            </a:avLst>
          </a:prstGeom>
          <a:solidFill>
            <a:srgbClr val="CC99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016" tIns="35508" rIns="71016" bIns="35508"/>
          <a:lstStyle/>
          <a:p>
            <a:pPr marL="202930" indent="-202930" algn="ctr" defTabSz="872467" eaLnBrk="0" hangingPunct="0">
              <a:spcBef>
                <a:spcPct val="70000"/>
              </a:spcBef>
              <a:defRPr/>
            </a:pPr>
            <a:r>
              <a:rPr lang="en-US" sz="1300" u="sng">
                <a:cs typeface="Arial" charset="0"/>
              </a:rPr>
              <a:t>REGULER</a:t>
            </a:r>
            <a:r>
              <a:rPr lang="en-US" sz="1300" u="sng" smtClean="0">
                <a:cs typeface="Arial" charset="0"/>
              </a:rPr>
              <a:t>:</a:t>
            </a:r>
            <a:endParaRPr lang="en-US" sz="1300" u="sng">
              <a:cs typeface="Arial" charset="0"/>
            </a:endParaRPr>
          </a:p>
        </p:txBody>
      </p:sp>
      <p:pic>
        <p:nvPicPr>
          <p:cNvPr id="70" name="Content Placeholder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2630226" cy="157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Pentagon 71"/>
          <p:cNvSpPr>
            <a:spLocks noChangeArrowheads="1"/>
          </p:cNvSpPr>
          <p:nvPr/>
        </p:nvSpPr>
        <p:spPr bwMode="auto">
          <a:xfrm>
            <a:off x="858973" y="1456753"/>
            <a:ext cx="1884227" cy="457200"/>
          </a:xfrm>
          <a:prstGeom prst="homePlate">
            <a:avLst>
              <a:gd name="adj" fmla="val 46639"/>
            </a:avLst>
          </a:prstGeom>
          <a:solidFill>
            <a:srgbClr val="FFFF99"/>
          </a:solidFill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7126" tIns="53560" rIns="107126" bIns="53560"/>
          <a:lstStyle/>
          <a:p>
            <a:pPr marL="119063" indent="-119063" defTabSz="872467" eaLnBrk="0" hangingPunct="0">
              <a:buFont typeface="Courier New" pitchFamily="49" charset="0"/>
              <a:buChar char="o"/>
              <a:defRPr/>
            </a:pPr>
            <a:r>
              <a:rPr lang="en-US" sz="1200">
                <a:latin typeface="Arial Narrow" pitchFamily="34" charset="0"/>
                <a:cs typeface="Arial" charset="0"/>
              </a:rPr>
              <a:t>Perencanaan Kebutuhan</a:t>
            </a:r>
          </a:p>
          <a:p>
            <a:pPr marL="119063" indent="-119063" defTabSz="872467" eaLnBrk="0" hangingPunct="0">
              <a:buFont typeface="Courier New" pitchFamily="49" charset="0"/>
              <a:buChar char="o"/>
              <a:defRPr/>
            </a:pPr>
            <a:r>
              <a:rPr lang="en-US" sz="1200">
                <a:latin typeface="Arial Narrow" pitchFamily="34" charset="0"/>
                <a:cs typeface="Arial" charset="0"/>
              </a:rPr>
              <a:t>Penganggaran</a:t>
            </a:r>
          </a:p>
        </p:txBody>
      </p:sp>
      <p:sp>
        <p:nvSpPr>
          <p:cNvPr id="73" name="Chevron 72"/>
          <p:cNvSpPr>
            <a:spLocks noChangeArrowheads="1"/>
          </p:cNvSpPr>
          <p:nvPr/>
        </p:nvSpPr>
        <p:spPr bwMode="auto">
          <a:xfrm>
            <a:off x="2600361" y="1456753"/>
            <a:ext cx="447639" cy="457200"/>
          </a:xfrm>
          <a:prstGeom prst="chevron">
            <a:avLst>
              <a:gd name="adj" fmla="val 50000"/>
            </a:avLst>
          </a:prstGeom>
          <a:solidFill>
            <a:srgbClr val="FFFF99"/>
          </a:solidFill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7126" tIns="53560" rIns="107126" bIns="53560"/>
          <a:lstStyle/>
          <a:p>
            <a:pPr defTabSz="872467" eaLnBrk="0" hangingPunct="0">
              <a:defRPr/>
            </a:pPr>
            <a:endParaRPr lang="en-US" sz="1200">
              <a:latin typeface="Garamond" pitchFamily="18" charset="0"/>
              <a:cs typeface="Arial" charset="0"/>
            </a:endParaRPr>
          </a:p>
        </p:txBody>
      </p:sp>
      <p:sp>
        <p:nvSpPr>
          <p:cNvPr id="74" name="Chevron 73"/>
          <p:cNvSpPr>
            <a:spLocks noChangeArrowheads="1"/>
          </p:cNvSpPr>
          <p:nvPr/>
        </p:nvSpPr>
        <p:spPr bwMode="auto">
          <a:xfrm>
            <a:off x="2915424" y="1456753"/>
            <a:ext cx="361176" cy="457200"/>
          </a:xfrm>
          <a:prstGeom prst="chevron">
            <a:avLst>
              <a:gd name="adj" fmla="val 54051"/>
            </a:avLst>
          </a:prstGeom>
          <a:solidFill>
            <a:srgbClr val="FFFF99"/>
          </a:solidFill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7126" tIns="53560" rIns="107126" bIns="53560"/>
          <a:lstStyle/>
          <a:p>
            <a:pPr defTabSz="872467" eaLnBrk="0" hangingPunct="0">
              <a:defRPr/>
            </a:pPr>
            <a:endParaRPr lang="en-US" sz="1200">
              <a:latin typeface="Garamond" pitchFamily="18" charset="0"/>
              <a:cs typeface="Arial" charset="0"/>
            </a:endParaRPr>
          </a:p>
        </p:txBody>
      </p:sp>
      <p:pic>
        <p:nvPicPr>
          <p:cNvPr id="77" name="Bent Arrow 3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002" y="3794135"/>
            <a:ext cx="1570726" cy="85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648833" y="2645735"/>
            <a:ext cx="1056315" cy="866814"/>
            <a:chOff x="3306" y="1994"/>
            <a:chExt cx="965" cy="830"/>
          </a:xfrm>
        </p:grpSpPr>
        <p:pic>
          <p:nvPicPr>
            <p:cNvPr id="80" name="Picture 24" descr="j02054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6" y="1994"/>
              <a:ext cx="965" cy="8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</p:pic>
        <p:sp>
          <p:nvSpPr>
            <p:cNvPr id="8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3376" y="2632"/>
              <a:ext cx="783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500" kern="10" spc="265">
                  <a:ln w="3175">
                    <a:noFill/>
                    <a:round/>
                    <a:headEnd/>
                    <a:tailEnd/>
                  </a:ln>
                  <a:effectLst>
                    <a:prstShdw prst="shdw17" dist="17961" dir="13500000">
                      <a:srgbClr val="3D5C99"/>
                    </a:prstShdw>
                  </a:effectLst>
                  <a:latin typeface="Arial Black"/>
                </a:rPr>
                <a:t>BMN/D</a:t>
              </a:r>
            </a:p>
          </p:txBody>
        </p:sp>
      </p:grpSp>
      <p:sp>
        <p:nvSpPr>
          <p:cNvPr id="82" name="Text Box 44"/>
          <p:cNvSpPr txBox="1">
            <a:spLocks noChangeArrowheads="1"/>
          </p:cNvSpPr>
          <p:nvPr/>
        </p:nvSpPr>
        <p:spPr bwMode="auto">
          <a:xfrm>
            <a:off x="6212764" y="3805646"/>
            <a:ext cx="1574995" cy="842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87222" tIns="43611" rIns="87222" bIns="43611"/>
          <a:lstStyle/>
          <a:p>
            <a:pPr marL="138113" indent="-138113" defTabSz="872467" eaLnBrk="0" hangingPunct="0">
              <a:buFont typeface="Courier New" pitchFamily="49" charset="0"/>
              <a:buChar char="o"/>
            </a:pPr>
            <a:r>
              <a:rPr lang="en-US" sz="1200" smtClean="0">
                <a:latin typeface="Calibri" pitchFamily="34" charset="0"/>
                <a:cs typeface="Arial" charset="0"/>
              </a:rPr>
              <a:t>Penjualan</a:t>
            </a:r>
          </a:p>
          <a:p>
            <a:pPr marL="138113" indent="-138113" defTabSz="872467" eaLnBrk="0" hangingPunct="0">
              <a:buFont typeface="Courier New" pitchFamily="49" charset="0"/>
              <a:buChar char="o"/>
            </a:pPr>
            <a:r>
              <a:rPr lang="en-US" sz="1200" smtClean="0">
                <a:latin typeface="Calibri" pitchFamily="34" charset="0"/>
                <a:cs typeface="Arial" charset="0"/>
              </a:rPr>
              <a:t>Hibah</a:t>
            </a:r>
          </a:p>
          <a:p>
            <a:pPr marL="138113" indent="-138113" defTabSz="872467" eaLnBrk="0" hangingPunct="0">
              <a:buFont typeface="Courier New" pitchFamily="49" charset="0"/>
              <a:buChar char="o"/>
            </a:pPr>
            <a:r>
              <a:rPr lang="en-US" sz="1200" smtClean="0">
                <a:latin typeface="Calibri" pitchFamily="34" charset="0"/>
                <a:cs typeface="Arial" charset="0"/>
              </a:rPr>
              <a:t>Tukar Menukar</a:t>
            </a:r>
          </a:p>
          <a:p>
            <a:pPr marL="138113" indent="-138113" defTabSz="872467" eaLnBrk="0" hangingPunct="0">
              <a:buFont typeface="Courier New" pitchFamily="49" charset="0"/>
              <a:buChar char="o"/>
            </a:pPr>
            <a:r>
              <a:rPr lang="en-US" sz="1200" smtClean="0">
                <a:latin typeface="Calibri" pitchFamily="34" charset="0"/>
                <a:cs typeface="Arial" charset="0"/>
              </a:rPr>
              <a:t>Penyertaan Modal</a:t>
            </a:r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83" name="TextBox 50"/>
          <p:cNvSpPr txBox="1">
            <a:spLocks noChangeArrowheads="1"/>
          </p:cNvSpPr>
          <p:nvPr/>
        </p:nvSpPr>
        <p:spPr bwMode="auto">
          <a:xfrm rot="10800000">
            <a:off x="2963439" y="2623998"/>
            <a:ext cx="385621" cy="90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107126" tIns="53560" rIns="107126" bIns="53560">
            <a:spAutoFit/>
          </a:bodyPr>
          <a:lstStyle/>
          <a:p>
            <a:pPr defTabSz="872467" eaLnBrk="0" hangingPunct="0"/>
            <a:r>
              <a:rPr lang="en-US" sz="1100">
                <a:latin typeface="Constantia" pitchFamily="18" charset="0"/>
                <a:cs typeface="Arial" charset="0"/>
              </a:rPr>
              <a:t>Pendaftaran</a:t>
            </a:r>
          </a:p>
        </p:txBody>
      </p:sp>
      <p:grpSp>
        <p:nvGrpSpPr>
          <p:cNvPr id="3" name="Group 102"/>
          <p:cNvGrpSpPr/>
          <p:nvPr/>
        </p:nvGrpSpPr>
        <p:grpSpPr>
          <a:xfrm>
            <a:off x="2900632" y="2550684"/>
            <a:ext cx="684344" cy="1073382"/>
            <a:chOff x="2910840" y="4419601"/>
            <a:chExt cx="763584" cy="1143000"/>
          </a:xfrm>
        </p:grpSpPr>
        <p:cxnSp>
          <p:nvCxnSpPr>
            <p:cNvPr id="85" name="Straight Connector 47"/>
            <p:cNvCxnSpPr>
              <a:cxnSpLocks noChangeShapeType="1"/>
            </p:cNvCxnSpPr>
            <p:nvPr/>
          </p:nvCxnSpPr>
          <p:spPr bwMode="auto">
            <a:xfrm rot="5400000">
              <a:off x="2706034" y="4990167"/>
              <a:ext cx="1143000" cy="186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86" name="Straight Arrow Connector 49"/>
            <p:cNvCxnSpPr>
              <a:cxnSpLocks noChangeShapeType="1"/>
            </p:cNvCxnSpPr>
            <p:nvPr/>
          </p:nvCxnSpPr>
          <p:spPr bwMode="auto">
            <a:xfrm rot="10800000">
              <a:off x="2910840" y="5554656"/>
              <a:ext cx="365760" cy="794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87" name="Straight Connector 45"/>
            <p:cNvCxnSpPr>
              <a:cxnSpLocks noChangeShapeType="1"/>
            </p:cNvCxnSpPr>
            <p:nvPr/>
          </p:nvCxnSpPr>
          <p:spPr bwMode="auto">
            <a:xfrm rot="10800000">
              <a:off x="3308664" y="4421586"/>
              <a:ext cx="365760" cy="99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91" name="Text Box 71"/>
          <p:cNvSpPr txBox="1">
            <a:spLocks noChangeArrowheads="1"/>
          </p:cNvSpPr>
          <p:nvPr/>
        </p:nvSpPr>
        <p:spPr bwMode="auto">
          <a:xfrm>
            <a:off x="2610386" y="3934773"/>
            <a:ext cx="1284125" cy="245627"/>
          </a:xfrm>
          <a:prstGeom prst="rect">
            <a:avLst/>
          </a:prstGeom>
          <a:solidFill>
            <a:srgbClr val="FFFF00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prstShdw prst="shdw17" dist="17961" dir="2700000">
              <a:srgbClr val="007A3D"/>
            </a:prstShdw>
          </a:effectLst>
        </p:spPr>
        <p:txBody>
          <a:bodyPr wrap="square" lIns="91388" tIns="45694" rIns="91388" bIns="456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smtClean="0">
                <a:latin typeface="Calibri" pitchFamily="34" charset="0"/>
              </a:rPr>
              <a:t>PEMUSNAHAN</a:t>
            </a:r>
            <a:endParaRPr lang="en-US" sz="1100" b="1">
              <a:latin typeface="Calibri" pitchFamily="34" charset="0"/>
            </a:endParaRPr>
          </a:p>
        </p:txBody>
      </p:sp>
      <p:sp>
        <p:nvSpPr>
          <p:cNvPr id="92" name="Text Box 72"/>
          <p:cNvSpPr txBox="1">
            <a:spLocks noChangeArrowheads="1"/>
          </p:cNvSpPr>
          <p:nvPr/>
        </p:nvSpPr>
        <p:spPr bwMode="auto">
          <a:xfrm>
            <a:off x="4031096" y="3934773"/>
            <a:ext cx="1808490" cy="24562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88" tIns="45694" rIns="91388" bIns="456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smtClean="0">
                <a:latin typeface="Calibri" pitchFamily="34" charset="0"/>
              </a:rPr>
              <a:t>PEMINDAHTANGANAN</a:t>
            </a:r>
            <a:endParaRPr lang="en-US" sz="1100" b="1">
              <a:latin typeface="Calibri" pitchFamily="34" charset="0"/>
            </a:endParaRPr>
          </a:p>
        </p:txBody>
      </p:sp>
      <p:sp>
        <p:nvSpPr>
          <p:cNvPr id="93" name="Up-Down Arrow 92"/>
          <p:cNvSpPr/>
          <p:nvPr/>
        </p:nvSpPr>
        <p:spPr>
          <a:xfrm>
            <a:off x="1958196" y="1986022"/>
            <a:ext cx="245853" cy="343482"/>
          </a:xfrm>
          <a:prstGeom prst="upDownArrow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4033956" y="3565147"/>
            <a:ext cx="245853" cy="257612"/>
          </a:xfrm>
          <a:prstGeom prst="downArrow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574766" y="2291401"/>
            <a:ext cx="1645920" cy="11887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marL="138113" lvl="1" indent="-138113" defTabSz="872467" eaLnBrk="0" hangingPunct="0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1200" smtClean="0">
                <a:solidFill>
                  <a:srgbClr val="000514"/>
                </a:solidFill>
                <a:latin typeface="Calibri" pitchFamily="34" charset="0"/>
                <a:cs typeface="Arial" charset="0"/>
              </a:rPr>
              <a:t>Sewa</a:t>
            </a:r>
          </a:p>
          <a:p>
            <a:pPr marL="138113" lvl="1" indent="-138113" defTabSz="872467" eaLnBrk="0" hangingPunct="0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1200" smtClean="0">
                <a:solidFill>
                  <a:srgbClr val="000514"/>
                </a:solidFill>
                <a:latin typeface="Calibri" pitchFamily="34" charset="0"/>
                <a:cs typeface="Arial" charset="0"/>
              </a:rPr>
              <a:t>Pinjam Pakai</a:t>
            </a:r>
          </a:p>
          <a:p>
            <a:pPr marL="138113" lvl="1" indent="-138113" defTabSz="872467" eaLnBrk="0" hangingPunct="0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1200" smtClean="0">
                <a:solidFill>
                  <a:srgbClr val="000514"/>
                </a:solidFill>
                <a:latin typeface="Calibri" pitchFamily="34" charset="0"/>
                <a:cs typeface="Arial" charset="0"/>
              </a:rPr>
              <a:t>Kerja Sama Pemanfaatan</a:t>
            </a:r>
          </a:p>
          <a:p>
            <a:pPr marL="138113" lvl="1" indent="-138113" defTabSz="872467" eaLnBrk="0" hangingPunct="0">
              <a:spcBef>
                <a:spcPts val="0"/>
              </a:spcBef>
              <a:buFont typeface="Arial" charset="0"/>
              <a:buChar char="–"/>
              <a:defRPr/>
            </a:pPr>
            <a:r>
              <a:rPr lang="en-US" sz="1200" smtClean="0">
                <a:solidFill>
                  <a:srgbClr val="000514"/>
                </a:solidFill>
                <a:latin typeface="Calibri" pitchFamily="34" charset="0"/>
                <a:cs typeface="Arial" charset="0"/>
              </a:rPr>
              <a:t>Bangun Guna Serah/ Bangun Serah Guna</a:t>
            </a:r>
            <a:endParaRPr lang="en-US" sz="1200">
              <a:solidFill>
                <a:srgbClr val="00051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7" name="Text Box 71"/>
          <p:cNvSpPr txBox="1">
            <a:spLocks noChangeArrowheads="1"/>
          </p:cNvSpPr>
          <p:nvPr/>
        </p:nvSpPr>
        <p:spPr bwMode="auto">
          <a:xfrm>
            <a:off x="5140624" y="2864660"/>
            <a:ext cx="1160972" cy="24562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88" tIns="45694" rIns="91388" bIns="456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smtClean="0">
                <a:latin typeface="Calibri" pitchFamily="34" charset="0"/>
              </a:rPr>
              <a:t>PEMANFAATAN</a:t>
            </a:r>
            <a:endParaRPr lang="en-US" sz="1100" b="1">
              <a:latin typeface="Calibri" pitchFamily="34" charset="0"/>
            </a:endParaRPr>
          </a:p>
        </p:txBody>
      </p:sp>
      <p:sp>
        <p:nvSpPr>
          <p:cNvPr id="98" name="Text Box 71"/>
          <p:cNvSpPr txBox="1">
            <a:spLocks noChangeArrowheads="1"/>
          </p:cNvSpPr>
          <p:nvPr/>
        </p:nvSpPr>
        <p:spPr bwMode="auto">
          <a:xfrm>
            <a:off x="5140624" y="3221665"/>
            <a:ext cx="1160972" cy="24562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88" tIns="45694" rIns="91388" bIns="456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smtClean="0">
                <a:latin typeface="Calibri" pitchFamily="34" charset="0"/>
              </a:rPr>
              <a:t>PENILAIAN</a:t>
            </a:r>
            <a:endParaRPr lang="en-US" sz="1100" b="1">
              <a:latin typeface="Calibri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20150" y="2673720"/>
            <a:ext cx="2103120" cy="24567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100" b="1" smtClean="0">
                <a:latin typeface="Arial Narrow" pitchFamily="34" charset="0"/>
                <a:cs typeface="Arial" charset="0"/>
              </a:rPr>
              <a:t>PENGAMANAN &amp; PEMELIHARAAN</a:t>
            </a:r>
            <a:endParaRPr lang="en-US" sz="1100" b="1">
              <a:latin typeface="Arial Narrow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920150" y="3006989"/>
            <a:ext cx="2103120" cy="40464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872467" eaLnBrk="0" hangingPunct="0">
              <a:spcBef>
                <a:spcPts val="326"/>
              </a:spcBef>
              <a:defRPr/>
            </a:pPr>
            <a:r>
              <a:rPr lang="en-US" sz="1100" b="1" smtClean="0">
                <a:latin typeface="Arial Narrow" pitchFamily="34" charset="0"/>
                <a:cs typeface="Arial" charset="0"/>
              </a:rPr>
              <a:t>PEMBINAAN, PENGAWASAN &amp; PENGENDALIAN</a:t>
            </a:r>
            <a:endParaRPr lang="en-US" sz="1100" b="1">
              <a:latin typeface="Arial Narrow" pitchFamily="34" charset="0"/>
              <a:cs typeface="Arial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20150" y="3476901"/>
            <a:ext cx="2103120" cy="24567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100" b="1" smtClean="0">
                <a:latin typeface="Arial Narrow" pitchFamily="34" charset="0"/>
                <a:cs typeface="Arial" charset="0"/>
              </a:rPr>
              <a:t>PENATAUSAHAAN</a:t>
            </a:r>
            <a:endParaRPr lang="en-US" sz="1100" b="1">
              <a:latin typeface="Arial Narrow" pitchFamily="34" charset="0"/>
            </a:endParaRPr>
          </a:p>
        </p:txBody>
      </p:sp>
      <p:sp>
        <p:nvSpPr>
          <p:cNvPr id="102" name="Text Box 72"/>
          <p:cNvSpPr txBox="1">
            <a:spLocks noChangeArrowheads="1"/>
          </p:cNvSpPr>
          <p:nvPr/>
        </p:nvSpPr>
        <p:spPr bwMode="auto">
          <a:xfrm>
            <a:off x="3300207" y="4427013"/>
            <a:ext cx="1808490" cy="24562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388" tIns="45694" rIns="91388" bIns="4569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smtClean="0">
                <a:latin typeface="Calibri" pitchFamily="34" charset="0"/>
              </a:rPr>
              <a:t>PENGHAPUSAN</a:t>
            </a:r>
            <a:endParaRPr lang="en-US" sz="1100" b="1">
              <a:latin typeface="Calibri" pitchFamily="34" charset="0"/>
            </a:endParaRPr>
          </a:p>
        </p:txBody>
      </p:sp>
      <p:pic>
        <p:nvPicPr>
          <p:cNvPr id="89" name="Picture 98" descr="shortcut-cleaner_1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6508" y="4328502"/>
            <a:ext cx="373390" cy="39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itle 1"/>
          <p:cNvSpPr txBox="1">
            <a:spLocks/>
          </p:cNvSpPr>
          <p:nvPr/>
        </p:nvSpPr>
        <p:spPr>
          <a:xfrm>
            <a:off x="5550379" y="1341473"/>
            <a:ext cx="3288821" cy="563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SIKLUS PENGELOLAAN BMN/D</a:t>
            </a:r>
            <a:endParaRPr kumimoji="0" lang="id-ID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9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42" name="Oval 41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logodjkn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46" name="Oval 45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logodepkeu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49" name="Oval 48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garuda_pancasila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51" name="Title 1"/>
          <p:cNvSpPr txBox="1">
            <a:spLocks/>
          </p:cNvSpPr>
          <p:nvPr/>
        </p:nvSpPr>
        <p:spPr>
          <a:xfrm>
            <a:off x="228600" y="533400"/>
            <a:ext cx="86106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PENYEMPURNAAN SIKLUS PENGELOLAAN BMN/D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2" name="Slide Number Placeholder 11"/>
          <p:cNvSpPr txBox="1">
            <a:spLocks/>
          </p:cNvSpPr>
          <p:nvPr/>
        </p:nvSpPr>
        <p:spPr bwMode="auto">
          <a:xfrm>
            <a:off x="8220075" y="6605587"/>
            <a:ext cx="923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latin typeface="Calibri" pitchFamily="34" charset="0"/>
              </a:rPr>
              <a:t>Slide </a:t>
            </a:r>
            <a:fld id="{FB7DE84B-4150-42DB-BCE5-7317518E8746}" type="slidenum">
              <a:rPr lang="en-US" sz="1400" smtClean="0">
                <a:latin typeface="Calibri" pitchFamily="34" charset="0"/>
              </a:rPr>
              <a:pPr algn="r"/>
              <a:t>5</a:t>
            </a:fld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4" name="Oval 3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ogodjk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7" name="Oval 6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depkeu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10" name="Oval 9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garuda_pancasil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352800" y="1219200"/>
            <a:ext cx="246888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b="1" u="sng" dirty="0">
                <a:solidFill>
                  <a:srgbClr val="3515F3"/>
                </a:solidFill>
                <a:latin typeface="Bookman Old Style" pitchFamily="18" charset="0"/>
              </a:rPr>
              <a:t>PRESIDEN:</a:t>
            </a:r>
          </a:p>
          <a:p>
            <a:pPr algn="ctr"/>
            <a:r>
              <a:rPr lang="en-US" sz="1200" b="1" dirty="0">
                <a:solidFill>
                  <a:srgbClr val="3515F3"/>
                </a:solidFill>
                <a:latin typeface="Bookman Old Style" pitchFamily="18" charset="0"/>
              </a:rPr>
              <a:t>PEMEGANG KEKUASAAN</a:t>
            </a:r>
          </a:p>
          <a:p>
            <a:pPr algn="ctr"/>
            <a:r>
              <a:rPr lang="en-US" sz="1200" b="1" dirty="0" smtClean="0">
                <a:solidFill>
                  <a:srgbClr val="3515F3"/>
                </a:solidFill>
                <a:latin typeface="Bookman Old Style" pitchFamily="18" charset="0"/>
              </a:rPr>
              <a:t>PENGELOLAAN KEUANGAN</a:t>
            </a:r>
          </a:p>
          <a:p>
            <a:pPr algn="ctr"/>
            <a:r>
              <a:rPr lang="en-US" sz="1200" b="1" dirty="0" smtClean="0">
                <a:solidFill>
                  <a:srgbClr val="3515F3"/>
                </a:solidFill>
                <a:latin typeface="Bookman Old Style" pitchFamily="18" charset="0"/>
              </a:rPr>
              <a:t>NEGARA</a:t>
            </a:r>
            <a:endParaRPr lang="en-US" sz="1200" b="1" dirty="0">
              <a:solidFill>
                <a:srgbClr val="3515F3"/>
              </a:solidFill>
              <a:latin typeface="Bookman Old Style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97790" y="3505200"/>
            <a:ext cx="2103120" cy="731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400" b="1" u="sng" dirty="0">
                <a:latin typeface="Bookman Old Style" pitchFamily="18" charset="0"/>
                <a:cs typeface="Arial" pitchFamily="34" charset="0"/>
              </a:rPr>
              <a:t>MENTERI KEUANGAN</a:t>
            </a:r>
          </a:p>
          <a:p>
            <a:pPr algn="ctr">
              <a:defRPr/>
            </a:pPr>
            <a:r>
              <a:rPr lang="en-US" sz="1200" dirty="0" smtClean="0">
                <a:latin typeface="Bookman Old Style" pitchFamily="18" charset="0"/>
                <a:cs typeface="Arial" pitchFamily="34" charset="0"/>
              </a:rPr>
              <a:t>PENGELOLA BARANG</a:t>
            </a:r>
            <a:endParaRPr lang="en-US" sz="1200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377440" y="3505200"/>
            <a:ext cx="2103120" cy="731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400" dirty="0"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" b="1" u="sng" dirty="0">
                <a:latin typeface="Bookman Old Style" pitchFamily="18" charset="0"/>
                <a:cs typeface="Arial" pitchFamily="34" charset="0"/>
              </a:rPr>
              <a:t>MENTERI/PIMP.LBG</a:t>
            </a:r>
          </a:p>
          <a:p>
            <a:pPr algn="ctr">
              <a:defRPr/>
            </a:pPr>
            <a:r>
              <a:rPr lang="en-US" sz="1200" dirty="0" smtClean="0">
                <a:latin typeface="Bookman Old Style" pitchFamily="18" charset="0"/>
                <a:cs typeface="Arial" pitchFamily="34" charset="0"/>
              </a:rPr>
              <a:t>PENGGUNA BARANG</a:t>
            </a:r>
            <a:endParaRPr lang="en-US" sz="1200" dirty="0">
              <a:latin typeface="Bookman Old Style" pitchFamily="18" charset="0"/>
              <a:cs typeface="Arial" pitchFamily="34" charset="0"/>
            </a:endParaRPr>
          </a:p>
          <a:p>
            <a:pPr algn="ctr">
              <a:defRPr/>
            </a:pPr>
            <a:endParaRPr lang="en-US" sz="1400" dirty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715726" y="3380232"/>
            <a:ext cx="2468880" cy="8229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400" b="1" u="sng" dirty="0">
                <a:solidFill>
                  <a:schemeClr val="tx1"/>
                </a:solidFill>
                <a:latin typeface="Bookman Old Style" pitchFamily="18" charset="0"/>
              </a:rPr>
              <a:t>GUB/BUPT/WALKOTA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ookman Old Style" pitchFamily="18" charset="0"/>
              </a:rPr>
              <a:t>PEMEGANG KEKUASAAN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ookman Old Style" pitchFamily="18" charset="0"/>
              </a:rPr>
              <a:t>PENGELOLAAN BMD</a:t>
            </a:r>
            <a:endParaRPr lang="en-US" sz="12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6111240" y="2484120"/>
            <a:ext cx="1645920" cy="640080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3515F3"/>
                </a:solidFill>
                <a:latin typeface="Bookman Old Style" pitchFamily="18" charset="0"/>
              </a:rPr>
              <a:t>DISERAHKAN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1417320" y="2484120"/>
            <a:ext cx="1645920" cy="640080"/>
          </a:xfrm>
          <a:prstGeom prst="flowChartDecision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3515F3"/>
                </a:solidFill>
                <a:latin typeface="Bookman Old Style" pitchFamily="18" charset="0"/>
              </a:rPr>
              <a:t>DIKUASAKAN</a:t>
            </a:r>
          </a:p>
        </p:txBody>
      </p:sp>
      <p:cxnSp>
        <p:nvCxnSpPr>
          <p:cNvPr id="24" name="AutoShape 13"/>
          <p:cNvCxnSpPr>
            <a:cxnSpLocks noChangeShapeType="1"/>
            <a:stCxn id="20" idx="2"/>
            <a:endCxn id="19" idx="0"/>
          </p:cNvCxnSpPr>
          <p:nvPr/>
        </p:nvCxnSpPr>
        <p:spPr bwMode="auto">
          <a:xfrm rot="16200000" flipH="1">
            <a:off x="6814167" y="3244233"/>
            <a:ext cx="256032" cy="15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14"/>
          <p:cNvCxnSpPr>
            <a:cxnSpLocks noChangeShapeType="1"/>
            <a:stCxn id="21" idx="2"/>
            <a:endCxn id="17" idx="0"/>
          </p:cNvCxnSpPr>
          <p:nvPr/>
        </p:nvCxnSpPr>
        <p:spPr bwMode="auto">
          <a:xfrm rot="5400000">
            <a:off x="1504315" y="2769235"/>
            <a:ext cx="381000" cy="10909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6" name="AutoShape 15"/>
          <p:cNvCxnSpPr>
            <a:cxnSpLocks noChangeShapeType="1"/>
            <a:stCxn id="21" idx="2"/>
            <a:endCxn id="18" idx="0"/>
          </p:cNvCxnSpPr>
          <p:nvPr/>
        </p:nvCxnSpPr>
        <p:spPr bwMode="auto">
          <a:xfrm rot="16200000" flipH="1">
            <a:off x="2644140" y="2720340"/>
            <a:ext cx="381000" cy="11887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2377440" y="4465320"/>
            <a:ext cx="2103120" cy="731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200" b="1" u="sng" dirty="0">
                <a:latin typeface="Bookman Old Style" pitchFamily="18" charset="0"/>
                <a:cs typeface="Arial" pitchFamily="34" charset="0"/>
              </a:rPr>
              <a:t>KEPALA KANTOR </a:t>
            </a:r>
          </a:p>
          <a:p>
            <a:pPr algn="ctr">
              <a:defRPr/>
            </a:pPr>
            <a:r>
              <a:rPr lang="en-US" sz="1200" dirty="0" smtClean="0">
                <a:latin typeface="Bookman Old Style" pitchFamily="18" charset="0"/>
                <a:cs typeface="Arial" pitchFamily="34" charset="0"/>
              </a:rPr>
              <a:t>KUASA PENGGUNA BMN </a:t>
            </a: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4815840" y="4495800"/>
            <a:ext cx="2011680" cy="731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Bookman Old Style" pitchFamily="18" charset="0"/>
              </a:rPr>
              <a:t>SEKRETARIS DAERAH</a:t>
            </a:r>
            <a:endParaRPr lang="en-US" sz="12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ookman Old Style" pitchFamily="18" charset="0"/>
              </a:rPr>
              <a:t>PENGELOLA BMD</a:t>
            </a:r>
            <a:endParaRPr lang="en-US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6979920" y="4495800"/>
            <a:ext cx="2011680" cy="7315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b="1" u="sng" dirty="0" smtClean="0">
                <a:solidFill>
                  <a:schemeClr val="tx1"/>
                </a:solidFill>
                <a:latin typeface="Bookman Old Style" pitchFamily="18" charset="0"/>
              </a:rPr>
              <a:t>KEPALA SKPD</a:t>
            </a:r>
            <a:endParaRPr lang="en-US" sz="1200" b="1" u="sng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Bookman Old Style" pitchFamily="18" charset="0"/>
              </a:rPr>
              <a:t>PENGGUNA BMD</a:t>
            </a:r>
            <a:endParaRPr lang="en-US" sz="1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44" name="AutoShape 33"/>
          <p:cNvCxnSpPr>
            <a:cxnSpLocks noChangeShapeType="1"/>
            <a:stCxn id="19" idx="2"/>
            <a:endCxn id="38" idx="0"/>
          </p:cNvCxnSpPr>
          <p:nvPr/>
        </p:nvCxnSpPr>
        <p:spPr bwMode="auto">
          <a:xfrm rot="5400000">
            <a:off x="6239619" y="3785253"/>
            <a:ext cx="292608" cy="112848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5" name="AutoShape 34"/>
          <p:cNvCxnSpPr>
            <a:cxnSpLocks noChangeShapeType="1"/>
            <a:stCxn id="19" idx="2"/>
            <a:endCxn id="39" idx="0"/>
          </p:cNvCxnSpPr>
          <p:nvPr/>
        </p:nvCxnSpPr>
        <p:spPr bwMode="auto">
          <a:xfrm rot="16200000" flipH="1">
            <a:off x="7321659" y="3831699"/>
            <a:ext cx="292608" cy="10355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" name="AutoShape 13"/>
          <p:cNvCxnSpPr>
            <a:cxnSpLocks noChangeShapeType="1"/>
            <a:stCxn id="18" idx="2"/>
            <a:endCxn id="36" idx="0"/>
          </p:cNvCxnSpPr>
          <p:nvPr/>
        </p:nvCxnSpPr>
        <p:spPr bwMode="auto">
          <a:xfrm rot="5400000">
            <a:off x="3314700" y="435102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8" name="AutoShape 15"/>
          <p:cNvCxnSpPr>
            <a:cxnSpLocks noChangeShapeType="1"/>
            <a:stCxn id="16" idx="2"/>
            <a:endCxn id="21" idx="0"/>
          </p:cNvCxnSpPr>
          <p:nvPr/>
        </p:nvCxnSpPr>
        <p:spPr bwMode="auto">
          <a:xfrm rot="5400000">
            <a:off x="3238500" y="1135380"/>
            <a:ext cx="350520" cy="23469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1" name="AutoShape 15"/>
          <p:cNvCxnSpPr>
            <a:cxnSpLocks noChangeShapeType="1"/>
            <a:stCxn id="16" idx="2"/>
            <a:endCxn id="20" idx="0"/>
          </p:cNvCxnSpPr>
          <p:nvPr/>
        </p:nvCxnSpPr>
        <p:spPr bwMode="auto">
          <a:xfrm rot="16200000" flipH="1">
            <a:off x="5585460" y="1135380"/>
            <a:ext cx="350520" cy="23469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4" name="Title 1"/>
          <p:cNvSpPr txBox="1">
            <a:spLocks/>
          </p:cNvSpPr>
          <p:nvPr/>
        </p:nvSpPr>
        <p:spPr>
          <a:xfrm>
            <a:off x="228600" y="533400"/>
            <a:ext cx="86106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KEWENANGAN DAN TANGGUNG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JAWAB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4800" y="5334000"/>
            <a:ext cx="8458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spcBef>
                <a:spcPts val="600"/>
              </a:spcBef>
            </a:pPr>
            <a:r>
              <a:rPr lang="en-US" b="1" dirty="0" err="1" smtClean="0"/>
              <a:t>Penyederhanaan</a:t>
            </a:r>
            <a:r>
              <a:rPr lang="en-US" b="1" dirty="0" smtClean="0"/>
              <a:t> </a:t>
            </a:r>
            <a:r>
              <a:rPr lang="en-US" b="1" dirty="0" err="1" smtClean="0"/>
              <a:t>Birokrasi</a:t>
            </a:r>
            <a:endParaRPr lang="en-US" b="1" dirty="0" smtClean="0"/>
          </a:p>
          <a:p>
            <a:pPr marL="287338" indent="-287338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err="1" smtClean="0"/>
              <a:t>Pendelegasian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 BMN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BMN (</a:t>
            </a:r>
            <a:r>
              <a:rPr lang="en-US" dirty="0" err="1" smtClean="0"/>
              <a:t>Pasal</a:t>
            </a:r>
            <a:r>
              <a:rPr lang="en-US" dirty="0" smtClean="0"/>
              <a:t> 4 </a:t>
            </a:r>
            <a:r>
              <a:rPr lang="en-US" dirty="0" err="1" smtClean="0"/>
              <a:t>ayat</a:t>
            </a:r>
            <a:r>
              <a:rPr lang="en-US" dirty="0" smtClean="0"/>
              <a:t> (3))</a:t>
            </a:r>
          </a:p>
          <a:p>
            <a:pPr marL="287338" indent="-287338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err="1" smtClean="0"/>
              <a:t>Pendelegasian</a:t>
            </a:r>
            <a:r>
              <a:rPr lang="en-US" dirty="0" smtClean="0"/>
              <a:t> </a:t>
            </a:r>
            <a:r>
              <a:rPr lang="en-US" dirty="0" err="1" smtClean="0"/>
              <a:t>kewenangan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BMN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Kuasa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(</a:t>
            </a:r>
            <a:r>
              <a:rPr lang="en-US" dirty="0" err="1" smtClean="0"/>
              <a:t>Pasal</a:t>
            </a:r>
            <a:r>
              <a:rPr lang="en-US" dirty="0" smtClean="0"/>
              <a:t> 6 </a:t>
            </a:r>
            <a:r>
              <a:rPr lang="en-US" dirty="0" err="1" smtClean="0"/>
              <a:t>ayat</a:t>
            </a:r>
            <a:r>
              <a:rPr lang="en-US" dirty="0" smtClean="0"/>
              <a:t> (3))</a:t>
            </a:r>
          </a:p>
        </p:txBody>
      </p:sp>
      <p:sp>
        <p:nvSpPr>
          <p:cNvPr id="56" name="Slide Number Placeholder 11"/>
          <p:cNvSpPr txBox="1">
            <a:spLocks/>
          </p:cNvSpPr>
          <p:nvPr/>
        </p:nvSpPr>
        <p:spPr bwMode="auto">
          <a:xfrm>
            <a:off x="8220075" y="6605587"/>
            <a:ext cx="923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latin typeface="Calibri" pitchFamily="34" charset="0"/>
              </a:rPr>
              <a:t>Slide </a:t>
            </a:r>
            <a:fld id="{FB7DE84B-4150-42DB-BCE5-7317518E8746}" type="slidenum">
              <a:rPr lang="en-US" sz="1400" smtClean="0">
                <a:latin typeface="Calibri" pitchFamily="34" charset="0"/>
              </a:rPr>
              <a:pPr algn="r"/>
              <a:t>6</a:t>
            </a:fld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3"/>
          <p:cNvSpPr>
            <a:spLocks noChangeArrowheads="1"/>
          </p:cNvSpPr>
          <p:nvPr/>
        </p:nvSpPr>
        <p:spPr bwMode="auto">
          <a:xfrm>
            <a:off x="381000" y="3886200"/>
            <a:ext cx="8610600" cy="2819400"/>
          </a:xfrm>
          <a:prstGeom prst="flowChartProcess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4402" tIns="37201" rIns="74402" bIns="37201" anchor="ctr"/>
          <a:lstStyle/>
          <a:p>
            <a:pPr marL="285652" indent="-285652" defTabSz="913828" eaLnBrk="0" hangingPunct="0">
              <a:defRPr/>
            </a:pPr>
            <a:r>
              <a:rPr lang="en-US" sz="1600" b="1" u="sng" dirty="0" err="1" smtClean="0">
                <a:solidFill>
                  <a:schemeClr val="tx1"/>
                </a:solidFill>
                <a:latin typeface="Calibri" pitchFamily="34" charset="0"/>
              </a:rPr>
              <a:t>Pengembangan</a:t>
            </a:r>
            <a:r>
              <a:rPr lang="en-US" sz="1600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Calibri" pitchFamily="34" charset="0"/>
              </a:rPr>
              <a:t>manajemen</a:t>
            </a:r>
            <a:r>
              <a:rPr lang="en-US" sz="1600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Calibri" pitchFamily="34" charset="0"/>
              </a:rPr>
              <a:t>aset</a:t>
            </a:r>
            <a:r>
              <a:rPr lang="en-US" sz="1600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Calibri" pitchFamily="34" charset="0"/>
              </a:rPr>
              <a:t>negara</a:t>
            </a:r>
            <a:endParaRPr lang="en-US" sz="1600" b="1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652" indent="-285652" defTabSz="913828" eaLnBrk="0" hangingPunct="0">
              <a:buFont typeface="Courier New" pitchFamily="49" charset="0"/>
              <a:buChar char="o"/>
              <a:defRPr/>
            </a:pPr>
            <a:r>
              <a:rPr lang="id-ID" sz="1500" dirty="0" smtClean="0">
                <a:solidFill>
                  <a:schemeClr val="tx1"/>
                </a:solidFill>
                <a:latin typeface="Calibri" pitchFamily="34" charset="0"/>
              </a:rPr>
              <a:t>Perencanaan Kebutuhan BMN/D meliputi perencanaan pengadaan, pemeliharaan, Pemanfaatan, Pemindahtanganan, dan Penghapusan BMN/D. </a:t>
            </a:r>
            <a:endParaRPr lang="en-US" sz="1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652" indent="-285652" defTabSz="913828" eaLnBrk="0" hangingPunct="0">
              <a:buFont typeface="Courier New" pitchFamily="49" charset="0"/>
              <a:buChar char="o"/>
              <a:defRPr/>
            </a:pPr>
            <a:r>
              <a:rPr lang="id-ID" sz="1500" dirty="0" smtClean="0">
                <a:solidFill>
                  <a:schemeClr val="tx1"/>
                </a:solidFill>
                <a:latin typeface="Calibri" pitchFamily="34" charset="0"/>
              </a:rPr>
              <a:t>Perencanaan pengadaan dibuat dengan mempertimbangkan pengadaan barang melalui mekanisme pembelian, Pinjam Pakai, Sewa, sewa beli (leasing), atau mekanisme lainnya yang lebih efektif dan efisien sesuai kebutuhan penyelenggaraan pemerintahan Negara/Daerah </a:t>
            </a:r>
            <a:endParaRPr lang="en-US" sz="1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652" indent="-285652" defTabSz="913828" eaLnBrk="0" hangingPunct="0">
              <a:buFont typeface="Courier New" pitchFamily="49" charset="0"/>
              <a:buChar char="o"/>
              <a:defRPr/>
            </a:pPr>
            <a:r>
              <a:rPr lang="id-ID" sz="1500" dirty="0" smtClean="0">
                <a:solidFill>
                  <a:schemeClr val="tx1"/>
                </a:solidFill>
                <a:latin typeface="Calibri" pitchFamily="34" charset="0"/>
              </a:rPr>
              <a:t>Perencanaan pemeliharaan, Pemanfaatan, Pemindahtanganan, dan Penghapusan BMN/D dapat dilakukan untuk periode 1 (satu) tahun dan 3 (tiga) tahun. </a:t>
            </a:r>
            <a:endParaRPr lang="en-US" sz="15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652" indent="-285652" defTabSz="913828" eaLnBrk="0" hangingPunct="0">
              <a:spcBef>
                <a:spcPts val="600"/>
              </a:spcBef>
              <a:defRPr/>
            </a:pPr>
            <a:r>
              <a:rPr lang="en-US" sz="1600" b="1" u="sng" dirty="0" err="1" smtClean="0">
                <a:solidFill>
                  <a:schemeClr val="tx1"/>
                </a:solidFill>
                <a:latin typeface="Calibri" pitchFamily="34" charset="0"/>
              </a:rPr>
              <a:t>Harmonisasi</a:t>
            </a:r>
            <a:r>
              <a:rPr lang="en-US" sz="1600" b="1" u="sng" dirty="0" smtClean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sz="1600" b="1" u="sng" dirty="0" err="1" smtClean="0">
                <a:solidFill>
                  <a:schemeClr val="tx1"/>
                </a:solidFill>
                <a:latin typeface="Calibri" pitchFamily="34" charset="0"/>
              </a:rPr>
              <a:t>Sinkronisasi</a:t>
            </a:r>
            <a:r>
              <a:rPr lang="en-US" sz="1600" b="1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Calibri" pitchFamily="34" charset="0"/>
              </a:rPr>
              <a:t>Pengaturan</a:t>
            </a:r>
            <a:endParaRPr lang="en-US" sz="1600" b="1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652" indent="-285652" defTabSz="913828" eaLnBrk="0" hangingPunct="0">
              <a:buFont typeface="Courier New" pitchFamily="49" charset="0"/>
              <a:buChar char="o"/>
              <a:defRPr/>
            </a:pPr>
            <a:r>
              <a:rPr lang="id-ID" sz="1500" dirty="0" smtClean="0">
                <a:solidFill>
                  <a:schemeClr val="tx1"/>
                </a:solidFill>
                <a:latin typeface="Calibri" pitchFamily="34" charset="0"/>
              </a:rPr>
              <a:t>Perencanaan Kebutuhan BMN/D merupakan salah satu dasar bagi</a:t>
            </a:r>
            <a:r>
              <a:rPr lang="en-US" sz="1500" dirty="0" smtClean="0">
                <a:solidFill>
                  <a:schemeClr val="tx1"/>
                </a:solidFill>
                <a:latin typeface="Calibri" pitchFamily="34" charset="0"/>
              </a:rPr>
              <a:t> K/L/SKPD </a:t>
            </a:r>
            <a:r>
              <a:rPr lang="id-ID" sz="1500" dirty="0" smtClean="0">
                <a:solidFill>
                  <a:schemeClr val="tx1"/>
                </a:solidFill>
                <a:latin typeface="Calibri" pitchFamily="34" charset="0"/>
              </a:rPr>
              <a:t>dalam pengusulan penyediaan anggaran untuk kebutuhan baru (</a:t>
            </a:r>
            <a:r>
              <a:rPr lang="id-ID" sz="1500" i="1" dirty="0" smtClean="0">
                <a:solidFill>
                  <a:schemeClr val="tx1"/>
                </a:solidFill>
                <a:latin typeface="Calibri" pitchFamily="34" charset="0"/>
              </a:rPr>
              <a:t>new initiative</a:t>
            </a:r>
            <a:r>
              <a:rPr lang="id-ID" sz="1500" dirty="0" smtClean="0">
                <a:solidFill>
                  <a:schemeClr val="tx1"/>
                </a:solidFill>
                <a:latin typeface="Calibri" pitchFamily="34" charset="0"/>
              </a:rPr>
              <a:t>) dan angka dasar (</a:t>
            </a:r>
            <a:r>
              <a:rPr lang="id-ID" sz="1500" i="1" dirty="0" smtClean="0">
                <a:solidFill>
                  <a:schemeClr val="tx1"/>
                </a:solidFill>
                <a:latin typeface="Calibri" pitchFamily="34" charset="0"/>
              </a:rPr>
              <a:t>baseline</a:t>
            </a:r>
            <a:r>
              <a:rPr lang="id-ID" sz="1500" dirty="0" smtClean="0">
                <a:solidFill>
                  <a:schemeClr val="tx1"/>
                </a:solidFill>
                <a:latin typeface="Calibri" pitchFamily="34" charset="0"/>
              </a:rPr>
              <a:t>) serta penyusunan rencana kerja dan anggaran.</a:t>
            </a:r>
            <a:endParaRPr lang="en-US" sz="15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048000" y="1143000"/>
            <a:ext cx="5715000" cy="137160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RKBMN</a:t>
            </a: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250821" y="1404643"/>
            <a:ext cx="2035179" cy="881357"/>
          </a:xfrm>
          <a:prstGeom prst="flowChartAlternateProcess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marL="174625" indent="-174625" algn="just">
              <a:buFont typeface="Wingdings" pitchFamily="2" charset="2"/>
              <a:buChar char="§"/>
              <a:defRPr/>
            </a:pPr>
            <a:r>
              <a:rPr lang="en-US" sz="16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BMN</a:t>
            </a:r>
          </a:p>
          <a:p>
            <a:pPr marL="174625" indent="-174625" algn="just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Review Exist. BMN</a:t>
            </a:r>
          </a:p>
          <a:p>
            <a:pPr marL="174625" indent="-174625" algn="just">
              <a:buFont typeface="Wingdings" pitchFamily="2" charset="2"/>
              <a:buChar char="§"/>
              <a:defRPr/>
            </a:pPr>
            <a:r>
              <a:rPr lang="en-US" sz="1600" dirty="0" err="1">
                <a:solidFill>
                  <a:schemeClr val="tx1"/>
                </a:solidFill>
                <a:latin typeface="+mj-lt"/>
              </a:rPr>
              <a:t>Analisa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j-lt"/>
              </a:rPr>
              <a:t>Kesesuaian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28"/>
          <p:cNvSpPr/>
          <p:nvPr/>
        </p:nvSpPr>
        <p:spPr bwMode="auto">
          <a:xfrm>
            <a:off x="3200400" y="1603830"/>
            <a:ext cx="1676399" cy="36576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PENGADAAN</a:t>
            </a:r>
          </a:p>
        </p:txBody>
      </p:sp>
      <p:sp>
        <p:nvSpPr>
          <p:cNvPr id="9" name="Rounded Rectangle 28"/>
          <p:cNvSpPr/>
          <p:nvPr/>
        </p:nvSpPr>
        <p:spPr bwMode="auto">
          <a:xfrm>
            <a:off x="3200400" y="2061030"/>
            <a:ext cx="1676399" cy="36576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PENGHAPUSAN</a:t>
            </a:r>
          </a:p>
        </p:txBody>
      </p:sp>
      <p:sp>
        <p:nvSpPr>
          <p:cNvPr id="10" name="Rounded Rectangle 28"/>
          <p:cNvSpPr/>
          <p:nvPr/>
        </p:nvSpPr>
        <p:spPr bwMode="auto">
          <a:xfrm>
            <a:off x="5029200" y="1603830"/>
            <a:ext cx="1676399" cy="36576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PENGGUNAAN</a:t>
            </a:r>
          </a:p>
        </p:txBody>
      </p:sp>
      <p:sp>
        <p:nvSpPr>
          <p:cNvPr id="11" name="Rounded Rectangle 28"/>
          <p:cNvSpPr/>
          <p:nvPr/>
        </p:nvSpPr>
        <p:spPr bwMode="auto">
          <a:xfrm>
            <a:off x="5029200" y="2061030"/>
            <a:ext cx="1676399" cy="36576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PEMELIHARAAN</a:t>
            </a:r>
          </a:p>
        </p:txBody>
      </p:sp>
      <p:sp>
        <p:nvSpPr>
          <p:cNvPr id="12" name="Rounded Rectangle 28"/>
          <p:cNvSpPr/>
          <p:nvPr/>
        </p:nvSpPr>
        <p:spPr bwMode="auto">
          <a:xfrm>
            <a:off x="6858000" y="1603830"/>
            <a:ext cx="1737360" cy="365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PEMANFAATAN</a:t>
            </a:r>
          </a:p>
        </p:txBody>
      </p:sp>
      <p:sp>
        <p:nvSpPr>
          <p:cNvPr id="13" name="Rounded Rectangle 28"/>
          <p:cNvSpPr/>
          <p:nvPr/>
        </p:nvSpPr>
        <p:spPr bwMode="auto">
          <a:xfrm>
            <a:off x="6858000" y="2061030"/>
            <a:ext cx="1737360" cy="365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PEMINDAHTANGANAN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15" name="Rounded Rectangle 28"/>
          <p:cNvSpPr/>
          <p:nvPr/>
        </p:nvSpPr>
        <p:spPr bwMode="auto">
          <a:xfrm>
            <a:off x="381000" y="2667000"/>
            <a:ext cx="2468880" cy="457200"/>
          </a:xfrm>
          <a:prstGeom prst="round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300" b="1" u="sng" dirty="0" err="1">
                <a:solidFill>
                  <a:schemeClr val="tx1"/>
                </a:solidFill>
                <a:latin typeface="Arial Narrow" pitchFamily="34" charset="0"/>
              </a:rPr>
              <a:t>Solusi</a:t>
            </a:r>
            <a:r>
              <a:rPr lang="en-US" sz="1300" b="1" u="sng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1300" b="1" u="sng" dirty="0" err="1">
                <a:solidFill>
                  <a:schemeClr val="tx1"/>
                </a:solidFill>
                <a:latin typeface="Arial Narrow" pitchFamily="34" charset="0"/>
              </a:rPr>
              <a:t>Aset</a:t>
            </a:r>
            <a:r>
              <a:rPr lang="en-US" sz="1300" b="1" u="sng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r>
              <a:rPr lang="en-US" sz="1300" dirty="0" err="1">
                <a:solidFill>
                  <a:schemeClr val="tx1"/>
                </a:solidFill>
                <a:latin typeface="Arial Narrow" pitchFamily="34" charset="0"/>
              </a:rPr>
              <a:t>Belanja</a:t>
            </a:r>
            <a:r>
              <a:rPr lang="en-US" sz="1300" dirty="0">
                <a:solidFill>
                  <a:schemeClr val="tx1"/>
                </a:solidFill>
                <a:latin typeface="Arial Narrow" pitchFamily="34" charset="0"/>
              </a:rPr>
              <a:t> Modal</a:t>
            </a:r>
          </a:p>
        </p:txBody>
      </p:sp>
      <p:sp>
        <p:nvSpPr>
          <p:cNvPr id="16" name="Rounded Rectangle 28"/>
          <p:cNvSpPr/>
          <p:nvPr/>
        </p:nvSpPr>
        <p:spPr bwMode="auto">
          <a:xfrm>
            <a:off x="381000" y="3220482"/>
            <a:ext cx="2468880" cy="457200"/>
          </a:xfrm>
          <a:prstGeom prst="round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300" b="1" u="sng" dirty="0" err="1">
                <a:solidFill>
                  <a:schemeClr val="tx1"/>
                </a:solidFill>
                <a:latin typeface="Arial Narrow" pitchFamily="34" charset="0"/>
              </a:rPr>
              <a:t>Solusi Non Aset </a:t>
            </a:r>
          </a:p>
          <a:p>
            <a:pPr algn="ctr">
              <a:defRPr/>
            </a:pPr>
            <a:r>
              <a:rPr lang="en-US" sz="1300" dirty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en-US" sz="1300" dirty="0" err="1">
                <a:solidFill>
                  <a:schemeClr val="tx1"/>
                </a:solidFill>
                <a:latin typeface="Arial Narrow" pitchFamily="34" charset="0"/>
              </a:rPr>
              <a:t>Hibah</a:t>
            </a:r>
            <a:r>
              <a:rPr lang="en-US" sz="1300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1300" dirty="0" err="1">
                <a:solidFill>
                  <a:schemeClr val="tx1"/>
                </a:solidFill>
                <a:latin typeface="Arial Narrow" pitchFamily="34" charset="0"/>
              </a:rPr>
              <a:t>Sewa</a:t>
            </a:r>
            <a:r>
              <a:rPr lang="en-US" sz="1300" dirty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  <a:latin typeface="Arial Narrow" pitchFamily="34" charset="0"/>
              </a:rPr>
              <a:t>Pemanfaatan</a:t>
            </a:r>
            <a:r>
              <a:rPr lang="en-US" sz="1300" dirty="0" smtClean="0">
                <a:solidFill>
                  <a:schemeClr val="tx1"/>
                </a:solidFill>
                <a:latin typeface="Arial Narrow" pitchFamily="34" charset="0"/>
              </a:rPr>
              <a:t> BMN </a:t>
            </a:r>
            <a:r>
              <a:rPr lang="en-US" sz="1300" dirty="0">
                <a:solidFill>
                  <a:schemeClr val="tx1"/>
                </a:solidFill>
                <a:latin typeface="Arial Narrow" pitchFamily="34" charset="0"/>
              </a:rPr>
              <a:t>Idle)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31" name="Oval 30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logodjk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34" name="Oval 33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logodepkeu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37" name="Oval 36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garuda_pancasil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39" name="Title 1"/>
          <p:cNvSpPr txBox="1">
            <a:spLocks/>
          </p:cNvSpPr>
          <p:nvPr/>
        </p:nvSpPr>
        <p:spPr>
          <a:xfrm>
            <a:off x="228600" y="533400"/>
            <a:ext cx="86106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PERENCANAAN KEBUTUHAN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DAN PENGANGGARAN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0" name="Down Arrow 39"/>
          <p:cNvSpPr/>
          <p:nvPr/>
        </p:nvSpPr>
        <p:spPr>
          <a:xfrm rot="16200000">
            <a:off x="2076498" y="1588623"/>
            <a:ext cx="1135479" cy="564075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28"/>
          <p:cNvSpPr/>
          <p:nvPr/>
        </p:nvSpPr>
        <p:spPr bwMode="auto">
          <a:xfrm>
            <a:off x="3352800" y="2667000"/>
            <a:ext cx="1554480" cy="274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Standar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Barang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43" name="Rounded Rectangle 28"/>
          <p:cNvSpPr/>
          <p:nvPr/>
        </p:nvSpPr>
        <p:spPr bwMode="auto">
          <a:xfrm>
            <a:off x="3352800" y="3032034"/>
            <a:ext cx="1554480" cy="274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Standar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Kebutuhan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44" name="Rounded Rectangle 28"/>
          <p:cNvSpPr/>
          <p:nvPr/>
        </p:nvSpPr>
        <p:spPr bwMode="auto">
          <a:xfrm>
            <a:off x="3352800" y="3383280"/>
            <a:ext cx="1554480" cy="274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Standar</a:t>
            </a: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Biaya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45" name="Rounded Rectangle 28"/>
          <p:cNvSpPr/>
          <p:nvPr/>
        </p:nvSpPr>
        <p:spPr bwMode="auto">
          <a:xfrm>
            <a:off x="7376160" y="2743200"/>
            <a:ext cx="1463040" cy="365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NEW INISIATIVE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46" name="Rounded Rectangle 28"/>
          <p:cNvSpPr/>
          <p:nvPr/>
        </p:nvSpPr>
        <p:spPr bwMode="auto">
          <a:xfrm>
            <a:off x="7376160" y="3200400"/>
            <a:ext cx="1463040" cy="365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 Narrow" pitchFamily="34" charset="0"/>
                <a:cs typeface="Browallia New" pitchFamily="34" charset="-34"/>
              </a:rPr>
              <a:t>BASELINE</a:t>
            </a:r>
            <a:endParaRPr lang="en-US" sz="1400" dirty="0">
              <a:solidFill>
                <a:schemeClr val="tx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47" name="Rounded Rectangle 28"/>
          <p:cNvSpPr/>
          <p:nvPr/>
        </p:nvSpPr>
        <p:spPr bwMode="auto">
          <a:xfrm>
            <a:off x="5608320" y="2667000"/>
            <a:ext cx="1219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  <a:cs typeface="Browallia New" pitchFamily="34" charset="-34"/>
              </a:rPr>
              <a:t>RKA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  <a:cs typeface="Browallia New" pitchFamily="34" charset="-34"/>
            </a:endParaRPr>
          </a:p>
        </p:txBody>
      </p:sp>
      <p:sp>
        <p:nvSpPr>
          <p:cNvPr id="48" name="Down Arrow 47"/>
          <p:cNvSpPr/>
          <p:nvPr/>
        </p:nvSpPr>
        <p:spPr>
          <a:xfrm rot="5400000" flipH="1">
            <a:off x="6678880" y="2968040"/>
            <a:ext cx="754479" cy="30480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Down Arrow 48"/>
          <p:cNvSpPr/>
          <p:nvPr/>
        </p:nvSpPr>
        <p:spPr>
          <a:xfrm rot="5400000" flipH="1">
            <a:off x="4880560" y="2968040"/>
            <a:ext cx="754479" cy="30480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ight Brace 49"/>
          <p:cNvSpPr/>
          <p:nvPr/>
        </p:nvSpPr>
        <p:spPr>
          <a:xfrm flipH="1">
            <a:off x="2971800" y="2743200"/>
            <a:ext cx="228600" cy="838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lide Number Placeholder 11"/>
          <p:cNvSpPr txBox="1">
            <a:spLocks/>
          </p:cNvSpPr>
          <p:nvPr/>
        </p:nvSpPr>
        <p:spPr bwMode="auto">
          <a:xfrm>
            <a:off x="8220075" y="6605587"/>
            <a:ext cx="923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latin typeface="Calibri" pitchFamily="34" charset="0"/>
              </a:rPr>
              <a:t>Slide </a:t>
            </a:r>
            <a:fld id="{F3B2EFFA-D4F0-4375-9D35-3547EC8174E0}" type="slidenum">
              <a:rPr lang="en-US" sz="1400">
                <a:latin typeface="Calibri" pitchFamily="34" charset="0"/>
              </a:rPr>
              <a:pPr algn="r"/>
              <a:t>7</a:t>
            </a:fld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 bwMode="auto">
          <a:xfrm rot="5400000">
            <a:off x="1480548" y="3537949"/>
            <a:ext cx="6172198" cy="16310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" name="Picture 19" descr="GRAS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1266" y="6284921"/>
            <a:ext cx="1159378" cy="72547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grpSp>
        <p:nvGrpSpPr>
          <p:cNvPr id="43" name="Group 42"/>
          <p:cNvGrpSpPr/>
          <p:nvPr/>
        </p:nvGrpSpPr>
        <p:grpSpPr>
          <a:xfrm>
            <a:off x="4412673" y="1066800"/>
            <a:ext cx="1911927" cy="685800"/>
            <a:chOff x="4412673" y="757250"/>
            <a:chExt cx="1911927" cy="435570"/>
          </a:xfrm>
        </p:grpSpPr>
        <p:sp>
          <p:nvSpPr>
            <p:cNvPr id="19" name="Pentagon 18"/>
            <p:cNvSpPr/>
            <p:nvPr/>
          </p:nvSpPr>
          <p:spPr bwMode="auto">
            <a:xfrm>
              <a:off x="4412673" y="757250"/>
              <a:ext cx="1911927" cy="435570"/>
            </a:xfrm>
            <a:prstGeom prst="homePlate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NON TUSI +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Optimalisasi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3" name="Flowchart: Or 22"/>
            <p:cNvSpPr/>
            <p:nvPr/>
          </p:nvSpPr>
          <p:spPr bwMode="auto">
            <a:xfrm>
              <a:off x="4498072" y="840532"/>
              <a:ext cx="112977" cy="94373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4" name="Flowchart: Or 23"/>
            <p:cNvSpPr/>
            <p:nvPr/>
          </p:nvSpPr>
          <p:spPr bwMode="auto">
            <a:xfrm>
              <a:off x="4498072" y="999234"/>
              <a:ext cx="112977" cy="94373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19400" y="609600"/>
            <a:ext cx="1911927" cy="435570"/>
            <a:chOff x="2819400" y="1266829"/>
            <a:chExt cx="1911927" cy="435570"/>
          </a:xfrm>
        </p:grpSpPr>
        <p:sp>
          <p:nvSpPr>
            <p:cNvPr id="25" name="Pentagon 24"/>
            <p:cNvSpPr/>
            <p:nvPr/>
          </p:nvSpPr>
          <p:spPr bwMode="auto">
            <a:xfrm flipH="1">
              <a:off x="2819400" y="1266829"/>
              <a:ext cx="1911927" cy="435570"/>
            </a:xfrm>
            <a:prstGeom prst="homePlate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TUSI</a:t>
              </a:r>
            </a:p>
          </p:txBody>
        </p:sp>
        <p:sp>
          <p:nvSpPr>
            <p:cNvPr id="26" name="Flowchart: Or 25"/>
            <p:cNvSpPr/>
            <p:nvPr/>
          </p:nvSpPr>
          <p:spPr bwMode="auto">
            <a:xfrm flipH="1">
              <a:off x="4486786" y="1350109"/>
              <a:ext cx="112977" cy="94373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7" name="Flowchart: Or 26"/>
            <p:cNvSpPr/>
            <p:nvPr/>
          </p:nvSpPr>
          <p:spPr bwMode="auto">
            <a:xfrm flipH="1">
              <a:off x="4486786" y="1508811"/>
              <a:ext cx="112977" cy="94373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00800" y="112848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PEMANFAATAN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56159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1066800"/>
            <a:ext cx="434340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Wingdings" pitchFamily="2" charset="2"/>
              <a:buChar char="q"/>
            </a:pPr>
            <a:r>
              <a:rPr lang="en-US" sz="1600" b="1" dirty="0" err="1" smtClean="0">
                <a:latin typeface="Calibri" pitchFamily="34" charset="0"/>
              </a:rPr>
              <a:t>Penguatan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dasar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hukum</a:t>
            </a:r>
            <a:endParaRPr lang="en-US" sz="1600" b="1" dirty="0" smtClean="0">
              <a:latin typeface="Calibri" pitchFamily="34" charset="0"/>
            </a:endParaRPr>
          </a:p>
          <a:p>
            <a:pPr marL="465138" lvl="1" indent="-225425"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alih</a:t>
            </a:r>
            <a:r>
              <a:rPr lang="en-US" sz="1500" dirty="0" smtClean="0">
                <a:latin typeface="Calibri" pitchFamily="34" charset="0"/>
              </a:rPr>
              <a:t> status </a:t>
            </a:r>
            <a:r>
              <a:rPr lang="en-US" sz="1500" dirty="0" err="1" smtClean="0">
                <a:latin typeface="Calibri" pitchFamily="34" charset="0"/>
              </a:rPr>
              <a:t>penggunaan</a:t>
            </a:r>
            <a:endParaRPr lang="en-US" sz="1500" dirty="0" smtClean="0">
              <a:latin typeface="Calibri" pitchFamily="34" charset="0"/>
            </a:endParaRPr>
          </a:p>
          <a:p>
            <a:pPr marL="465138" lvl="1" indent="-225425"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penggunaan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sementara</a:t>
            </a:r>
            <a:endParaRPr lang="en-US" sz="1500" dirty="0" smtClean="0">
              <a:latin typeface="Calibri" pitchFamily="34" charset="0"/>
            </a:endParaRPr>
          </a:p>
          <a:p>
            <a:pPr marL="465138" lvl="1" indent="-225425">
              <a:buFont typeface="Wingdings" pitchFamily="2" charset="2"/>
              <a:buChar char="ü"/>
            </a:pPr>
            <a:r>
              <a:rPr lang="en-US" sz="1500" dirty="0" smtClean="0">
                <a:latin typeface="Calibri" pitchFamily="34" charset="0"/>
              </a:rPr>
              <a:t>BMN/D </a:t>
            </a:r>
            <a:r>
              <a:rPr lang="en-US" sz="1500" i="1" dirty="0" smtClean="0">
                <a:latin typeface="Calibri" pitchFamily="34" charset="0"/>
              </a:rPr>
              <a:t>idle</a:t>
            </a:r>
            <a:endParaRPr lang="en-US" sz="1500" dirty="0" smtClean="0">
              <a:latin typeface="Calibri" pitchFamily="34" charset="0"/>
            </a:endParaRPr>
          </a:p>
          <a:p>
            <a:pPr marL="225425" indent="-22542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b="1" dirty="0" err="1" smtClean="0">
                <a:latin typeface="Calibri" pitchFamily="34" charset="0"/>
              </a:rPr>
              <a:t>Penyederhanaan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birokrasi</a:t>
            </a:r>
            <a:r>
              <a:rPr lang="en-US" sz="1600" b="1" dirty="0" smtClean="0">
                <a:latin typeface="Calibri" pitchFamily="34" charset="0"/>
              </a:rPr>
              <a:t> </a:t>
            </a:r>
          </a:p>
          <a:p>
            <a:pPr marL="458788" indent="-225425">
              <a:buFont typeface="Wingdings" pitchFamily="2" charset="2"/>
              <a:buChar char="ü"/>
            </a:pPr>
            <a:r>
              <a:rPr lang="id-ID" sz="1500" dirty="0" smtClean="0"/>
              <a:t>P</a:t>
            </a:r>
            <a:r>
              <a:rPr lang="en-US" sz="1500" dirty="0" err="1" smtClean="0"/>
              <a:t>engelola</a:t>
            </a:r>
            <a:r>
              <a:rPr lang="en-US" sz="1500" dirty="0" smtClean="0"/>
              <a:t> </a:t>
            </a:r>
            <a:r>
              <a:rPr lang="en-US" sz="1500" dirty="0" err="1" smtClean="0"/>
              <a:t>dapat</a:t>
            </a:r>
            <a:r>
              <a:rPr lang="en-US" sz="1500" dirty="0" smtClean="0"/>
              <a:t> </a:t>
            </a:r>
            <a:r>
              <a:rPr lang="en-US" sz="1500" dirty="0" err="1" smtClean="0"/>
              <a:t>mendelegasikan</a:t>
            </a:r>
            <a:r>
              <a:rPr lang="en-US" sz="1500" dirty="0" smtClean="0"/>
              <a:t> </a:t>
            </a:r>
            <a:r>
              <a:rPr lang="en-US" sz="1500" dirty="0" err="1" smtClean="0"/>
              <a:t>sebagian</a:t>
            </a:r>
            <a:r>
              <a:rPr lang="en-US" sz="1500" dirty="0" smtClean="0"/>
              <a:t> </a:t>
            </a:r>
            <a:r>
              <a:rPr lang="en-US" sz="1500" dirty="0" err="1" smtClean="0"/>
              <a:t>kewenangannya</a:t>
            </a:r>
            <a:r>
              <a:rPr lang="en-US" sz="1500" dirty="0" smtClean="0"/>
              <a:t> </a:t>
            </a:r>
            <a:r>
              <a:rPr lang="en-US" sz="1500" dirty="0" err="1" smtClean="0"/>
              <a:t>kepada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endParaRPr lang="en-US" sz="1500" dirty="0" smtClean="0"/>
          </a:p>
          <a:p>
            <a:pPr marL="458788" indent="-225425">
              <a:buFont typeface="Wingdings" pitchFamily="2" charset="2"/>
              <a:buChar char="ü"/>
            </a:pP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kondisi</a:t>
            </a:r>
            <a:r>
              <a:rPr lang="en-US" sz="1500" dirty="0" smtClean="0"/>
              <a:t> </a:t>
            </a:r>
            <a:r>
              <a:rPr lang="en-US" sz="1500" dirty="0" err="1" smtClean="0"/>
              <a:t>tertentu</a:t>
            </a:r>
            <a:r>
              <a:rPr lang="en-US" sz="1500" dirty="0" smtClean="0"/>
              <a:t>, </a:t>
            </a:r>
            <a:r>
              <a:rPr lang="en-US" sz="1500" dirty="0" err="1" smtClean="0"/>
              <a:t>Pengelola</a:t>
            </a:r>
            <a:r>
              <a:rPr lang="en-US" sz="1500" dirty="0" smtClean="0"/>
              <a:t> </a:t>
            </a:r>
            <a:r>
              <a:rPr lang="en-US" sz="1500" dirty="0" err="1" smtClean="0"/>
              <a:t>dapat</a:t>
            </a:r>
            <a:r>
              <a:rPr lang="en-US" sz="1500" dirty="0" smtClean="0"/>
              <a:t> </a:t>
            </a:r>
            <a:r>
              <a:rPr lang="en-US" sz="1500" dirty="0" err="1" smtClean="0"/>
              <a:t>menetapkan</a:t>
            </a:r>
            <a:r>
              <a:rPr lang="en-US" sz="1500" dirty="0" smtClean="0"/>
              <a:t>  status </a:t>
            </a:r>
            <a:r>
              <a:rPr lang="en-US" sz="1500" dirty="0" err="1" smtClean="0"/>
              <a:t>Penggunaan</a:t>
            </a:r>
            <a:r>
              <a:rPr lang="en-US" sz="1500" dirty="0" smtClean="0"/>
              <a:t> BMN </a:t>
            </a:r>
            <a:r>
              <a:rPr lang="en-US" sz="1500" dirty="0" err="1" smtClean="0"/>
              <a:t>pada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 </a:t>
            </a:r>
            <a:r>
              <a:rPr lang="en-US" sz="1500" b="1" dirty="0" err="1" smtClean="0"/>
              <a:t>tanpa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didahului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usulan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Pengguna</a:t>
            </a:r>
            <a:endParaRPr lang="en-US" sz="1500" b="1" dirty="0" smtClean="0">
              <a:latin typeface="Calibri" pitchFamily="34" charset="0"/>
            </a:endParaRPr>
          </a:p>
          <a:p>
            <a:pPr marL="458788" indent="-225425">
              <a:buFont typeface="Wingdings" pitchFamily="2" charset="2"/>
              <a:buChar char="ü"/>
            </a:pPr>
            <a:r>
              <a:rPr lang="en-US" sz="1500" dirty="0" smtClean="0">
                <a:latin typeface="Calibri" pitchFamily="34" charset="0"/>
              </a:rPr>
              <a:t>PSP BMN/D </a:t>
            </a:r>
            <a:r>
              <a:rPr lang="en-US" sz="1500" dirty="0" err="1" smtClean="0">
                <a:latin typeface="Calibri" pitchFamily="34" charset="0"/>
              </a:rPr>
              <a:t>dikecualikan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untuk</a:t>
            </a:r>
            <a:r>
              <a:rPr lang="en-US" sz="1500" dirty="0" smtClean="0">
                <a:latin typeface="Calibri" pitchFamily="34" charset="0"/>
              </a:rPr>
              <a:t>:</a:t>
            </a:r>
          </a:p>
          <a:p>
            <a:pPr marL="682625" indent="-217488">
              <a:buFont typeface="Courier New" pitchFamily="49" charset="0"/>
              <a:buChar char="o"/>
            </a:pPr>
            <a:r>
              <a:rPr lang="en-US" sz="1500" dirty="0" err="1" smtClean="0">
                <a:latin typeface="Calibri" pitchFamily="34" charset="0"/>
              </a:rPr>
              <a:t>barang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persediaan</a:t>
            </a:r>
            <a:r>
              <a:rPr lang="en-US" sz="1500" dirty="0" smtClean="0">
                <a:latin typeface="Calibri" pitchFamily="34" charset="0"/>
              </a:rPr>
              <a:t>, </a:t>
            </a:r>
          </a:p>
          <a:p>
            <a:pPr marL="682625" indent="-217488">
              <a:buFont typeface="Courier New" pitchFamily="49" charset="0"/>
              <a:buChar char="o"/>
            </a:pPr>
            <a:r>
              <a:rPr lang="en-US" sz="1500" dirty="0" smtClean="0">
                <a:latin typeface="Calibri" pitchFamily="34" charset="0"/>
              </a:rPr>
              <a:t>KDP, </a:t>
            </a:r>
          </a:p>
          <a:p>
            <a:pPr marL="682625" indent="-217488">
              <a:buFont typeface="Courier New" pitchFamily="49" charset="0"/>
              <a:buChar char="o"/>
            </a:pPr>
            <a:r>
              <a:rPr lang="en-US" sz="1500" dirty="0" err="1" smtClean="0">
                <a:latin typeface="Calibri" pitchFamily="34" charset="0"/>
              </a:rPr>
              <a:t>barang</a:t>
            </a:r>
            <a:r>
              <a:rPr lang="en-US" sz="1500" dirty="0" smtClean="0">
                <a:latin typeface="Calibri" pitchFamily="34" charset="0"/>
              </a:rPr>
              <a:t> yang </a:t>
            </a:r>
            <a:r>
              <a:rPr lang="en-US" sz="1500" dirty="0" err="1" smtClean="0">
                <a:latin typeface="Calibri" pitchFamily="34" charset="0"/>
              </a:rPr>
              <a:t>dari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awal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pengadaannya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direncanakan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untuk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dihibahkan</a:t>
            </a:r>
            <a:r>
              <a:rPr lang="en-US" sz="1500" dirty="0" smtClean="0">
                <a:latin typeface="Calibri" pitchFamily="34" charset="0"/>
              </a:rPr>
              <a:t>, </a:t>
            </a:r>
          </a:p>
          <a:p>
            <a:pPr marL="682625" indent="-217488">
              <a:buFont typeface="Courier New" pitchFamily="49" charset="0"/>
              <a:buChar char="o"/>
            </a:pPr>
            <a:r>
              <a:rPr lang="en-US" sz="1500" dirty="0" smtClean="0">
                <a:latin typeface="Calibri" pitchFamily="34" charset="0"/>
              </a:rPr>
              <a:t>BMN yang </a:t>
            </a:r>
            <a:r>
              <a:rPr lang="en-US" sz="1500" dirty="0" err="1" smtClean="0">
                <a:latin typeface="Calibri" pitchFamily="34" charset="0"/>
              </a:rPr>
              <a:t>berasal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dari</a:t>
            </a:r>
            <a:r>
              <a:rPr lang="en-US" sz="1500" dirty="0" smtClean="0">
                <a:latin typeface="Calibri" pitchFamily="34" charset="0"/>
              </a:rPr>
              <a:t> DK/TP (</a:t>
            </a:r>
            <a:r>
              <a:rPr lang="en-US" sz="1500" dirty="0" err="1" smtClean="0">
                <a:latin typeface="Calibri" pitchFamily="34" charset="0"/>
              </a:rPr>
              <a:t>penunjang</a:t>
            </a:r>
            <a:r>
              <a:rPr lang="en-US" sz="1500" dirty="0" smtClean="0">
                <a:latin typeface="Calibri" pitchFamily="34" charset="0"/>
              </a:rPr>
              <a:t>) yang </a:t>
            </a:r>
            <a:r>
              <a:rPr lang="en-US" sz="1500" dirty="0" err="1" smtClean="0">
                <a:latin typeface="Calibri" pitchFamily="34" charset="0"/>
              </a:rPr>
              <a:t>direncanakan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untuk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diserahkan</a:t>
            </a:r>
            <a:r>
              <a:rPr lang="en-US" sz="1500" dirty="0" smtClean="0">
                <a:latin typeface="Calibri" pitchFamily="34" charset="0"/>
              </a:rPr>
              <a:t>, </a:t>
            </a:r>
          </a:p>
          <a:p>
            <a:pPr marL="682625" indent="-217488">
              <a:buFont typeface="Courier New" pitchFamily="49" charset="0"/>
              <a:buChar char="o"/>
            </a:pPr>
            <a:r>
              <a:rPr lang="en-US" sz="1500" dirty="0" smtClean="0">
                <a:latin typeface="Calibri" pitchFamily="34" charset="0"/>
              </a:rPr>
              <a:t>BMN/D lain yang </a:t>
            </a:r>
            <a:r>
              <a:rPr lang="en-US" sz="1500" dirty="0" err="1" smtClean="0">
                <a:latin typeface="Calibri" pitchFamily="34" charset="0"/>
              </a:rPr>
              <a:t>ditetapkan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oleh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Pengelola</a:t>
            </a:r>
            <a:r>
              <a:rPr lang="en-US" sz="1500" dirty="0" smtClean="0">
                <a:latin typeface="Calibri" pitchFamily="34" charset="0"/>
              </a:rPr>
              <a:t> BMN/</a:t>
            </a:r>
            <a:r>
              <a:rPr lang="en-US" sz="1500" dirty="0" err="1" smtClean="0">
                <a:latin typeface="Calibri" pitchFamily="34" charset="0"/>
              </a:rPr>
              <a:t>Gubernur</a:t>
            </a:r>
            <a:r>
              <a:rPr lang="en-US" sz="1500" dirty="0" smtClean="0">
                <a:latin typeface="Calibri" pitchFamily="34" charset="0"/>
              </a:rPr>
              <a:t>/</a:t>
            </a:r>
            <a:r>
              <a:rPr lang="en-US" sz="1500" dirty="0" err="1" smtClean="0"/>
              <a:t>Bupati</a:t>
            </a:r>
            <a:r>
              <a:rPr lang="en-US" sz="1500" dirty="0" smtClean="0"/>
              <a:t>/</a:t>
            </a:r>
            <a:r>
              <a:rPr lang="en-US" sz="1500" dirty="0" err="1" smtClean="0"/>
              <a:t>Walikota</a:t>
            </a:r>
            <a:r>
              <a:rPr lang="en-US" sz="1500" dirty="0" smtClean="0"/>
              <a:t>.</a:t>
            </a:r>
          </a:p>
          <a:p>
            <a:pPr marL="231775" indent="-217488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b="1" dirty="0" err="1" smtClean="0"/>
              <a:t>Pengembangan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manajemen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aset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negara</a:t>
            </a:r>
            <a:endParaRPr lang="en-US" sz="1600" b="1" dirty="0" smtClean="0"/>
          </a:p>
          <a:p>
            <a:pPr marL="465138" indent="-217488">
              <a:buFont typeface="Wingdings" pitchFamily="2" charset="2"/>
              <a:buChar char="ü"/>
            </a:pPr>
            <a:r>
              <a:rPr lang="en-US" sz="1500" dirty="0" err="1" smtClean="0"/>
              <a:t>Kriteria</a:t>
            </a:r>
            <a:r>
              <a:rPr lang="en-US" sz="1500" dirty="0" smtClean="0"/>
              <a:t> BMN/D </a:t>
            </a:r>
            <a:r>
              <a:rPr lang="en-US" sz="1500" i="1" dirty="0" smtClean="0"/>
              <a:t>Idle </a:t>
            </a:r>
            <a:r>
              <a:rPr lang="en-US" sz="1500" dirty="0" err="1" smtClean="0"/>
              <a:t>dikecualikan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BMN/D </a:t>
            </a:r>
            <a:r>
              <a:rPr lang="en-US" sz="1500" dirty="0" err="1" smtClean="0"/>
              <a:t>yg</a:t>
            </a:r>
            <a:r>
              <a:rPr lang="en-US" sz="1500" dirty="0" smtClean="0"/>
              <a:t> </a:t>
            </a:r>
            <a:r>
              <a:rPr lang="en-US" sz="1500" dirty="0" err="1" smtClean="0"/>
              <a:t>telah</a:t>
            </a:r>
            <a:r>
              <a:rPr lang="en-US" sz="1500" dirty="0" smtClean="0"/>
              <a:t> </a:t>
            </a:r>
            <a:r>
              <a:rPr lang="en-US" sz="1500" dirty="0" err="1" smtClean="0"/>
              <a:t>direncanakan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digunakan</a:t>
            </a:r>
            <a:r>
              <a:rPr lang="en-US" sz="1500" dirty="0" smtClean="0"/>
              <a:t>/ </a:t>
            </a:r>
            <a:r>
              <a:rPr lang="en-US" sz="1500" dirty="0" err="1" smtClean="0"/>
              <a:t>dimanfaatkan</a:t>
            </a:r>
            <a:r>
              <a:rPr lang="en-US" sz="1500" dirty="0" smtClean="0"/>
              <a:t>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jangka</a:t>
            </a:r>
            <a:r>
              <a:rPr lang="en-US" sz="1500" dirty="0" smtClean="0"/>
              <a:t> </a:t>
            </a:r>
            <a:r>
              <a:rPr lang="en-US" sz="1500" dirty="0" err="1" smtClean="0"/>
              <a:t>waktu</a:t>
            </a:r>
            <a:r>
              <a:rPr lang="en-US" sz="1500" dirty="0" smtClean="0"/>
              <a:t> </a:t>
            </a:r>
            <a:r>
              <a:rPr lang="en-US" sz="1500" dirty="0" err="1" smtClean="0"/>
              <a:t>tertentu</a:t>
            </a:r>
            <a:r>
              <a:rPr lang="en-US" sz="1500" dirty="0" smtClean="0"/>
              <a:t> </a:t>
            </a:r>
            <a:r>
              <a:rPr lang="en-US" sz="1500" dirty="0" err="1" smtClean="0"/>
              <a:t>yg</a:t>
            </a:r>
            <a:r>
              <a:rPr lang="en-US" sz="1500" dirty="0" smtClean="0"/>
              <a:t> </a:t>
            </a:r>
            <a:r>
              <a:rPr lang="en-US" sz="1500" dirty="0" err="1" smtClean="0"/>
              <a:t>ditetapkan</a:t>
            </a:r>
            <a:endParaRPr lang="en-US" sz="15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4800600" y="1676401"/>
            <a:ext cx="4267200" cy="5139869"/>
          </a:xfrm>
          <a:prstGeom prst="rect">
            <a:avLst/>
          </a:prstGeom>
          <a:noFill/>
        </p:spPr>
        <p:txBody>
          <a:bodyPr wrap="square" rIns="45720" rtlCol="0">
            <a:spAutoFit/>
          </a:bodyPr>
          <a:lstStyle/>
          <a:p>
            <a:pPr marL="225425" indent="-22542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dirty="0" err="1" smtClean="0">
                <a:latin typeface="Calibri" pitchFamily="34" charset="0"/>
              </a:rPr>
              <a:t>Pengembangan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manajemen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aset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negara</a:t>
            </a:r>
            <a:endParaRPr lang="en-US" sz="1600" dirty="0" smtClean="0">
              <a:latin typeface="Calibri" pitchFamily="34" charset="0"/>
            </a:endParaRPr>
          </a:p>
          <a:p>
            <a:pPr marL="458788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Ruang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lingkup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pemanfaatan</a:t>
            </a:r>
            <a:endParaRPr lang="en-US" sz="1500" dirty="0" smtClean="0">
              <a:latin typeface="Calibri" pitchFamily="34" charset="0"/>
            </a:endParaRPr>
          </a:p>
          <a:p>
            <a:pPr marL="676275" lvl="1" indent="-225425">
              <a:buFont typeface="Courier New" pitchFamily="49" charset="0"/>
              <a:buChar char="o"/>
            </a:pPr>
            <a:r>
              <a:rPr lang="en-US" sz="1500" dirty="0" err="1" smtClean="0">
                <a:latin typeface="Calibri" pitchFamily="34" charset="0"/>
              </a:rPr>
              <a:t>pendayagunaan</a:t>
            </a:r>
            <a:r>
              <a:rPr lang="en-US" sz="1500" dirty="0" smtClean="0">
                <a:latin typeface="Calibri" pitchFamily="34" charset="0"/>
              </a:rPr>
              <a:t> BMN/D </a:t>
            </a:r>
            <a:r>
              <a:rPr lang="en-US" sz="1500" dirty="0" err="1" smtClean="0">
                <a:latin typeface="Calibri" pitchFamily="34" charset="0"/>
              </a:rPr>
              <a:t>yg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tidak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digunakan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untuk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penyelenggaraan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tusi</a:t>
            </a:r>
            <a:r>
              <a:rPr lang="en-US" sz="1500" dirty="0" smtClean="0">
                <a:latin typeface="Calibri" pitchFamily="34" charset="0"/>
              </a:rPr>
              <a:t> K/L/SKPD </a:t>
            </a:r>
          </a:p>
          <a:p>
            <a:pPr marL="676275" lvl="1" indent="-225425">
              <a:buFont typeface="Courier New" pitchFamily="49" charset="0"/>
              <a:buChar char="o"/>
            </a:pPr>
            <a:r>
              <a:rPr lang="en-US" sz="1500" dirty="0" err="1" smtClean="0">
                <a:latin typeface="Calibri" pitchFamily="34" charset="0"/>
              </a:rPr>
              <a:t>optimalisasi</a:t>
            </a:r>
            <a:r>
              <a:rPr lang="en-US" sz="1500" dirty="0" smtClean="0">
                <a:latin typeface="Calibri" pitchFamily="34" charset="0"/>
              </a:rPr>
              <a:t> BMN/D</a:t>
            </a:r>
          </a:p>
          <a:p>
            <a:pPr marL="458788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Jangka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waktu</a:t>
            </a:r>
            <a:r>
              <a:rPr lang="en-US" sz="1500" dirty="0" smtClean="0">
                <a:latin typeface="Calibri" pitchFamily="34" charset="0"/>
              </a:rPr>
              <a:t>, </a:t>
            </a:r>
            <a:r>
              <a:rPr lang="en-US" sz="1500" dirty="0" err="1" smtClean="0">
                <a:latin typeface="Calibri" pitchFamily="34" charset="0"/>
              </a:rPr>
              <a:t>besaran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cara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pembayaran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sewa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untuk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infrastruktur</a:t>
            </a:r>
            <a:r>
              <a:rPr lang="en-US" sz="1500" dirty="0" smtClean="0">
                <a:latin typeface="Calibri" pitchFamily="34" charset="0"/>
              </a:rPr>
              <a:t> (</a:t>
            </a:r>
            <a:r>
              <a:rPr lang="en-US" sz="1500" dirty="0" err="1" smtClean="0">
                <a:latin typeface="Calibri" pitchFamily="34" charset="0"/>
              </a:rPr>
              <a:t>bisa</a:t>
            </a:r>
            <a:r>
              <a:rPr lang="en-US" sz="1500" dirty="0" smtClean="0">
                <a:latin typeface="Calibri" pitchFamily="34" charset="0"/>
              </a:rPr>
              <a:t> &gt; 5 </a:t>
            </a:r>
            <a:r>
              <a:rPr lang="en-US" sz="1500" dirty="0" err="1" smtClean="0">
                <a:latin typeface="Calibri" pitchFamily="34" charset="0"/>
              </a:rPr>
              <a:t>tahun</a:t>
            </a:r>
            <a:r>
              <a:rPr lang="en-US" sz="1500" dirty="0" smtClean="0">
                <a:latin typeface="Calibri" pitchFamily="34" charset="0"/>
              </a:rPr>
              <a:t>)</a:t>
            </a:r>
          </a:p>
          <a:p>
            <a:pPr marL="458788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Diversifikasi</a:t>
            </a:r>
            <a:r>
              <a:rPr lang="en-US" sz="1500" dirty="0" smtClean="0">
                <a:latin typeface="Calibri" pitchFamily="34" charset="0"/>
              </a:rPr>
              <a:t> KSP </a:t>
            </a:r>
            <a:r>
              <a:rPr lang="en-US" sz="15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500" dirty="0" err="1" smtClean="0">
                <a:latin typeface="Calibri" pitchFamily="34" charset="0"/>
              </a:rPr>
              <a:t>Konstribusi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pembagian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keuntungan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dapat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berupa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aset</a:t>
            </a:r>
            <a:r>
              <a:rPr lang="en-US" sz="1500" dirty="0" smtClean="0">
                <a:latin typeface="Calibri" pitchFamily="34" charset="0"/>
              </a:rPr>
              <a:t> (</a:t>
            </a:r>
            <a:r>
              <a:rPr lang="en-US" sz="1500" dirty="0" err="1" smtClean="0">
                <a:latin typeface="Calibri" pitchFamily="34" charset="0"/>
              </a:rPr>
              <a:t>maks</a:t>
            </a:r>
            <a:r>
              <a:rPr lang="en-US" sz="1500" dirty="0" smtClean="0">
                <a:latin typeface="Calibri" pitchFamily="34" charset="0"/>
              </a:rPr>
              <a:t>. 10%)</a:t>
            </a:r>
          </a:p>
          <a:p>
            <a:pPr marL="458788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Jangka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waktu</a:t>
            </a:r>
            <a:r>
              <a:rPr lang="en-US" sz="1500" dirty="0" smtClean="0">
                <a:latin typeface="Calibri" pitchFamily="34" charset="0"/>
              </a:rPr>
              <a:t> KSP </a:t>
            </a:r>
            <a:r>
              <a:rPr lang="en-US" sz="1500" dirty="0" err="1" smtClean="0">
                <a:latin typeface="Calibri" pitchFamily="34" charset="0"/>
              </a:rPr>
              <a:t>infrastruktur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s.d</a:t>
            </a:r>
            <a:r>
              <a:rPr lang="en-US" sz="1500" dirty="0" smtClean="0">
                <a:latin typeface="Calibri" pitchFamily="34" charset="0"/>
              </a:rPr>
              <a:t>. 50 </a:t>
            </a:r>
            <a:r>
              <a:rPr lang="en-US" sz="1500" dirty="0" err="1" smtClean="0">
                <a:latin typeface="Calibri" pitchFamily="34" charset="0"/>
              </a:rPr>
              <a:t>tahun</a:t>
            </a:r>
            <a:endParaRPr lang="en-US" sz="1500" dirty="0" smtClean="0">
              <a:latin typeface="Calibri" pitchFamily="34" charset="0"/>
            </a:endParaRPr>
          </a:p>
          <a:p>
            <a:pPr marL="458788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Jangka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waktu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pinjam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pakai</a:t>
            </a:r>
            <a:r>
              <a:rPr lang="en-US" sz="1500" dirty="0" smtClean="0">
                <a:latin typeface="Calibri" pitchFamily="34" charset="0"/>
              </a:rPr>
              <a:t> (5 </a:t>
            </a:r>
            <a:r>
              <a:rPr lang="en-US" sz="1500" dirty="0" err="1" smtClean="0">
                <a:latin typeface="Calibri" pitchFamily="34" charset="0"/>
              </a:rPr>
              <a:t>tahun</a:t>
            </a:r>
            <a:r>
              <a:rPr lang="en-US" sz="1500" dirty="0" smtClean="0">
                <a:latin typeface="Calibri" pitchFamily="34" charset="0"/>
              </a:rPr>
              <a:t>)</a:t>
            </a:r>
          </a:p>
          <a:p>
            <a:pPr marL="458788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latin typeface="Calibri" pitchFamily="34" charset="0"/>
              </a:rPr>
              <a:t>KSPI</a:t>
            </a:r>
          </a:p>
          <a:p>
            <a:pPr marL="458788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Mekanisme</a:t>
            </a:r>
            <a:r>
              <a:rPr lang="en-US" sz="1500" dirty="0" smtClean="0">
                <a:latin typeface="Calibri" pitchFamily="34" charset="0"/>
              </a:rPr>
              <a:t> tender KSP </a:t>
            </a:r>
            <a:r>
              <a:rPr lang="en-US" sz="1500" dirty="0" err="1" smtClean="0">
                <a:latin typeface="Calibri" pitchFamily="34" charset="0"/>
              </a:rPr>
              <a:t>dan</a:t>
            </a:r>
            <a:r>
              <a:rPr lang="en-US" sz="1500" dirty="0" smtClean="0">
                <a:latin typeface="Calibri" pitchFamily="34" charset="0"/>
              </a:rPr>
              <a:t> BGS/BSG</a:t>
            </a:r>
          </a:p>
          <a:p>
            <a:pPr marL="225425" indent="-22542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dirty="0" err="1" smtClean="0">
                <a:latin typeface="Calibri" pitchFamily="34" charset="0"/>
              </a:rPr>
              <a:t>Penyederhanaan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birokrasi</a:t>
            </a:r>
            <a:endParaRPr lang="en-US" sz="1600" dirty="0" smtClean="0">
              <a:latin typeface="Calibri" pitchFamily="34" charset="0"/>
            </a:endParaRPr>
          </a:p>
          <a:p>
            <a:pPr marL="468313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Pelaksana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pemanfaatan</a:t>
            </a:r>
            <a:r>
              <a:rPr lang="en-US" sz="1500" dirty="0" smtClean="0">
                <a:latin typeface="Calibri" pitchFamily="34" charset="0"/>
              </a:rPr>
              <a:t> BMN</a:t>
            </a:r>
          </a:p>
          <a:p>
            <a:pPr marL="685800" lvl="1" indent="-225425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500" dirty="0" err="1" smtClean="0">
                <a:latin typeface="Calibri" pitchFamily="34" charset="0"/>
              </a:rPr>
              <a:t>Pengelola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untuk</a:t>
            </a:r>
            <a:r>
              <a:rPr lang="en-US" sz="1500" dirty="0" smtClean="0">
                <a:latin typeface="Calibri" pitchFamily="34" charset="0"/>
              </a:rPr>
              <a:t> BMN </a:t>
            </a:r>
            <a:r>
              <a:rPr lang="en-US" sz="1500" dirty="0" err="1" smtClean="0">
                <a:latin typeface="Calibri" pitchFamily="34" charset="0"/>
              </a:rPr>
              <a:t>pada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Pengelola</a:t>
            </a:r>
            <a:endParaRPr lang="en-US" sz="1500" dirty="0" smtClean="0">
              <a:latin typeface="Calibri" pitchFamily="34" charset="0"/>
            </a:endParaRPr>
          </a:p>
          <a:p>
            <a:pPr marL="685800" lvl="1" indent="-225425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500" dirty="0" err="1" smtClean="0">
                <a:latin typeface="Calibri" pitchFamily="34" charset="0"/>
              </a:rPr>
              <a:t>Pengguna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untuk</a:t>
            </a:r>
            <a:r>
              <a:rPr lang="en-US" sz="1500" dirty="0" smtClean="0">
                <a:latin typeface="Calibri" pitchFamily="34" charset="0"/>
              </a:rPr>
              <a:t> BMN </a:t>
            </a:r>
            <a:r>
              <a:rPr lang="en-US" sz="1500" dirty="0" err="1" smtClean="0">
                <a:latin typeface="Calibri" pitchFamily="34" charset="0"/>
              </a:rPr>
              <a:t>pada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Pengguna</a:t>
            </a:r>
            <a:endParaRPr lang="en-US" sz="1500" dirty="0" smtClean="0">
              <a:latin typeface="Calibri" pitchFamily="34" charset="0"/>
            </a:endParaRPr>
          </a:p>
          <a:p>
            <a:pPr marL="468313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Jumlah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peserta</a:t>
            </a:r>
            <a:r>
              <a:rPr lang="en-US" sz="1500" dirty="0" smtClean="0">
                <a:latin typeface="Calibri" pitchFamily="34" charset="0"/>
              </a:rPr>
              <a:t> tender </a:t>
            </a:r>
            <a:r>
              <a:rPr lang="en-US" sz="1500" b="1" dirty="0" err="1" smtClean="0">
                <a:latin typeface="Calibri" pitchFamily="34" charset="0"/>
              </a:rPr>
              <a:t>sekurangnya</a:t>
            </a:r>
            <a:r>
              <a:rPr lang="en-US" sz="1500" b="1" dirty="0" smtClean="0">
                <a:latin typeface="Calibri" pitchFamily="34" charset="0"/>
              </a:rPr>
              <a:t> 3 </a:t>
            </a:r>
            <a:r>
              <a:rPr lang="en-US" sz="1500" b="1" dirty="0" err="1" smtClean="0">
                <a:latin typeface="Calibri" pitchFamily="34" charset="0"/>
              </a:rPr>
              <a:t>peserta</a:t>
            </a:r>
            <a:endParaRPr lang="en-US" sz="1500" b="1" dirty="0" smtClean="0">
              <a:latin typeface="Calibri" pitchFamily="34" charset="0"/>
            </a:endParaRPr>
          </a:p>
          <a:p>
            <a:pPr marL="468313" lvl="1" indent="-22542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Mitra</a:t>
            </a:r>
            <a:r>
              <a:rPr lang="en-US" sz="1500" dirty="0" smtClean="0">
                <a:latin typeface="Calibri" pitchFamily="34" charset="0"/>
              </a:rPr>
              <a:t> KSP </a:t>
            </a:r>
            <a:r>
              <a:rPr lang="en-US" sz="1500" dirty="0" err="1" smtClean="0">
                <a:latin typeface="Calibri" pitchFamily="34" charset="0"/>
              </a:rPr>
              <a:t>penugasan</a:t>
            </a:r>
            <a:r>
              <a:rPr lang="en-US" sz="1500" dirty="0" smtClean="0">
                <a:latin typeface="Calibri" pitchFamily="34" charset="0"/>
              </a:rPr>
              <a:t> </a:t>
            </a:r>
          </a:p>
          <a:p>
            <a:pPr marL="225425" indent="-22542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600" dirty="0" err="1" smtClean="0">
                <a:latin typeface="Calibri" pitchFamily="34" charset="0"/>
              </a:rPr>
              <a:t>Harmonisasi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pengaturan</a:t>
            </a:r>
            <a:endParaRPr lang="en-US" sz="1600" dirty="0" smtClean="0">
              <a:latin typeface="Calibri" pitchFamily="34" charset="0"/>
            </a:endParaRPr>
          </a:p>
          <a:p>
            <a:pPr marL="458788" indent="-225425">
              <a:buFont typeface="Wingdings" pitchFamily="2" charset="2"/>
              <a:buChar char="ü"/>
            </a:pPr>
            <a:r>
              <a:rPr lang="en-US" sz="1500" dirty="0" err="1" smtClean="0">
                <a:latin typeface="Calibri" pitchFamily="34" charset="0"/>
              </a:rPr>
              <a:t>Lingkup</a:t>
            </a:r>
            <a:r>
              <a:rPr lang="en-US" sz="1500" dirty="0" smtClean="0">
                <a:latin typeface="Calibri" pitchFamily="34" charset="0"/>
              </a:rPr>
              <a:t> </a:t>
            </a:r>
            <a:r>
              <a:rPr lang="en-US" sz="1500" dirty="0" err="1" smtClean="0">
                <a:latin typeface="Calibri" pitchFamily="34" charset="0"/>
              </a:rPr>
              <a:t>infrastruktur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21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30" name="Oval 29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logodjkn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33" name="Oval 32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logodepkeu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40" name="Oval 39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garuda_pancasila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42" name="Slide Number Placeholder 11"/>
          <p:cNvSpPr txBox="1">
            <a:spLocks/>
          </p:cNvSpPr>
          <p:nvPr/>
        </p:nvSpPr>
        <p:spPr bwMode="auto">
          <a:xfrm>
            <a:off x="8220075" y="6605587"/>
            <a:ext cx="9239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latin typeface="Calibri" pitchFamily="34" charset="0"/>
              </a:rPr>
              <a:t>Slide </a:t>
            </a:r>
            <a:fld id="{FB7DE84B-4150-42DB-BCE5-7317518E8746}" type="slidenum">
              <a:rPr lang="en-US" sz="1400" smtClean="0">
                <a:latin typeface="Calibri" pitchFamily="34" charset="0"/>
              </a:rPr>
              <a:pPr algn="r"/>
              <a:t>8</a:t>
            </a:fld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48"/>
          <p:cNvSpPr txBox="1">
            <a:spLocks/>
          </p:cNvSpPr>
          <p:nvPr/>
        </p:nvSpPr>
        <p:spPr>
          <a:xfrm>
            <a:off x="8153400" y="0"/>
            <a:ext cx="990600" cy="2730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Slide </a:t>
            </a:r>
            <a:fld id="{00D9C805-EEEE-4367-B606-41D4E4616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7"/>
          <p:cNvGrpSpPr/>
          <p:nvPr/>
        </p:nvGrpSpPr>
        <p:grpSpPr>
          <a:xfrm>
            <a:off x="8539225" y="67710"/>
            <a:ext cx="320040" cy="320040"/>
            <a:chOff x="8539225" y="53050"/>
            <a:chExt cx="365760" cy="365760"/>
          </a:xfrm>
        </p:grpSpPr>
        <p:sp>
          <p:nvSpPr>
            <p:cNvPr id="30" name="Oval 29"/>
            <p:cNvSpPr/>
            <p:nvPr/>
          </p:nvSpPr>
          <p:spPr>
            <a:xfrm>
              <a:off x="8539225" y="5305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logodjk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8782" y="121630"/>
              <a:ext cx="246647" cy="228600"/>
            </a:xfrm>
            <a:prstGeom prst="rect">
              <a:avLst/>
            </a:prstGeom>
          </p:spPr>
        </p:pic>
      </p:grpSp>
      <p:grpSp>
        <p:nvGrpSpPr>
          <p:cNvPr id="5" name="Group 31"/>
          <p:cNvGrpSpPr/>
          <p:nvPr/>
        </p:nvGrpSpPr>
        <p:grpSpPr>
          <a:xfrm>
            <a:off x="8061960" y="67710"/>
            <a:ext cx="320040" cy="320040"/>
            <a:chOff x="7924800" y="56715"/>
            <a:chExt cx="365760" cy="365760"/>
          </a:xfrm>
        </p:grpSpPr>
        <p:sp>
          <p:nvSpPr>
            <p:cNvPr id="33" name="Oval 32"/>
            <p:cNvSpPr/>
            <p:nvPr/>
          </p:nvSpPr>
          <p:spPr>
            <a:xfrm>
              <a:off x="7924800" y="56715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logodepkeu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8808" y="100050"/>
              <a:ext cx="237744" cy="232791"/>
            </a:xfrm>
            <a:prstGeom prst="rect">
              <a:avLst/>
            </a:prstGeom>
          </p:spPr>
        </p:pic>
      </p:grpSp>
      <p:grpSp>
        <p:nvGrpSpPr>
          <p:cNvPr id="6" name="Group 38"/>
          <p:cNvGrpSpPr/>
          <p:nvPr/>
        </p:nvGrpSpPr>
        <p:grpSpPr>
          <a:xfrm>
            <a:off x="7604760" y="67710"/>
            <a:ext cx="320040" cy="320040"/>
            <a:chOff x="7315200" y="7620"/>
            <a:chExt cx="365760" cy="365760"/>
          </a:xfrm>
        </p:grpSpPr>
        <p:sp>
          <p:nvSpPr>
            <p:cNvPr id="40" name="Oval 39"/>
            <p:cNvSpPr/>
            <p:nvPr/>
          </p:nvSpPr>
          <p:spPr>
            <a:xfrm>
              <a:off x="7315200" y="7620"/>
              <a:ext cx="365760" cy="365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garuda_pancasil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0233" y="76200"/>
              <a:ext cx="215695" cy="228600"/>
            </a:xfrm>
            <a:prstGeom prst="rect">
              <a:avLst/>
            </a:prstGeom>
          </p:spPr>
        </p:pic>
      </p:grpSp>
      <p:sp>
        <p:nvSpPr>
          <p:cNvPr id="14" name="Pentagon 13"/>
          <p:cNvSpPr/>
          <p:nvPr/>
        </p:nvSpPr>
        <p:spPr bwMode="auto">
          <a:xfrm rot="5400000">
            <a:off x="2471148" y="3537949"/>
            <a:ext cx="6172198" cy="16310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5" name="Picture 14" descr="GRAS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866" y="6284921"/>
            <a:ext cx="1159378" cy="72547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grpSp>
        <p:nvGrpSpPr>
          <p:cNvPr id="16" name="Group 15"/>
          <p:cNvGrpSpPr/>
          <p:nvPr/>
        </p:nvGrpSpPr>
        <p:grpSpPr>
          <a:xfrm>
            <a:off x="5403273" y="1143000"/>
            <a:ext cx="1911927" cy="435570"/>
            <a:chOff x="4412673" y="757250"/>
            <a:chExt cx="1911927" cy="435570"/>
          </a:xfrm>
        </p:grpSpPr>
        <p:sp>
          <p:nvSpPr>
            <p:cNvPr id="17" name="Pentagon 16"/>
            <p:cNvSpPr/>
            <p:nvPr/>
          </p:nvSpPr>
          <p:spPr bwMode="auto">
            <a:xfrm>
              <a:off x="4412673" y="757250"/>
              <a:ext cx="1911927" cy="435570"/>
            </a:xfrm>
            <a:prstGeom prst="homePlate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ADMINISTRASI</a:t>
              </a:r>
            </a:p>
          </p:txBody>
        </p:sp>
        <p:sp>
          <p:nvSpPr>
            <p:cNvPr id="18" name="Flowchart: Or 17"/>
            <p:cNvSpPr/>
            <p:nvPr/>
          </p:nvSpPr>
          <p:spPr bwMode="auto">
            <a:xfrm>
              <a:off x="4498072" y="840532"/>
              <a:ext cx="112977" cy="94373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" name="Flowchart: Or 18"/>
            <p:cNvSpPr/>
            <p:nvPr/>
          </p:nvSpPr>
          <p:spPr bwMode="auto">
            <a:xfrm>
              <a:off x="4498072" y="999234"/>
              <a:ext cx="112977" cy="94373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0" y="609600"/>
            <a:ext cx="1911927" cy="435570"/>
            <a:chOff x="2819400" y="1266829"/>
            <a:chExt cx="1911927" cy="435570"/>
          </a:xfrm>
        </p:grpSpPr>
        <p:sp>
          <p:nvSpPr>
            <p:cNvPr id="23" name="Pentagon 22"/>
            <p:cNvSpPr/>
            <p:nvPr/>
          </p:nvSpPr>
          <p:spPr bwMode="auto">
            <a:xfrm flipH="1">
              <a:off x="2819400" y="1266829"/>
              <a:ext cx="1911927" cy="435570"/>
            </a:xfrm>
            <a:prstGeom prst="homePlate">
              <a:avLst/>
            </a:prstGeom>
            <a:blipFill>
              <a:blip r:embed="rId6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FISIK</a:t>
              </a:r>
            </a:p>
          </p:txBody>
        </p:sp>
        <p:sp>
          <p:nvSpPr>
            <p:cNvPr id="24" name="Flowchart: Or 23"/>
            <p:cNvSpPr/>
            <p:nvPr/>
          </p:nvSpPr>
          <p:spPr bwMode="auto">
            <a:xfrm flipH="1">
              <a:off x="4486786" y="1350109"/>
              <a:ext cx="112977" cy="94373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Flowchart: Or 24"/>
            <p:cNvSpPr/>
            <p:nvPr/>
          </p:nvSpPr>
          <p:spPr bwMode="auto">
            <a:xfrm flipH="1">
              <a:off x="4486786" y="1508811"/>
              <a:ext cx="112977" cy="94373"/>
            </a:xfrm>
            <a:prstGeom prst="flowChartOr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28600" y="1143000"/>
            <a:ext cx="5029200" cy="2819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rIns="45720" rtlCol="0" anchor="t"/>
          <a:lstStyle/>
          <a:p>
            <a:pPr marL="231775" indent="-231775">
              <a:buFont typeface="Wingdings" pitchFamily="2" charset="2"/>
              <a:buChar char="q"/>
            </a:pPr>
            <a:endParaRPr lang="en-US" sz="1700" b="1" dirty="0" smtClean="0"/>
          </a:p>
          <a:p>
            <a:pPr marL="231775" indent="-231775">
              <a:buFont typeface="Wingdings" pitchFamily="2" charset="2"/>
              <a:buChar char="q"/>
            </a:pPr>
            <a:r>
              <a:rPr lang="en-US" sz="1700" b="1" dirty="0" err="1" smtClean="0"/>
              <a:t>Pengembangan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manajemen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aset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negara</a:t>
            </a:r>
            <a:endParaRPr lang="en-US" sz="1700" b="1" dirty="0" smtClean="0"/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Perhitungan</a:t>
            </a:r>
            <a:r>
              <a:rPr lang="en-US" sz="1500" dirty="0" smtClean="0"/>
              <a:t> </a:t>
            </a:r>
            <a:r>
              <a:rPr lang="en-US" sz="1500" dirty="0" err="1" smtClean="0"/>
              <a:t>nilai</a:t>
            </a:r>
            <a:r>
              <a:rPr lang="en-US" sz="1500" dirty="0" smtClean="0"/>
              <a:t> limit </a:t>
            </a:r>
            <a:r>
              <a:rPr lang="en-US" sz="1500" dirty="0" err="1" smtClean="0"/>
              <a:t>penjualan</a:t>
            </a:r>
            <a:endParaRPr lang="en-US" sz="1500" dirty="0" smtClean="0"/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Pengkinian</a:t>
            </a:r>
            <a:r>
              <a:rPr lang="en-US" sz="1500" dirty="0" smtClean="0"/>
              <a:t> </a:t>
            </a:r>
            <a:r>
              <a:rPr lang="en-US" sz="1500" dirty="0" err="1" smtClean="0"/>
              <a:t>definisi</a:t>
            </a:r>
            <a:r>
              <a:rPr lang="en-US" sz="1500" dirty="0" smtClean="0"/>
              <a:t> </a:t>
            </a:r>
            <a:r>
              <a:rPr lang="en-US" sz="1500" dirty="0" err="1" smtClean="0"/>
              <a:t>lelang</a:t>
            </a:r>
            <a:endParaRPr lang="en-US" sz="1500" dirty="0" smtClean="0"/>
          </a:p>
          <a:p>
            <a:pPr marL="465138" lvl="0" indent="-233363">
              <a:buFont typeface="Wingdings" pitchFamily="2" charset="2"/>
              <a:buChar char="ü"/>
            </a:pPr>
            <a:r>
              <a:rPr lang="en-US" sz="1500" dirty="0" err="1" smtClean="0"/>
              <a:t>Perluasan</a:t>
            </a:r>
            <a:r>
              <a:rPr lang="en-US" sz="1500" dirty="0" smtClean="0"/>
              <a:t> </a:t>
            </a:r>
            <a:r>
              <a:rPr lang="en-US" sz="1500" dirty="0" err="1" smtClean="0"/>
              <a:t>pertimbangan</a:t>
            </a:r>
            <a:r>
              <a:rPr lang="en-US" sz="1500" dirty="0" smtClean="0"/>
              <a:t> </a:t>
            </a:r>
            <a:r>
              <a:rPr lang="en-US" sz="1500" dirty="0" err="1" smtClean="0"/>
              <a:t>hibah</a:t>
            </a:r>
            <a:endParaRPr lang="en-US" sz="1500" dirty="0" smtClean="0"/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Perluasan</a:t>
            </a:r>
            <a:r>
              <a:rPr lang="en-US" sz="1500" dirty="0" smtClean="0"/>
              <a:t> </a:t>
            </a:r>
            <a:r>
              <a:rPr lang="en-US" sz="1500" dirty="0" err="1" smtClean="0"/>
              <a:t>cakupan</a:t>
            </a:r>
            <a:r>
              <a:rPr lang="en-US" sz="1500" dirty="0" smtClean="0"/>
              <a:t> </a:t>
            </a:r>
            <a:r>
              <a:rPr lang="en-US" sz="1500" dirty="0" err="1" smtClean="0"/>
              <a:t>mitra</a:t>
            </a:r>
            <a:r>
              <a:rPr lang="en-US" sz="1500" dirty="0" smtClean="0"/>
              <a:t> </a:t>
            </a:r>
            <a:r>
              <a:rPr lang="en-US" sz="1500" dirty="0" err="1" smtClean="0"/>
              <a:t>tukar-menukar</a:t>
            </a:r>
            <a:endParaRPr lang="en-US" sz="1500" dirty="0" smtClean="0"/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Penyesuaian</a:t>
            </a:r>
            <a:r>
              <a:rPr lang="en-US" sz="1500" dirty="0" smtClean="0"/>
              <a:t> </a:t>
            </a:r>
            <a:r>
              <a:rPr lang="en-US" sz="1500" dirty="0" err="1" smtClean="0"/>
              <a:t>tujuan</a:t>
            </a:r>
            <a:r>
              <a:rPr lang="en-US" sz="1500" dirty="0" smtClean="0"/>
              <a:t> PMPP/D</a:t>
            </a:r>
          </a:p>
          <a:p>
            <a:pPr marL="231775" indent="-231775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700" b="1" dirty="0" err="1" smtClean="0"/>
              <a:t>Penyederhanaan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birokrasi</a:t>
            </a:r>
            <a:endParaRPr lang="en-US" sz="1700" b="1" dirty="0" smtClean="0"/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Pendelegasian</a:t>
            </a:r>
            <a:r>
              <a:rPr lang="en-US" sz="1500" dirty="0" smtClean="0"/>
              <a:t> </a:t>
            </a:r>
            <a:r>
              <a:rPr lang="en-US" sz="1500" dirty="0" err="1" smtClean="0"/>
              <a:t>sebagian</a:t>
            </a:r>
            <a:r>
              <a:rPr lang="en-US" sz="1500" dirty="0" smtClean="0"/>
              <a:t> </a:t>
            </a:r>
            <a:r>
              <a:rPr lang="en-US" sz="1500" dirty="0" err="1" smtClean="0"/>
              <a:t>kewenangan</a:t>
            </a:r>
            <a:r>
              <a:rPr lang="en-US" sz="1500" dirty="0" smtClean="0"/>
              <a:t> </a:t>
            </a:r>
            <a:r>
              <a:rPr lang="en-US" sz="1500" dirty="0" err="1" smtClean="0"/>
              <a:t>Pengelola</a:t>
            </a:r>
            <a:r>
              <a:rPr lang="en-US" sz="1500" dirty="0" smtClean="0"/>
              <a:t> </a:t>
            </a:r>
            <a:r>
              <a:rPr lang="en-US" sz="1500" dirty="0" err="1" smtClean="0"/>
              <a:t>kepada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endParaRPr lang="en-US" sz="1500" dirty="0" smtClean="0"/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Subyek</a:t>
            </a:r>
            <a:r>
              <a:rPr lang="en-US" sz="1500" dirty="0" smtClean="0"/>
              <a:t> </a:t>
            </a:r>
            <a:r>
              <a:rPr lang="en-US" sz="1500" dirty="0" err="1" smtClean="0"/>
              <a:t>pelaksana</a:t>
            </a:r>
            <a:r>
              <a:rPr lang="en-US" sz="1500" dirty="0" smtClean="0"/>
              <a:t> </a:t>
            </a:r>
            <a:r>
              <a:rPr lang="en-US" sz="1500" dirty="0" err="1" smtClean="0"/>
              <a:t>pemindahtanganan</a:t>
            </a:r>
            <a:endParaRPr lang="en-US" sz="1500" dirty="0"/>
          </a:p>
        </p:txBody>
      </p:sp>
      <p:sp>
        <p:nvSpPr>
          <p:cNvPr id="27" name="Rounded Rectangle 26"/>
          <p:cNvSpPr/>
          <p:nvPr/>
        </p:nvSpPr>
        <p:spPr>
          <a:xfrm>
            <a:off x="152400" y="914400"/>
            <a:ext cx="25908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PEMINDAHTANGANAN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8600" y="4267200"/>
            <a:ext cx="502920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Ins="45720" rtlCol="0" anchor="t"/>
          <a:lstStyle/>
          <a:p>
            <a:endParaRPr lang="en-US" sz="1700" b="1" dirty="0" smtClean="0"/>
          </a:p>
          <a:p>
            <a:pPr marL="231775" indent="-231775">
              <a:buFont typeface="Wingdings" pitchFamily="2" charset="2"/>
              <a:buChar char="q"/>
            </a:pPr>
            <a:r>
              <a:rPr lang="en-US" sz="1700" b="1" dirty="0" err="1" smtClean="0"/>
              <a:t>Pengembangan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manajemen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aset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negara</a:t>
            </a:r>
            <a:endParaRPr lang="en-US" sz="1700" b="1" dirty="0" smtClean="0"/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Pemusnahan</a:t>
            </a:r>
            <a:r>
              <a:rPr lang="en-US" sz="1500" dirty="0" smtClean="0"/>
              <a:t> </a:t>
            </a:r>
            <a:r>
              <a:rPr lang="en-US" sz="1500" dirty="0" err="1" smtClean="0"/>
              <a:t>dilakukan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cara</a:t>
            </a:r>
            <a:r>
              <a:rPr lang="en-US" sz="1500" dirty="0" smtClean="0"/>
              <a:t> </a:t>
            </a:r>
            <a:r>
              <a:rPr lang="en-US" sz="1500" dirty="0" err="1" smtClean="0"/>
              <a:t>dibakar</a:t>
            </a:r>
            <a:r>
              <a:rPr lang="en-US" sz="1500" dirty="0" smtClean="0"/>
              <a:t>, </a:t>
            </a:r>
            <a:r>
              <a:rPr lang="en-US" sz="1500" dirty="0" err="1" smtClean="0"/>
              <a:t>dihancurkan</a:t>
            </a:r>
            <a:r>
              <a:rPr lang="en-US" sz="1500" dirty="0" smtClean="0"/>
              <a:t> </a:t>
            </a:r>
            <a:r>
              <a:rPr lang="en-US" sz="1500" dirty="0" err="1" smtClean="0"/>
              <a:t>ditimbun</a:t>
            </a:r>
            <a:r>
              <a:rPr lang="en-US" sz="1500" dirty="0" smtClean="0"/>
              <a:t>, </a:t>
            </a:r>
            <a:r>
              <a:rPr lang="en-US" sz="1500" dirty="0" err="1" smtClean="0"/>
              <a:t>ditenggelamkan</a:t>
            </a:r>
            <a:r>
              <a:rPr lang="en-US" sz="1500" dirty="0" smtClean="0"/>
              <a:t> </a:t>
            </a:r>
            <a:r>
              <a:rPr lang="en-US" sz="1500" dirty="0" err="1" smtClean="0"/>
              <a:t>atau</a:t>
            </a:r>
            <a:r>
              <a:rPr lang="en-US" sz="1500" dirty="0" smtClean="0"/>
              <a:t> </a:t>
            </a:r>
            <a:r>
              <a:rPr lang="en-US" sz="1500" dirty="0" err="1" smtClean="0"/>
              <a:t>cara</a:t>
            </a:r>
            <a:r>
              <a:rPr lang="en-US" sz="1500" dirty="0" smtClean="0"/>
              <a:t>  lain </a:t>
            </a:r>
            <a:r>
              <a:rPr lang="en-US" sz="1500" dirty="0" err="1" smtClean="0"/>
              <a:t>sesuai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ketentuan</a:t>
            </a:r>
            <a:r>
              <a:rPr lang="en-US" sz="1500" dirty="0" smtClean="0"/>
              <a:t> </a:t>
            </a:r>
            <a:r>
              <a:rPr lang="en-US" sz="1500" dirty="0" err="1" smtClean="0"/>
              <a:t>Peraturan</a:t>
            </a:r>
            <a:r>
              <a:rPr lang="en-US" sz="1500" dirty="0" smtClean="0"/>
              <a:t> </a:t>
            </a:r>
            <a:r>
              <a:rPr lang="en-US" sz="1500" dirty="0" err="1" smtClean="0"/>
              <a:t>Perundang-undangan</a:t>
            </a:r>
            <a:endParaRPr lang="en-US" sz="1500" dirty="0" smtClean="0"/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q"/>
            </a:pPr>
            <a:r>
              <a:rPr lang="en-US" sz="1700" b="1" dirty="0" err="1" smtClean="0"/>
              <a:t>Penyederhanaan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birokrasi</a:t>
            </a:r>
            <a:endParaRPr lang="en-US" sz="1700" b="1" dirty="0" smtClean="0"/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Pendelegasian</a:t>
            </a:r>
            <a:r>
              <a:rPr lang="en-US" sz="1500" dirty="0" smtClean="0"/>
              <a:t> </a:t>
            </a:r>
            <a:r>
              <a:rPr lang="en-US" sz="1500" dirty="0" err="1" smtClean="0"/>
              <a:t>sebagian</a:t>
            </a:r>
            <a:r>
              <a:rPr lang="en-US" sz="1500" dirty="0" smtClean="0"/>
              <a:t> </a:t>
            </a:r>
            <a:r>
              <a:rPr lang="en-US" sz="1500" dirty="0" err="1" smtClean="0"/>
              <a:t>kewenangan</a:t>
            </a:r>
            <a:r>
              <a:rPr lang="en-US" sz="1500" dirty="0" smtClean="0"/>
              <a:t> </a:t>
            </a:r>
            <a:r>
              <a:rPr lang="en-US" sz="1500" dirty="0" err="1" smtClean="0"/>
              <a:t>Pengelola</a:t>
            </a:r>
            <a:r>
              <a:rPr lang="en-US" sz="1500" dirty="0" smtClean="0"/>
              <a:t> </a:t>
            </a:r>
            <a:r>
              <a:rPr lang="en-US" sz="1500" dirty="0" err="1" smtClean="0"/>
              <a:t>kepada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r>
              <a:rPr lang="en-US" sz="1500" dirty="0" smtClean="0"/>
              <a:t> </a:t>
            </a:r>
          </a:p>
          <a:p>
            <a:pPr marL="465138" indent="-233363">
              <a:buFont typeface="Wingdings" pitchFamily="2" charset="2"/>
              <a:buChar char="ü"/>
            </a:pPr>
            <a:r>
              <a:rPr lang="en-US" sz="1500" dirty="0" err="1" smtClean="0"/>
              <a:t>Subyek</a:t>
            </a:r>
            <a:r>
              <a:rPr lang="en-US" sz="1500" dirty="0" smtClean="0"/>
              <a:t> </a:t>
            </a:r>
            <a:r>
              <a:rPr lang="en-US" sz="1500" dirty="0" err="1" smtClean="0"/>
              <a:t>pelaksana</a:t>
            </a:r>
            <a:r>
              <a:rPr lang="en-US" sz="1500" dirty="0" smtClean="0"/>
              <a:t> </a:t>
            </a:r>
            <a:r>
              <a:rPr lang="en-US" sz="1500" dirty="0" err="1" smtClean="0"/>
              <a:t>pemusnahan</a:t>
            </a:r>
            <a:endParaRPr lang="en-US" sz="1500" dirty="0"/>
          </a:p>
        </p:txBody>
      </p:sp>
      <p:sp>
        <p:nvSpPr>
          <p:cNvPr id="34" name="Rounded Rectangle 33"/>
          <p:cNvSpPr/>
          <p:nvPr/>
        </p:nvSpPr>
        <p:spPr>
          <a:xfrm>
            <a:off x="152400" y="4114800"/>
            <a:ext cx="2590800" cy="457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PEMUSNAHAN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67401" y="1920657"/>
            <a:ext cx="3124199" cy="2939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90513" indent="-290513">
              <a:buFont typeface="Wingdings" pitchFamily="2" charset="2"/>
              <a:buChar char="q"/>
            </a:pPr>
            <a:endParaRPr lang="en-US" dirty="0" smtClean="0"/>
          </a:p>
          <a:p>
            <a:pPr marL="290513" indent="-290513">
              <a:buFont typeface="Wingdings" pitchFamily="2" charset="2"/>
              <a:buChar char="q"/>
            </a:pPr>
            <a:r>
              <a:rPr lang="en-US" sz="1700" b="1" dirty="0" err="1" smtClean="0"/>
              <a:t>Penyederhanaan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birokrasi</a:t>
            </a:r>
            <a:endParaRPr lang="en-US" sz="1700" b="1" dirty="0" smtClean="0"/>
          </a:p>
          <a:p>
            <a:pPr marL="623888" indent="-276225">
              <a:buFont typeface="Wingdings" pitchFamily="2" charset="2"/>
              <a:buChar char="ü"/>
            </a:pPr>
            <a:r>
              <a:rPr lang="en-US" sz="1500" dirty="0" err="1" smtClean="0"/>
              <a:t>Pendelegasian</a:t>
            </a:r>
            <a:r>
              <a:rPr lang="en-US" sz="1500" dirty="0" smtClean="0"/>
              <a:t> </a:t>
            </a:r>
            <a:r>
              <a:rPr lang="en-US" sz="1500" dirty="0" err="1" smtClean="0"/>
              <a:t>sebagian</a:t>
            </a:r>
            <a:r>
              <a:rPr lang="en-US" sz="1500" dirty="0" smtClean="0"/>
              <a:t> </a:t>
            </a:r>
            <a:r>
              <a:rPr lang="en-US" sz="1500" dirty="0" err="1" smtClean="0"/>
              <a:t>kewenangan</a:t>
            </a:r>
            <a:r>
              <a:rPr lang="en-US" sz="1500" dirty="0" smtClean="0"/>
              <a:t> </a:t>
            </a:r>
            <a:r>
              <a:rPr lang="en-US" sz="1500" dirty="0" err="1" smtClean="0"/>
              <a:t>Pengelola</a:t>
            </a:r>
            <a:r>
              <a:rPr lang="en-US" sz="1500" dirty="0" smtClean="0"/>
              <a:t> </a:t>
            </a:r>
            <a:r>
              <a:rPr lang="en-US" sz="1500" dirty="0" err="1" smtClean="0"/>
              <a:t>kepada</a:t>
            </a:r>
            <a:r>
              <a:rPr lang="en-US" sz="1500" dirty="0" smtClean="0"/>
              <a:t> </a:t>
            </a:r>
            <a:r>
              <a:rPr lang="en-US" sz="1500" dirty="0" err="1" smtClean="0"/>
              <a:t>Pengguna</a:t>
            </a:r>
            <a:endParaRPr lang="en-US" sz="1500" dirty="0" smtClean="0"/>
          </a:p>
          <a:p>
            <a:pPr marL="623888" indent="-276225">
              <a:buFont typeface="Wingdings" pitchFamily="2" charset="2"/>
              <a:buChar char="ü"/>
            </a:pPr>
            <a:r>
              <a:rPr lang="en-US" sz="1500" dirty="0" err="1" smtClean="0"/>
              <a:t>Pengecualian</a:t>
            </a:r>
            <a:r>
              <a:rPr lang="en-US" sz="1500" dirty="0" smtClean="0"/>
              <a:t> </a:t>
            </a:r>
            <a:r>
              <a:rPr lang="en-US" sz="1500" dirty="0" err="1" smtClean="0"/>
              <a:t>persetujuan</a:t>
            </a:r>
            <a:r>
              <a:rPr lang="en-US" sz="1500" dirty="0" smtClean="0"/>
              <a:t> </a:t>
            </a:r>
            <a:r>
              <a:rPr lang="en-US" sz="1500" dirty="0" err="1" smtClean="0"/>
              <a:t>penghapusan</a:t>
            </a:r>
            <a:r>
              <a:rPr lang="en-US" sz="1500" dirty="0" smtClean="0"/>
              <a:t> </a:t>
            </a:r>
            <a:r>
              <a:rPr lang="en-US" sz="1500" dirty="0" err="1" smtClean="0"/>
              <a:t>dari</a:t>
            </a:r>
            <a:r>
              <a:rPr lang="en-US" sz="1500" dirty="0" smtClean="0"/>
              <a:t> </a:t>
            </a:r>
            <a:r>
              <a:rPr lang="en-US" sz="1500" dirty="0" err="1" smtClean="0"/>
              <a:t>Pengelola</a:t>
            </a:r>
            <a:r>
              <a:rPr lang="en-US" sz="1500" dirty="0" smtClean="0"/>
              <a:t> yang </a:t>
            </a:r>
            <a:r>
              <a:rPr lang="en-US" sz="1500" dirty="0" err="1" smtClean="0"/>
              <a:t>didahului</a:t>
            </a:r>
            <a:r>
              <a:rPr lang="en-US" sz="1500" dirty="0" smtClean="0"/>
              <a:t> </a:t>
            </a:r>
            <a:r>
              <a:rPr lang="en-US" sz="1500" dirty="0" err="1" smtClean="0"/>
              <a:t>kegiatan</a:t>
            </a:r>
            <a:r>
              <a:rPr lang="en-US" sz="1500" dirty="0" smtClean="0"/>
              <a:t> yang </a:t>
            </a:r>
            <a:r>
              <a:rPr lang="en-US" sz="1500" dirty="0" err="1" smtClean="0"/>
              <a:t>telah</a:t>
            </a:r>
            <a:r>
              <a:rPr lang="en-US" sz="1500" dirty="0" smtClean="0"/>
              <a:t> </a:t>
            </a:r>
            <a:r>
              <a:rPr lang="en-US" sz="1500" dirty="0" err="1" smtClean="0"/>
              <a:t>mendapat</a:t>
            </a:r>
            <a:r>
              <a:rPr lang="en-US" sz="1500" dirty="0" smtClean="0"/>
              <a:t> </a:t>
            </a:r>
            <a:r>
              <a:rPr lang="en-US" sz="1500" dirty="0" err="1" smtClean="0"/>
              <a:t>persetujuan</a:t>
            </a:r>
            <a:r>
              <a:rPr lang="en-US" sz="1500" dirty="0" smtClean="0"/>
              <a:t> </a:t>
            </a:r>
            <a:r>
              <a:rPr lang="en-US" sz="1500" dirty="0" err="1" smtClean="0"/>
              <a:t>Pengelola</a:t>
            </a:r>
            <a:endParaRPr lang="en-US" sz="1500" dirty="0" smtClean="0"/>
          </a:p>
          <a:p>
            <a:pPr marL="623888" indent="-276225">
              <a:buFont typeface="Wingdings" pitchFamily="2" charset="2"/>
              <a:buChar char="ü"/>
            </a:pPr>
            <a:r>
              <a:rPr lang="en-US" sz="1500" dirty="0" err="1" smtClean="0"/>
              <a:t>Subyek</a:t>
            </a:r>
            <a:r>
              <a:rPr lang="en-US" sz="1500" dirty="0" smtClean="0"/>
              <a:t> </a:t>
            </a:r>
            <a:r>
              <a:rPr lang="en-US" sz="1500" dirty="0" err="1" smtClean="0"/>
              <a:t>pelaksana</a:t>
            </a:r>
            <a:r>
              <a:rPr lang="en-US" sz="1500" dirty="0" smtClean="0"/>
              <a:t> </a:t>
            </a:r>
            <a:r>
              <a:rPr lang="en-US" sz="1500" dirty="0" err="1" smtClean="0"/>
              <a:t>penghapusan</a:t>
            </a:r>
            <a:endParaRPr lang="en-US" sz="1500" dirty="0"/>
          </a:p>
        </p:txBody>
      </p:sp>
      <p:sp>
        <p:nvSpPr>
          <p:cNvPr id="37" name="Rounded Rectangle 36"/>
          <p:cNvSpPr/>
          <p:nvPr/>
        </p:nvSpPr>
        <p:spPr>
          <a:xfrm>
            <a:off x="5715000" y="1676400"/>
            <a:ext cx="25908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PENGHAPUSAN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1140</Words>
  <Application>Microsoft Office PowerPoint</Application>
  <PresentationFormat>On-screen Show (4:3)</PresentationFormat>
  <Paragraphs>295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Agency FB</vt:lpstr>
      <vt:lpstr>Aparajita</vt:lpstr>
      <vt:lpstr>Arial</vt:lpstr>
      <vt:lpstr>Arial Black</vt:lpstr>
      <vt:lpstr>Arial Narrow</vt:lpstr>
      <vt:lpstr>Book Antiqua</vt:lpstr>
      <vt:lpstr>Bookman Old Style</vt:lpstr>
      <vt:lpstr>Browallia New</vt:lpstr>
      <vt:lpstr>Brush Script MT</vt:lpstr>
      <vt:lpstr>Calibri</vt:lpstr>
      <vt:lpstr>Constantia</vt:lpstr>
      <vt:lpstr>Courier New</vt:lpstr>
      <vt:lpstr>Franklin Gothic Book</vt:lpstr>
      <vt:lpstr>Garamond</vt:lpstr>
      <vt:lpstr>Wingdings</vt:lpstr>
      <vt:lpstr>Office Theme</vt:lpstr>
      <vt:lpstr>PowerPoint Presentation</vt:lpstr>
      <vt:lpstr>LATAR BELAKANG &amp; TUJUAN PENYEMPURNAAN</vt:lpstr>
      <vt:lpstr>POKOK PENYEMPURNAAN</vt:lpstr>
      <vt:lpstr>LINGKUP BMN/D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PENILAIAN</vt:lpstr>
      <vt:lpstr>PENATAUSAHAAN</vt:lpstr>
      <vt:lpstr>KETENTUAN LAIN-LAIN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ASPIRE</dc:creator>
  <cp:lastModifiedBy>BidPKN</cp:lastModifiedBy>
  <cp:revision>245</cp:revision>
  <dcterms:created xsi:type="dcterms:W3CDTF">2014-01-24T09:39:52Z</dcterms:created>
  <dcterms:modified xsi:type="dcterms:W3CDTF">2019-09-11T03:20:35Z</dcterms:modified>
</cp:coreProperties>
</file>