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8" r:id="rId4"/>
    <p:sldId id="274" r:id="rId5"/>
    <p:sldId id="259" r:id="rId6"/>
    <p:sldId id="264" r:id="rId7"/>
    <p:sldId id="279" r:id="rId8"/>
    <p:sldId id="285" r:id="rId9"/>
    <p:sldId id="284" r:id="rId10"/>
    <p:sldId id="280" r:id="rId11"/>
    <p:sldId id="281" r:id="rId12"/>
    <p:sldId id="282" r:id="rId13"/>
    <p:sldId id="283" r:id="rId14"/>
    <p:sldId id="269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039AE-9398-4037-97B0-5AD8C2416420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E1AF55C-5965-4615-ABB8-D97674A18679}">
      <dgm:prSet phldrT="[Text]"/>
      <dgm:spPr/>
      <dgm:t>
        <a:bodyPr/>
        <a:lstStyle/>
        <a:p>
          <a:endParaRPr lang="en-ID" noProof="1"/>
        </a:p>
      </dgm:t>
    </dgm:pt>
    <dgm:pt modelId="{5E825459-A011-4C86-9207-B58BAB66FEB4}" type="parTrans" cxnId="{B7B2B494-D562-4349-B63F-8996D2905523}">
      <dgm:prSet/>
      <dgm:spPr/>
      <dgm:t>
        <a:bodyPr/>
        <a:lstStyle/>
        <a:p>
          <a:endParaRPr lang="en-US"/>
        </a:p>
      </dgm:t>
    </dgm:pt>
    <dgm:pt modelId="{4D313647-6A23-4C35-BB42-CE6670CCE3C4}" type="sibTrans" cxnId="{B7B2B494-D562-4349-B63F-8996D2905523}">
      <dgm:prSet/>
      <dgm:spPr/>
      <dgm:t>
        <a:bodyPr/>
        <a:lstStyle/>
        <a:p>
          <a:endParaRPr lang="en-US"/>
        </a:p>
      </dgm:t>
    </dgm:pt>
    <dgm:pt modelId="{FD4C0B84-4A12-4E33-B716-5C0373E4899C}">
      <dgm:prSet phldrT="[Text]"/>
      <dgm:spPr/>
      <dgm:t>
        <a:bodyPr/>
        <a:lstStyle/>
        <a:p>
          <a:r>
            <a:rPr lang="en-US" u="none" dirty="0" err="1" smtClean="0">
              <a:uFillTx/>
            </a:rPr>
            <a:t>Keputusan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mengenai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Penilaian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kembali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atas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nilai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Barang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Milik</a:t>
          </a:r>
          <a:r>
            <a:rPr lang="en-US" u="none" dirty="0" smtClean="0">
              <a:uFillTx/>
            </a:rPr>
            <a:t> Negara </a:t>
          </a:r>
          <a:r>
            <a:rPr lang="en-US" u="none" dirty="0" err="1" smtClean="0">
              <a:uFillTx/>
            </a:rPr>
            <a:t>dilaksanakan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berdasarkan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ketentuan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Pemerintah</a:t>
          </a:r>
          <a:r>
            <a:rPr lang="en-US" u="none" dirty="0" smtClean="0">
              <a:uFillTx/>
            </a:rPr>
            <a:t> yang </a:t>
          </a:r>
          <a:r>
            <a:rPr lang="en-US" u="none" dirty="0" err="1" smtClean="0">
              <a:uFillTx/>
            </a:rPr>
            <a:t>berlaku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secara</a:t>
          </a:r>
          <a:r>
            <a:rPr lang="en-US" u="none" dirty="0" smtClean="0">
              <a:uFillTx/>
            </a:rPr>
            <a:t> </a:t>
          </a:r>
          <a:r>
            <a:rPr lang="en-US" u="none" dirty="0" err="1" smtClean="0">
              <a:uFillTx/>
            </a:rPr>
            <a:t>nasional</a:t>
          </a:r>
          <a:r>
            <a:rPr lang="en-US" u="none" dirty="0" smtClean="0">
              <a:uFillTx/>
            </a:rPr>
            <a:t>.  </a:t>
          </a:r>
          <a:endParaRPr lang="en-ID" noProof="1"/>
        </a:p>
      </dgm:t>
    </dgm:pt>
    <dgm:pt modelId="{1E4D4BB1-B01A-46BD-8B0F-F993D472CEDB}" type="parTrans" cxnId="{9C8E9F48-AFA5-4FEE-9A94-44AB02288D82}">
      <dgm:prSet/>
      <dgm:spPr/>
      <dgm:t>
        <a:bodyPr/>
        <a:lstStyle/>
        <a:p>
          <a:endParaRPr lang="en-US"/>
        </a:p>
      </dgm:t>
    </dgm:pt>
    <dgm:pt modelId="{A98F9000-08FB-4E1B-955B-21E03830E133}" type="sibTrans" cxnId="{9C8E9F48-AFA5-4FEE-9A94-44AB02288D82}">
      <dgm:prSet/>
      <dgm:spPr/>
      <dgm:t>
        <a:bodyPr/>
        <a:lstStyle/>
        <a:p>
          <a:endParaRPr lang="en-US"/>
        </a:p>
      </dgm:t>
    </dgm:pt>
    <dgm:pt modelId="{E642BFD4-4BE6-493B-9859-FC4720C67275}">
      <dgm:prSet phldrT="[Text]"/>
      <dgm:spPr/>
      <dgm:t>
        <a:bodyPr/>
        <a:lstStyle/>
        <a:p>
          <a:endParaRPr lang="en-ID" noProof="1"/>
        </a:p>
      </dgm:t>
    </dgm:pt>
    <dgm:pt modelId="{8B0BF728-E65C-444F-81C1-2007B76710D3}" type="parTrans" cxnId="{CB2465D3-7346-48D7-9DA2-5A785493D582}">
      <dgm:prSet/>
      <dgm:spPr/>
      <dgm:t>
        <a:bodyPr/>
        <a:lstStyle/>
        <a:p>
          <a:endParaRPr lang="en-US"/>
        </a:p>
      </dgm:t>
    </dgm:pt>
    <dgm:pt modelId="{5B0932BC-2BA6-4BAB-A9DE-B6252786B570}" type="sibTrans" cxnId="{CB2465D3-7346-48D7-9DA2-5A785493D582}">
      <dgm:prSet/>
      <dgm:spPr/>
      <dgm:t>
        <a:bodyPr/>
        <a:lstStyle/>
        <a:p>
          <a:endParaRPr lang="en-US"/>
        </a:p>
      </dgm:t>
    </dgm:pt>
    <dgm:pt modelId="{F213D739-412F-434F-A29B-669515EF22C8}">
      <dgm:prSet phldrT="[Text]"/>
      <dgm:spPr/>
      <dgm:t>
        <a:bodyPr/>
        <a:lstStyle/>
        <a:p>
          <a:r>
            <a:rPr lang="en-US" dirty="0" err="1" smtClean="0"/>
            <a:t>Keputusan</a:t>
          </a:r>
          <a:r>
            <a:rPr lang="en-US" dirty="0" smtClean="0"/>
            <a:t> </a:t>
          </a:r>
          <a:r>
            <a:rPr lang="en-US" dirty="0" err="1" smtClean="0"/>
            <a:t>mengenai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Milik</a:t>
          </a:r>
          <a:r>
            <a:rPr lang="en-US" dirty="0" smtClean="0"/>
            <a:t> Daerah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 yang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Gubernur</a:t>
          </a:r>
          <a:r>
            <a:rPr lang="en-US" dirty="0" smtClean="0"/>
            <a:t>/</a:t>
          </a:r>
          <a:r>
            <a:rPr lang="en-US" dirty="0" err="1" smtClean="0"/>
            <a:t>Bupati</a:t>
          </a:r>
          <a:r>
            <a:rPr lang="en-US" dirty="0" smtClean="0"/>
            <a:t>/</a:t>
          </a:r>
          <a:r>
            <a:rPr lang="en-US" dirty="0" err="1" smtClean="0"/>
            <a:t>Walikota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berpedoman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ketentuan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r>
            <a:rPr lang="en-US" dirty="0" smtClean="0"/>
            <a:t> yang </a:t>
          </a:r>
          <a:r>
            <a:rPr lang="en-US" dirty="0" err="1" smtClean="0"/>
            <a:t>berlaku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ID" noProof="1" smtClean="0"/>
            <a:t>Berkoordinasi dengan satker</a:t>
          </a:r>
          <a:endParaRPr lang="en-ID" noProof="1"/>
        </a:p>
      </dgm:t>
    </dgm:pt>
    <dgm:pt modelId="{A9C601ED-CB42-4CCA-8555-F7E6A50B3E06}" type="parTrans" cxnId="{ADFF5340-72D0-47EE-AA52-15296C226EC5}">
      <dgm:prSet/>
      <dgm:spPr/>
      <dgm:t>
        <a:bodyPr/>
        <a:lstStyle/>
        <a:p>
          <a:endParaRPr lang="en-US"/>
        </a:p>
      </dgm:t>
    </dgm:pt>
    <dgm:pt modelId="{7C217862-18E6-4067-9478-94D31B3572AE}" type="sibTrans" cxnId="{ADFF5340-72D0-47EE-AA52-15296C226EC5}">
      <dgm:prSet/>
      <dgm:spPr/>
      <dgm:t>
        <a:bodyPr/>
        <a:lstStyle/>
        <a:p>
          <a:endParaRPr lang="en-US"/>
        </a:p>
      </dgm:t>
    </dgm:pt>
    <dgm:pt modelId="{D0A0B339-F721-45CA-A535-663BA83B5668}">
      <dgm:prSet phldrT="[Text]"/>
      <dgm:spPr/>
      <dgm:t>
        <a:bodyPr/>
        <a:lstStyle/>
        <a:p>
          <a:endParaRPr lang="en-ID" noProof="1"/>
        </a:p>
      </dgm:t>
    </dgm:pt>
    <dgm:pt modelId="{813301B9-4EA6-4D0E-9A28-AA2D943BC1C9}" type="parTrans" cxnId="{CAA5B4A1-0120-4CDF-B0D7-04A813130D9B}">
      <dgm:prSet/>
      <dgm:spPr/>
      <dgm:t>
        <a:bodyPr/>
        <a:lstStyle/>
        <a:p>
          <a:endParaRPr lang="en-US"/>
        </a:p>
      </dgm:t>
    </dgm:pt>
    <dgm:pt modelId="{909D4DCC-AED0-4D09-A324-7EC47B297DE2}" type="sibTrans" cxnId="{CAA5B4A1-0120-4CDF-B0D7-04A813130D9B}">
      <dgm:prSet/>
      <dgm:spPr/>
      <dgm:t>
        <a:bodyPr/>
        <a:lstStyle/>
        <a:p>
          <a:endParaRPr lang="en-US"/>
        </a:p>
      </dgm:t>
    </dgm:pt>
    <dgm:pt modelId="{17C541B7-0471-4EC8-AB61-6EC49B3FF3E3}">
      <dgm:prSet phldrT="[Text]"/>
      <dgm:spPr/>
      <dgm:t>
        <a:bodyPr/>
        <a:lstStyle/>
        <a:p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, </a:t>
          </a:r>
          <a:r>
            <a:rPr lang="en-US" dirty="0" err="1" smtClean="0"/>
            <a:t>Pengelola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Milik</a:t>
          </a:r>
          <a:r>
            <a:rPr lang="en-US" dirty="0" smtClean="0"/>
            <a:t> Negara/Daerah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/Daerah</a:t>
          </a:r>
          <a:r>
            <a:rPr lang="en-ID" noProof="1" smtClean="0"/>
            <a:t>Melakukan koordinasi dengan satker</a:t>
          </a:r>
          <a:endParaRPr lang="en-ID" noProof="1"/>
        </a:p>
      </dgm:t>
    </dgm:pt>
    <dgm:pt modelId="{E41AAF45-52A5-4CAF-8BA9-D38EF0C7D688}" type="parTrans" cxnId="{0E10BA3D-5D59-4222-927A-6BCA57941B72}">
      <dgm:prSet/>
      <dgm:spPr/>
      <dgm:t>
        <a:bodyPr/>
        <a:lstStyle/>
        <a:p>
          <a:endParaRPr lang="en-US"/>
        </a:p>
      </dgm:t>
    </dgm:pt>
    <dgm:pt modelId="{BCB10A6F-8611-44AE-9506-C57FED5FFA70}" type="sibTrans" cxnId="{0E10BA3D-5D59-4222-927A-6BCA57941B72}">
      <dgm:prSet/>
      <dgm:spPr/>
      <dgm:t>
        <a:bodyPr/>
        <a:lstStyle/>
        <a:p>
          <a:endParaRPr lang="en-US"/>
        </a:p>
      </dgm:t>
    </dgm:pt>
    <dgm:pt modelId="{83E34E0D-A6F2-4616-9370-B36534BEFA70}" type="pres">
      <dgm:prSet presAssocID="{B3A039AE-9398-4037-97B0-5AD8C24164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63A2512-4D62-49AA-A8A3-B6BDFD596A37}" type="pres">
      <dgm:prSet presAssocID="{D0A0B339-F721-45CA-A535-663BA83B5668}" presName="linNode" presStyleCnt="0"/>
      <dgm:spPr/>
    </dgm:pt>
    <dgm:pt modelId="{BC3D1CAA-ED8C-43F2-BA99-4F0E7CCBFBFE}" type="pres">
      <dgm:prSet presAssocID="{D0A0B339-F721-45CA-A535-663BA83B5668}" presName="parentShp" presStyleLbl="node1" presStyleIdx="0" presStyleCnt="3" custScaleX="408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B19910-808F-4936-A862-148BA061752B}" type="pres">
      <dgm:prSet presAssocID="{D0A0B339-F721-45CA-A535-663BA83B566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D87D7-C5A9-4463-B3BB-12E44A852331}" type="pres">
      <dgm:prSet presAssocID="{909D4DCC-AED0-4D09-A324-7EC47B297DE2}" presName="spacing" presStyleCnt="0"/>
      <dgm:spPr/>
    </dgm:pt>
    <dgm:pt modelId="{0CE8278D-0CE2-43A5-97BD-315473029490}" type="pres">
      <dgm:prSet presAssocID="{FE1AF55C-5965-4615-ABB8-D97674A18679}" presName="linNode" presStyleCnt="0"/>
      <dgm:spPr/>
    </dgm:pt>
    <dgm:pt modelId="{6B0314ED-8144-478C-BD5A-C3F6EC7B778B}" type="pres">
      <dgm:prSet presAssocID="{FE1AF55C-5965-4615-ABB8-D97674A18679}" presName="parentShp" presStyleLbl="node1" presStyleIdx="1" presStyleCnt="3" custScaleX="434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828331-3D47-4A42-AC97-D03B9B9F86D6}" type="pres">
      <dgm:prSet presAssocID="{FE1AF55C-5965-4615-ABB8-D97674A1867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889F18-A489-401D-8DDC-CAD9D4A1CD38}" type="pres">
      <dgm:prSet presAssocID="{4D313647-6A23-4C35-BB42-CE6670CCE3C4}" presName="spacing" presStyleCnt="0"/>
      <dgm:spPr/>
    </dgm:pt>
    <dgm:pt modelId="{A148F357-345B-44A0-9ACD-B451110E8A0C}" type="pres">
      <dgm:prSet presAssocID="{E642BFD4-4BE6-493B-9859-FC4720C67275}" presName="linNode" presStyleCnt="0"/>
      <dgm:spPr/>
    </dgm:pt>
    <dgm:pt modelId="{35CACDBF-40B2-4EC2-86C1-0D11713F690A}" type="pres">
      <dgm:prSet presAssocID="{E642BFD4-4BE6-493B-9859-FC4720C67275}" presName="parentShp" presStyleLbl="node1" presStyleIdx="2" presStyleCnt="3" custScaleX="417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8F74CF-CC92-409E-9260-162805FDE242}" type="pres">
      <dgm:prSet presAssocID="{E642BFD4-4BE6-493B-9859-FC4720C6727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FFBD94-9A7F-4652-B488-BF899E0B3EC2}" type="presOf" srcId="{FD4C0B84-4A12-4E33-B716-5C0373E4899C}" destId="{9C828331-3D47-4A42-AC97-D03B9B9F86D6}" srcOrd="0" destOrd="0" presId="urn:microsoft.com/office/officeart/2005/8/layout/vList6"/>
    <dgm:cxn modelId="{B7B2B494-D562-4349-B63F-8996D2905523}" srcId="{B3A039AE-9398-4037-97B0-5AD8C2416420}" destId="{FE1AF55C-5965-4615-ABB8-D97674A18679}" srcOrd="1" destOrd="0" parTransId="{5E825459-A011-4C86-9207-B58BAB66FEB4}" sibTransId="{4D313647-6A23-4C35-BB42-CE6670CCE3C4}"/>
    <dgm:cxn modelId="{CAA5B4A1-0120-4CDF-B0D7-04A813130D9B}" srcId="{B3A039AE-9398-4037-97B0-5AD8C2416420}" destId="{D0A0B339-F721-45CA-A535-663BA83B5668}" srcOrd="0" destOrd="0" parTransId="{813301B9-4EA6-4D0E-9A28-AA2D943BC1C9}" sibTransId="{909D4DCC-AED0-4D09-A324-7EC47B297DE2}"/>
    <dgm:cxn modelId="{C6CEB201-7C42-4883-B218-1AB6BAE63950}" type="presOf" srcId="{E642BFD4-4BE6-493B-9859-FC4720C67275}" destId="{35CACDBF-40B2-4EC2-86C1-0D11713F690A}" srcOrd="0" destOrd="0" presId="urn:microsoft.com/office/officeart/2005/8/layout/vList6"/>
    <dgm:cxn modelId="{ADFF5340-72D0-47EE-AA52-15296C226EC5}" srcId="{E642BFD4-4BE6-493B-9859-FC4720C67275}" destId="{F213D739-412F-434F-A29B-669515EF22C8}" srcOrd="0" destOrd="0" parTransId="{A9C601ED-CB42-4CCA-8555-F7E6A50B3E06}" sibTransId="{7C217862-18E6-4067-9478-94D31B3572AE}"/>
    <dgm:cxn modelId="{79E37F48-C021-4FBB-B070-AC576D765264}" type="presOf" srcId="{B3A039AE-9398-4037-97B0-5AD8C2416420}" destId="{83E34E0D-A6F2-4616-9370-B36534BEFA70}" srcOrd="0" destOrd="0" presId="urn:microsoft.com/office/officeart/2005/8/layout/vList6"/>
    <dgm:cxn modelId="{0E10BA3D-5D59-4222-927A-6BCA57941B72}" srcId="{D0A0B339-F721-45CA-A535-663BA83B5668}" destId="{17C541B7-0471-4EC8-AB61-6EC49B3FF3E3}" srcOrd="0" destOrd="0" parTransId="{E41AAF45-52A5-4CAF-8BA9-D38EF0C7D688}" sibTransId="{BCB10A6F-8611-44AE-9506-C57FED5FFA70}"/>
    <dgm:cxn modelId="{9C8E9F48-AFA5-4FEE-9A94-44AB02288D82}" srcId="{FE1AF55C-5965-4615-ABB8-D97674A18679}" destId="{FD4C0B84-4A12-4E33-B716-5C0373E4899C}" srcOrd="0" destOrd="0" parTransId="{1E4D4BB1-B01A-46BD-8B0F-F993D472CEDB}" sibTransId="{A98F9000-08FB-4E1B-955B-21E03830E133}"/>
    <dgm:cxn modelId="{CB2465D3-7346-48D7-9DA2-5A785493D582}" srcId="{B3A039AE-9398-4037-97B0-5AD8C2416420}" destId="{E642BFD4-4BE6-493B-9859-FC4720C67275}" srcOrd="2" destOrd="0" parTransId="{8B0BF728-E65C-444F-81C1-2007B76710D3}" sibTransId="{5B0932BC-2BA6-4BAB-A9DE-B6252786B570}"/>
    <dgm:cxn modelId="{6EF81E61-D700-4EED-9C5E-0E04055ECA23}" type="presOf" srcId="{FE1AF55C-5965-4615-ABB8-D97674A18679}" destId="{6B0314ED-8144-478C-BD5A-C3F6EC7B778B}" srcOrd="0" destOrd="0" presId="urn:microsoft.com/office/officeart/2005/8/layout/vList6"/>
    <dgm:cxn modelId="{E4EADE69-668F-482B-A12B-6A0E88FAD45B}" type="presOf" srcId="{F213D739-412F-434F-A29B-669515EF22C8}" destId="{288F74CF-CC92-409E-9260-162805FDE242}" srcOrd="0" destOrd="0" presId="urn:microsoft.com/office/officeart/2005/8/layout/vList6"/>
    <dgm:cxn modelId="{1FD6696D-29EF-4CEE-A9BE-B552445DD8F8}" type="presOf" srcId="{17C541B7-0471-4EC8-AB61-6EC49B3FF3E3}" destId="{A8B19910-808F-4936-A862-148BA061752B}" srcOrd="0" destOrd="0" presId="urn:microsoft.com/office/officeart/2005/8/layout/vList6"/>
    <dgm:cxn modelId="{9DDA3B44-E566-4D9A-A77F-F7497F849CAC}" type="presOf" srcId="{D0A0B339-F721-45CA-A535-663BA83B5668}" destId="{BC3D1CAA-ED8C-43F2-BA99-4F0E7CCBFBFE}" srcOrd="0" destOrd="0" presId="urn:microsoft.com/office/officeart/2005/8/layout/vList6"/>
    <dgm:cxn modelId="{FF5AB2F1-0491-494E-B46B-B2E8B7309A3B}" type="presParOf" srcId="{83E34E0D-A6F2-4616-9370-B36534BEFA70}" destId="{D63A2512-4D62-49AA-A8A3-B6BDFD596A37}" srcOrd="0" destOrd="0" presId="urn:microsoft.com/office/officeart/2005/8/layout/vList6"/>
    <dgm:cxn modelId="{7A634CE9-9C30-4782-934E-A2A5D64B640B}" type="presParOf" srcId="{D63A2512-4D62-49AA-A8A3-B6BDFD596A37}" destId="{BC3D1CAA-ED8C-43F2-BA99-4F0E7CCBFBFE}" srcOrd="0" destOrd="0" presId="urn:microsoft.com/office/officeart/2005/8/layout/vList6"/>
    <dgm:cxn modelId="{64D2FB30-0946-4955-AF3C-FCDC0A15C006}" type="presParOf" srcId="{D63A2512-4D62-49AA-A8A3-B6BDFD596A37}" destId="{A8B19910-808F-4936-A862-148BA061752B}" srcOrd="1" destOrd="0" presId="urn:microsoft.com/office/officeart/2005/8/layout/vList6"/>
    <dgm:cxn modelId="{ECA11628-BE45-4AEE-BF35-B9122B6A53B1}" type="presParOf" srcId="{83E34E0D-A6F2-4616-9370-B36534BEFA70}" destId="{1D2D87D7-C5A9-4463-B3BB-12E44A852331}" srcOrd="1" destOrd="0" presId="urn:microsoft.com/office/officeart/2005/8/layout/vList6"/>
    <dgm:cxn modelId="{F5356334-F7EE-47BF-8766-E2B454CC1DF6}" type="presParOf" srcId="{83E34E0D-A6F2-4616-9370-B36534BEFA70}" destId="{0CE8278D-0CE2-43A5-97BD-315473029490}" srcOrd="2" destOrd="0" presId="urn:microsoft.com/office/officeart/2005/8/layout/vList6"/>
    <dgm:cxn modelId="{94C002AB-EBE7-4BE5-861A-E391DFDD6956}" type="presParOf" srcId="{0CE8278D-0CE2-43A5-97BD-315473029490}" destId="{6B0314ED-8144-478C-BD5A-C3F6EC7B778B}" srcOrd="0" destOrd="0" presId="urn:microsoft.com/office/officeart/2005/8/layout/vList6"/>
    <dgm:cxn modelId="{949DE59C-C562-435E-980D-3C478E40ED6D}" type="presParOf" srcId="{0CE8278D-0CE2-43A5-97BD-315473029490}" destId="{9C828331-3D47-4A42-AC97-D03B9B9F86D6}" srcOrd="1" destOrd="0" presId="urn:microsoft.com/office/officeart/2005/8/layout/vList6"/>
    <dgm:cxn modelId="{255721B8-3E01-43FB-9098-B2D0865235B3}" type="presParOf" srcId="{83E34E0D-A6F2-4616-9370-B36534BEFA70}" destId="{D1889F18-A489-401D-8DDC-CAD9D4A1CD38}" srcOrd="3" destOrd="0" presId="urn:microsoft.com/office/officeart/2005/8/layout/vList6"/>
    <dgm:cxn modelId="{C0988E3B-2F1B-4AFA-A460-AADFB967A03B}" type="presParOf" srcId="{83E34E0D-A6F2-4616-9370-B36534BEFA70}" destId="{A148F357-345B-44A0-9ACD-B451110E8A0C}" srcOrd="4" destOrd="0" presId="urn:microsoft.com/office/officeart/2005/8/layout/vList6"/>
    <dgm:cxn modelId="{2D43A272-8AEA-4316-AC66-DAB4618FDBE9}" type="presParOf" srcId="{A148F357-345B-44A0-9ACD-B451110E8A0C}" destId="{35CACDBF-40B2-4EC2-86C1-0D11713F690A}" srcOrd="0" destOrd="0" presId="urn:microsoft.com/office/officeart/2005/8/layout/vList6"/>
    <dgm:cxn modelId="{0032F46F-6F8D-48BC-8B8D-631FCAC9411E}" type="presParOf" srcId="{A148F357-345B-44A0-9ACD-B451110E8A0C}" destId="{288F74CF-CC92-409E-9260-162805FDE2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9910-808F-4936-A862-148BA061752B}">
      <dsp:nvSpPr>
        <dsp:cNvPr id="0" name=""/>
        <dsp:cNvSpPr/>
      </dsp:nvSpPr>
      <dsp:spPr>
        <a:xfrm>
          <a:off x="2789237" y="0"/>
          <a:ext cx="5940742" cy="108264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kondisi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tertentu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Pengelola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Barang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dapat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melakukan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Penilaian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nilai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Barang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Milik</a:t>
          </a:r>
          <a:r>
            <a:rPr lang="en-US" sz="1400" kern="1200" dirty="0" smtClean="0"/>
            <a:t> Negara/Daerah yang </a:t>
          </a:r>
          <a:r>
            <a:rPr lang="en-US" sz="1400" kern="1200" dirty="0" err="1" smtClean="0"/>
            <a:t>telah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ditetapkan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neraca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Pemerintah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Pusat</a:t>
          </a:r>
          <a:r>
            <a:rPr lang="en-US" sz="1400" kern="1200" dirty="0" smtClean="0"/>
            <a:t>/Daerah</a:t>
          </a:r>
          <a:r>
            <a:rPr lang="en-ID" sz="1400" kern="1200" noProof="1" smtClean="0"/>
            <a:t>Melakukan koordinasi dengan satker</a:t>
          </a:r>
          <a:endParaRPr lang="en-ID" sz="1400" kern="1200" noProof="1"/>
        </a:p>
      </dsp:txBody>
      <dsp:txXfrm>
        <a:off x="2789237" y="135330"/>
        <a:ext cx="5534751" cy="811982"/>
      </dsp:txXfrm>
    </dsp:sp>
    <dsp:sp modelId="{BC3D1CAA-ED8C-43F2-BA99-4F0E7CCBFBFE}">
      <dsp:nvSpPr>
        <dsp:cNvPr id="0" name=""/>
        <dsp:cNvSpPr/>
      </dsp:nvSpPr>
      <dsp:spPr>
        <a:xfrm>
          <a:off x="1171256" y="0"/>
          <a:ext cx="1617980" cy="1082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400" kern="1200" noProof="1"/>
        </a:p>
      </dsp:txBody>
      <dsp:txXfrm>
        <a:off x="1224106" y="52850"/>
        <a:ext cx="1512280" cy="976942"/>
      </dsp:txXfrm>
    </dsp:sp>
    <dsp:sp modelId="{9C828331-3D47-4A42-AC97-D03B9B9F86D6}">
      <dsp:nvSpPr>
        <dsp:cNvPr id="0" name=""/>
        <dsp:cNvSpPr/>
      </dsp:nvSpPr>
      <dsp:spPr>
        <a:xfrm>
          <a:off x="2840031" y="1190906"/>
          <a:ext cx="5940742" cy="108264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none" kern="1200" dirty="0" err="1" smtClean="0">
              <a:uFillTx/>
            </a:rPr>
            <a:t>Keputusan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mengenai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Penilaian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kembali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atas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nilai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Barang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Milik</a:t>
          </a:r>
          <a:r>
            <a:rPr lang="en-US" sz="1400" u="none" kern="1200" dirty="0" smtClean="0">
              <a:uFillTx/>
            </a:rPr>
            <a:t> Negara </a:t>
          </a:r>
          <a:r>
            <a:rPr lang="en-US" sz="1400" u="none" kern="1200" dirty="0" err="1" smtClean="0">
              <a:uFillTx/>
            </a:rPr>
            <a:t>dilaksanakan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berdasarkan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ketentuan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Pemerintah</a:t>
          </a:r>
          <a:r>
            <a:rPr lang="en-US" sz="1400" u="none" kern="1200" dirty="0" smtClean="0">
              <a:uFillTx/>
            </a:rPr>
            <a:t> yang </a:t>
          </a:r>
          <a:r>
            <a:rPr lang="en-US" sz="1400" u="none" kern="1200" dirty="0" err="1" smtClean="0">
              <a:uFillTx/>
            </a:rPr>
            <a:t>berlaku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secara</a:t>
          </a:r>
          <a:r>
            <a:rPr lang="en-US" sz="1400" u="none" kern="1200" dirty="0" smtClean="0">
              <a:uFillTx/>
            </a:rPr>
            <a:t> </a:t>
          </a:r>
          <a:r>
            <a:rPr lang="en-US" sz="1400" u="none" kern="1200" dirty="0" err="1" smtClean="0">
              <a:uFillTx/>
            </a:rPr>
            <a:t>nasional</a:t>
          </a:r>
          <a:r>
            <a:rPr lang="en-US" sz="1400" u="none" kern="1200" dirty="0" smtClean="0">
              <a:uFillTx/>
            </a:rPr>
            <a:t>.  </a:t>
          </a:r>
          <a:endParaRPr lang="en-ID" sz="1400" kern="1200" noProof="1"/>
        </a:p>
      </dsp:txBody>
      <dsp:txXfrm>
        <a:off x="2840031" y="1326236"/>
        <a:ext cx="5534751" cy="811982"/>
      </dsp:txXfrm>
    </dsp:sp>
    <dsp:sp modelId="{6B0314ED-8144-478C-BD5A-C3F6EC7B778B}">
      <dsp:nvSpPr>
        <dsp:cNvPr id="0" name=""/>
        <dsp:cNvSpPr/>
      </dsp:nvSpPr>
      <dsp:spPr>
        <a:xfrm>
          <a:off x="1120463" y="1190906"/>
          <a:ext cx="1719567" cy="1082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400" kern="1200" noProof="1"/>
        </a:p>
      </dsp:txBody>
      <dsp:txXfrm>
        <a:off x="1173313" y="1243756"/>
        <a:ext cx="1613867" cy="976942"/>
      </dsp:txXfrm>
    </dsp:sp>
    <dsp:sp modelId="{288F74CF-CC92-409E-9260-162805FDE242}">
      <dsp:nvSpPr>
        <dsp:cNvPr id="0" name=""/>
        <dsp:cNvSpPr/>
      </dsp:nvSpPr>
      <dsp:spPr>
        <a:xfrm>
          <a:off x="2806168" y="2381812"/>
          <a:ext cx="5940742" cy="108264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Keputusan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mengenai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Penilaian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nilai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Barang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Milik</a:t>
          </a:r>
          <a:r>
            <a:rPr lang="en-US" sz="1400" kern="1200" dirty="0" smtClean="0"/>
            <a:t> Daerah </a:t>
          </a:r>
          <a:r>
            <a:rPr lang="en-US" sz="1400" kern="1200" dirty="0" err="1" smtClean="0"/>
            <a:t>dilaksanakan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berdasarkan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kebijakan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ditetapkan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oleh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Gubernur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Bupati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Walikota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berpedoman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ketentuan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Pemerintah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berlaku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secara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nasional</a:t>
          </a:r>
          <a:r>
            <a:rPr lang="en-ID" sz="1400" kern="1200" noProof="1" smtClean="0"/>
            <a:t>Berkoordinasi dengan satker</a:t>
          </a:r>
          <a:endParaRPr lang="en-ID" sz="1400" kern="1200" noProof="1"/>
        </a:p>
      </dsp:txBody>
      <dsp:txXfrm>
        <a:off x="2806168" y="2517142"/>
        <a:ext cx="5534751" cy="811982"/>
      </dsp:txXfrm>
    </dsp:sp>
    <dsp:sp modelId="{35CACDBF-40B2-4EC2-86C1-0D11713F690A}">
      <dsp:nvSpPr>
        <dsp:cNvPr id="0" name=""/>
        <dsp:cNvSpPr/>
      </dsp:nvSpPr>
      <dsp:spPr>
        <a:xfrm>
          <a:off x="1154325" y="2381812"/>
          <a:ext cx="1651843" cy="1082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400" kern="1200" noProof="1"/>
        </a:p>
      </dsp:txBody>
      <dsp:txXfrm>
        <a:off x="1207175" y="2434662"/>
        <a:ext cx="1546143" cy="97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5245-DD97-4AC6-961E-3E434361B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78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E40D4-E6F5-4C6D-B43C-0209E7154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28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40D4-E6F5-4C6D-B43C-0209E71540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EE3B-1051-4060-9CFD-E713267A826C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EDEF2-2DF6-445A-A9D9-2D7EE02A222E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57C0-ECCA-45C7-9A78-D5B69265D2BD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71A7-2B63-4DAB-AC69-C0737F56B66E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5734-CAD0-49E4-9DD8-D094B7F74D13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D85F-D803-459E-8C8E-43D2C0B6F404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EA8A-8D7C-4914-8B45-20C73729C589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990F-1B34-4C56-A3D6-9CDC6DBB7AA8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4CFB-7135-4C74-ADA8-10F7E39B5E1A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2D053F-1657-4219-8BAB-C498D406D7B7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4F8D-51C4-4C22-8A04-EB45347E1606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D29254-3A8C-4F91-A08E-4DA6D0C5051A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33448"/>
          </a:xfrm>
        </p:spPr>
        <p:txBody>
          <a:bodyPr>
            <a:normAutofit/>
          </a:bodyPr>
          <a:lstStyle/>
          <a:p>
            <a:pPr algn="ctr"/>
            <a:r>
              <a:rPr lang="en-ID" sz="4800" b="1" noProof="1" smtClean="0"/>
              <a:t>PENILAIAN BMN/BMD</a:t>
            </a:r>
            <a:br>
              <a:rPr lang="en-ID" sz="4800" b="1" noProof="1" smtClean="0"/>
            </a:br>
            <a:r>
              <a:rPr lang="en-ID" sz="4800" b="1" noProof="1" smtClean="0"/>
              <a:t>DALAM PP NOMOR 27 TAHUN 2014</a:t>
            </a:r>
            <a:endParaRPr lang="en-ID" sz="4800" b="1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batu</a:t>
            </a:r>
            <a:r>
              <a:rPr lang="en-ID" dirty="0" smtClean="0"/>
              <a:t>, 12 </a:t>
            </a:r>
            <a:r>
              <a:rPr lang="en-ID" dirty="0" err="1" smtClean="0"/>
              <a:t>september</a:t>
            </a:r>
            <a:r>
              <a:rPr lang="en-ID" dirty="0" smtClean="0"/>
              <a:t> 2019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pic>
        <p:nvPicPr>
          <p:cNvPr id="5" name="Picture 4" descr="C:\Users\Irawan\Downloads\Logo Kementrian Keuangan.png"/>
          <p:cNvPicPr>
            <a:picLocks noChangeAspect="1" noChangeArrowheads="1"/>
          </p:cNvPicPr>
          <p:nvPr/>
        </p:nvPicPr>
        <p:blipFill rotWithShape="1">
          <a:blip r:embed="rId3" cstate="print"/>
          <a:srcRect b="8961"/>
          <a:stretch/>
        </p:blipFill>
        <p:spPr bwMode="auto">
          <a:xfrm>
            <a:off x="149725" y="6418708"/>
            <a:ext cx="389458" cy="397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86603"/>
            <a:ext cx="10058399" cy="5582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7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36466"/>
            <a:ext cx="10862733" cy="62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83" y="592668"/>
            <a:ext cx="10058400" cy="43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0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533" y="1126067"/>
            <a:ext cx="10077950" cy="47429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9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700200" y="3152533"/>
            <a:ext cx="87916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8000" dirty="0" smtClean="0">
                <a:solidFill>
                  <a:srgbClr val="FF9800"/>
                </a:solidFill>
              </a:rPr>
              <a:t>Terima Kasih</a:t>
            </a:r>
            <a:endParaRPr sz="8000" dirty="0">
              <a:solidFill>
                <a:srgbClr val="FF9800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5328280" y="1289090"/>
            <a:ext cx="1596885" cy="1502369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901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869643" y="2591357"/>
            <a:ext cx="10261599" cy="38100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Pengembangan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manajemen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negara</a:t>
            </a:r>
            <a:endParaRPr lang="en-US" b="1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marL="627063" indent="-284163" defTabSz="913828" eaLnBrk="0" hangingPunct="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dibedakan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atas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publik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617538" indent="-284163" defTabSz="913828" eaLnBrk="0" hangingPunct="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rangka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tanpa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pembatasan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estimasi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terendah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NJOP)</a:t>
            </a:r>
          </a:p>
          <a:p>
            <a:pPr marL="285652" indent="-285652" defTabSz="913828" eaLnBrk="0" hangingPunct="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Penyederhanaan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birokrasi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marL="628650" indent="-280988" defTabSz="913828" eaLnBrk="0" hangingPunct="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BMN/D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dikecualikan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marL="973138" lvl="1" indent="-344488" defTabSz="913828" eaLnBrk="0" hangingPunct="0">
              <a:buFont typeface="Courier New" pitchFamily="49" charset="0"/>
              <a:buChar char="o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Pemanfaatan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Pinjam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Pakai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973138" lvl="1" indent="-344488" defTabSz="913828" eaLnBrk="0" hangingPunct="0">
              <a:buFont typeface="Courier New" pitchFamily="49" charset="0"/>
              <a:buChar char="o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Pemindahtanganan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Hibah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defTabSz="913828" eaLnBrk="0" hangingPunct="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Harmonisasi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pengaturan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marL="623888" lvl="1" indent="-276225" defTabSz="913828" eaLnBrk="0" hangingPunct="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kondisi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tertentu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Pengelola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BMN/D yang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ditetapkan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neraca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Pusat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/Daerah. </a:t>
            </a:r>
          </a:p>
          <a:p>
            <a:pPr marL="623888" lvl="1" indent="-276225" defTabSz="913828" eaLnBrk="0" hangingPunct="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Keputusan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kembali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BMN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dilaksanakan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ketentuan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nasional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6" name="Pentagon 5"/>
          <p:cNvSpPr/>
          <p:nvPr/>
        </p:nvSpPr>
        <p:spPr bwMode="auto">
          <a:xfrm rot="5400000">
            <a:off x="5237609" y="1848450"/>
            <a:ext cx="1554480" cy="143583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libri" pitchFamily="34" charset="0"/>
            </a:endParaRPr>
          </a:p>
        </p:txBody>
      </p:sp>
      <p:pic>
        <p:nvPicPr>
          <p:cNvPr id="7" name="Picture 6" descr="GRAS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1" y="2362757"/>
            <a:ext cx="957747" cy="6090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5883232" y="1828801"/>
            <a:ext cx="2117768" cy="548640"/>
            <a:chOff x="4359232" y="1981200"/>
            <a:chExt cx="2117768" cy="548640"/>
          </a:xfrm>
        </p:grpSpPr>
        <p:sp>
          <p:nvSpPr>
            <p:cNvPr id="9" name="Pentagon 8"/>
            <p:cNvSpPr/>
            <p:nvPr/>
          </p:nvSpPr>
          <p:spPr bwMode="auto">
            <a:xfrm>
              <a:off x="4359232" y="1981200"/>
              <a:ext cx="2117768" cy="54864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Selain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Tanah/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Bangunan</a:t>
              </a:r>
              <a:endPara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0" name="Flowchart: Or 9"/>
            <p:cNvSpPr/>
            <p:nvPr/>
          </p:nvSpPr>
          <p:spPr bwMode="auto">
            <a:xfrm>
              <a:off x="4429779" y="2130573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alibri" pitchFamily="34" charset="0"/>
              </a:endParaRPr>
            </a:p>
          </p:txBody>
        </p:sp>
        <p:sp>
          <p:nvSpPr>
            <p:cNvPr id="11" name="Flowchart: Or 10"/>
            <p:cNvSpPr/>
            <p:nvPr/>
          </p:nvSpPr>
          <p:spPr bwMode="auto">
            <a:xfrm>
              <a:off x="4429779" y="2282973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8600" y="1203961"/>
            <a:ext cx="2103120" cy="548640"/>
            <a:chOff x="2514600" y="1965960"/>
            <a:chExt cx="2103120" cy="548640"/>
          </a:xfrm>
        </p:grpSpPr>
        <p:sp>
          <p:nvSpPr>
            <p:cNvPr id="12" name="Pentagon 11"/>
            <p:cNvSpPr/>
            <p:nvPr/>
          </p:nvSpPr>
          <p:spPr bwMode="auto">
            <a:xfrm flipH="1">
              <a:off x="2514600" y="1965960"/>
              <a:ext cx="2103120" cy="54864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Tanah/Bangunan</a:t>
              </a:r>
            </a:p>
          </p:txBody>
        </p:sp>
        <p:sp>
          <p:nvSpPr>
            <p:cNvPr id="13" name="Flowchart: Or 12"/>
            <p:cNvSpPr/>
            <p:nvPr/>
          </p:nvSpPr>
          <p:spPr bwMode="auto">
            <a:xfrm flipH="1">
              <a:off x="4420456" y="2084757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alibri" pitchFamily="34" charset="0"/>
              </a:endParaRPr>
            </a:p>
          </p:txBody>
        </p:sp>
        <p:sp>
          <p:nvSpPr>
            <p:cNvPr id="14" name="Flowchart: Or 13"/>
            <p:cNvSpPr/>
            <p:nvPr/>
          </p:nvSpPr>
          <p:spPr bwMode="auto">
            <a:xfrm flipH="1">
              <a:off x="4420456" y="2313357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42045" y="173076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12192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lide Number Placeholder 248"/>
          <p:cNvSpPr txBox="1">
            <a:spLocks/>
          </p:cNvSpPr>
          <p:nvPr/>
        </p:nvSpPr>
        <p:spPr>
          <a:xfrm>
            <a:off x="9677400" y="0"/>
            <a:ext cx="990600" cy="273050"/>
          </a:xfrm>
          <a:prstGeom prst="rect">
            <a:avLst/>
          </a:prstGeo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Slide </a:t>
            </a:r>
            <a:fld id="{00D9C805-EEEE-4367-B606-41D4E461679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Slide Number Placeholder 248"/>
          <p:cNvSpPr txBox="1">
            <a:spLocks/>
          </p:cNvSpPr>
          <p:nvPr/>
        </p:nvSpPr>
        <p:spPr>
          <a:xfrm>
            <a:off x="9677400" y="0"/>
            <a:ext cx="990600" cy="273050"/>
          </a:xfrm>
          <a:prstGeom prst="rect">
            <a:avLst/>
          </a:prstGeo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Slide </a:t>
            </a:r>
            <a:fld id="{00D9C805-EEEE-4367-B606-41D4E461679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733" y="33145"/>
            <a:ext cx="11413067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PENILAIAN</a:t>
            </a:r>
            <a:endParaRPr lang="en-U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21" name="Group 27"/>
          <p:cNvGrpSpPr/>
          <p:nvPr/>
        </p:nvGrpSpPr>
        <p:grpSpPr>
          <a:xfrm>
            <a:off x="10063225" y="67710"/>
            <a:ext cx="320040" cy="320040"/>
            <a:chOff x="8539225" y="53050"/>
            <a:chExt cx="365760" cy="365760"/>
          </a:xfrm>
        </p:grpSpPr>
        <p:sp>
          <p:nvSpPr>
            <p:cNvPr id="22" name="Oval 21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ogodjk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24" name="Group 31"/>
          <p:cNvGrpSpPr/>
          <p:nvPr/>
        </p:nvGrpSpPr>
        <p:grpSpPr>
          <a:xfrm>
            <a:off x="9585960" y="67710"/>
            <a:ext cx="320040" cy="320040"/>
            <a:chOff x="7924800" y="56715"/>
            <a:chExt cx="365760" cy="365760"/>
          </a:xfrm>
        </p:grpSpPr>
        <p:sp>
          <p:nvSpPr>
            <p:cNvPr id="25" name="Oval 24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logodepkeu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27" name="Group 38"/>
          <p:cNvGrpSpPr/>
          <p:nvPr/>
        </p:nvGrpSpPr>
        <p:grpSpPr>
          <a:xfrm>
            <a:off x="9128760" y="67710"/>
            <a:ext cx="320040" cy="320040"/>
            <a:chOff x="7315200" y="7620"/>
            <a:chExt cx="365760" cy="365760"/>
          </a:xfrm>
        </p:grpSpPr>
        <p:sp>
          <p:nvSpPr>
            <p:cNvPr id="28" name="Oval 27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garuda_pancasil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xmlns="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1601"/>
            <a:ext cx="1312025" cy="373310"/>
          </a:xfrm>
        </p:spPr>
        <p:txBody>
          <a:bodyPr/>
          <a:lstStyle/>
          <a:p>
            <a:fld id="{0FD50806-BABF-4915-9689-3B9956D1C75C}" type="slidenum">
              <a:rPr lang="en-US" sz="4000" b="1" smtClean="0"/>
              <a:pPr/>
              <a:t>2</a:t>
            </a:fld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264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930070"/>
            <a:ext cx="10058400" cy="5849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KETENTUAN UMUM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1601"/>
            <a:ext cx="1312025" cy="373310"/>
          </a:xfrm>
        </p:spPr>
        <p:txBody>
          <a:bodyPr/>
          <a:lstStyle/>
          <a:p>
            <a:fld id="{0FD50806-BABF-4915-9689-3B9956D1C75C}" type="slidenum">
              <a:rPr lang="en-US" sz="4000" b="1" smtClean="0"/>
              <a:pPr/>
              <a:t>3</a:t>
            </a:fld>
            <a:endParaRPr lang="en-US" sz="4000" b="1" dirty="0"/>
          </a:p>
        </p:txBody>
      </p:sp>
      <p:sp>
        <p:nvSpPr>
          <p:cNvPr id="50" name="Rectangle 49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pic>
        <p:nvPicPr>
          <p:cNvPr id="51" name="Picture 50" descr="C:\Users\Irawan\Downloads\Logo Kementrian Keuangan.png"/>
          <p:cNvPicPr>
            <a:picLocks noChangeAspect="1" noChangeArrowheads="1"/>
          </p:cNvPicPr>
          <p:nvPr/>
        </p:nvPicPr>
        <p:blipFill rotWithShape="1">
          <a:blip r:embed="rId3" cstate="print"/>
          <a:srcRect b="8961"/>
          <a:stretch/>
        </p:blipFill>
        <p:spPr bwMode="auto">
          <a:xfrm>
            <a:off x="149725" y="6418708"/>
            <a:ext cx="389458" cy="397523"/>
          </a:xfrm>
          <a:prstGeom prst="rect">
            <a:avLst/>
          </a:prstGeom>
          <a:noFill/>
        </p:spPr>
      </p:pic>
      <p:grpSp>
        <p:nvGrpSpPr>
          <p:cNvPr id="85" name="Group 84"/>
          <p:cNvGrpSpPr/>
          <p:nvPr/>
        </p:nvGrpSpPr>
        <p:grpSpPr>
          <a:xfrm>
            <a:off x="1154083" y="1978890"/>
            <a:ext cx="10199717" cy="2440709"/>
            <a:chOff x="201674" y="448978"/>
            <a:chExt cx="4891432" cy="2440709"/>
          </a:xfrm>
        </p:grpSpPr>
        <p:sp>
          <p:nvSpPr>
            <p:cNvPr id="86" name="Rectangle 85"/>
            <p:cNvSpPr/>
            <p:nvPr/>
          </p:nvSpPr>
          <p:spPr>
            <a:xfrm>
              <a:off x="201674" y="448978"/>
              <a:ext cx="4891432" cy="2440709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ectangle 86"/>
            <p:cNvSpPr/>
            <p:nvPr/>
          </p:nvSpPr>
          <p:spPr>
            <a:xfrm>
              <a:off x="201674" y="448979"/>
              <a:ext cx="4769622" cy="2229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976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4000" b="1" kern="1200" noProof="1" smtClean="0">
                  <a:latin typeface="Gadugi" panose="020B0502040204020203" pitchFamily="34" charset="0"/>
                  <a:ea typeface="Gadugi" panose="020B0502040204020203" pitchFamily="34" charset="0"/>
                </a:rPr>
                <a:t>Penilaian BMN/BMD</a:t>
              </a:r>
              <a:endParaRPr lang="en-ID" sz="4000" b="1" kern="1200" noProof="1">
                <a:latin typeface="Gadugi" panose="020B0502040204020203" pitchFamily="34" charset="0"/>
                <a:ea typeface="Gadugi" panose="020B0502040204020203" pitchFamily="34" charset="0"/>
              </a:endParaRP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D" sz="3200" kern="1200" noProof="1" smtClean="0">
                  <a:latin typeface="Gadugi" panose="020B0502040204020203" pitchFamily="34" charset="0"/>
                  <a:ea typeface="Gadugi" panose="020B0502040204020203" pitchFamily="34" charset="0"/>
                </a:rPr>
                <a:t>Proses kegiatan untuk memberikan Opini nilai atas suatu objek penilaian berupa BMN/BMD pada saat tertentu</a:t>
              </a:r>
              <a:endParaRPr lang="en-ID" sz="3200" kern="1200" noProof="1"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7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632576" y="771024"/>
            <a:ext cx="10261599" cy="38100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Penyusunan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Neraca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Pemerintah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Pusat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/Daerah</a:t>
            </a:r>
          </a:p>
          <a:p>
            <a:pPr marL="342900" indent="-71438" defTabSz="913828" eaLnBrk="0" hangingPunct="0">
              <a:buFont typeface="Wingdings" panose="05000000000000000000" pitchFamily="2" charset="2"/>
              <a:buChar char="ü"/>
              <a:defRPr/>
            </a:pPr>
            <a:r>
              <a:rPr lang="en-ID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Berpedoman</a:t>
            </a:r>
            <a:r>
              <a:rPr lang="en-ID" sz="2400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pada</a:t>
            </a:r>
            <a:r>
              <a:rPr lang="en-ID" sz="2400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Standart</a:t>
            </a:r>
            <a:r>
              <a:rPr lang="en-ID" sz="2400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Akuntansi</a:t>
            </a:r>
            <a:r>
              <a:rPr lang="en-ID" sz="2400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sym typeface="Wingdings" pitchFamily="2" charset="2"/>
              </a:rPr>
              <a:t>Pemerintah</a:t>
            </a: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sym typeface="Wingdings" pitchFamily="2" charset="2"/>
            </a:endParaRPr>
          </a:p>
          <a:p>
            <a:pPr marL="285652" indent="-285652" defTabSz="913828" eaLnBrk="0" hangingPunct="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Pemanfaatan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Pemindahtanganan</a:t>
            </a:r>
            <a:r>
              <a:rPr lang="en-US" sz="2400" b="1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BMN/BMD</a:t>
            </a:r>
            <a:endParaRPr lang="en-US" sz="2400" b="1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628650" indent="-280988" defTabSz="913828" eaLnBrk="0" hangingPunct="0">
              <a:buFont typeface="Wingdings" pitchFamily="2" charset="2"/>
              <a:buChar char="ü"/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dikecualikan</a:t>
            </a:r>
            <a:r>
              <a:rPr lang="en-US" sz="2400" dirty="0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pPr marL="973138" lvl="1" indent="-344488" defTabSz="913828" eaLnBrk="0" hangingPunct="0">
              <a:buFont typeface="Courier New" pitchFamily="49" charset="0"/>
              <a:buChar char="o"/>
              <a:defRPr/>
            </a:pP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Pemanfaatan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Pinjam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Pakai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marL="973138" lvl="1" indent="-344488" defTabSz="913828" eaLnBrk="0" hangingPunct="0">
              <a:buFont typeface="Courier New" pitchFamily="49" charset="0"/>
              <a:buChar char="o"/>
              <a:defRPr/>
            </a:pP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Pemindahtanganan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Hibah</a:t>
            </a:r>
            <a:endParaRPr lang="en-US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Slide Number Placeholder 248"/>
          <p:cNvSpPr txBox="1">
            <a:spLocks/>
          </p:cNvSpPr>
          <p:nvPr/>
        </p:nvSpPr>
        <p:spPr>
          <a:xfrm>
            <a:off x="9677400" y="0"/>
            <a:ext cx="990600" cy="273050"/>
          </a:xfrm>
          <a:prstGeom prst="rect">
            <a:avLst/>
          </a:prstGeo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Slide </a:t>
            </a:r>
            <a:fld id="{00D9C805-EEEE-4367-B606-41D4E461679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Slide Number Placeholder 248"/>
          <p:cNvSpPr txBox="1">
            <a:spLocks/>
          </p:cNvSpPr>
          <p:nvPr/>
        </p:nvSpPr>
        <p:spPr>
          <a:xfrm>
            <a:off x="9677400" y="0"/>
            <a:ext cx="990600" cy="273050"/>
          </a:xfrm>
          <a:prstGeom prst="rect">
            <a:avLst/>
          </a:prstGeom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Slide </a:t>
            </a:r>
            <a:fld id="{00D9C805-EEEE-4367-B606-41D4E4616795}" type="slidenum">
              <a:rPr lang="en-US" sz="1200">
                <a:solidFill>
                  <a:schemeClr val="bg1"/>
                </a:solidFill>
                <a:latin typeface="Calibri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733" y="33145"/>
            <a:ext cx="11413067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TUJUAN PENILAIAN</a:t>
            </a:r>
            <a:endParaRPr lang="en-U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21" name="Group 27"/>
          <p:cNvGrpSpPr/>
          <p:nvPr/>
        </p:nvGrpSpPr>
        <p:grpSpPr>
          <a:xfrm>
            <a:off x="10063225" y="67710"/>
            <a:ext cx="320040" cy="320040"/>
            <a:chOff x="8539225" y="53050"/>
            <a:chExt cx="365760" cy="365760"/>
          </a:xfrm>
        </p:grpSpPr>
        <p:sp>
          <p:nvSpPr>
            <p:cNvPr id="22" name="Oval 21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24" name="Group 31"/>
          <p:cNvGrpSpPr/>
          <p:nvPr/>
        </p:nvGrpSpPr>
        <p:grpSpPr>
          <a:xfrm>
            <a:off x="9585960" y="67710"/>
            <a:ext cx="320040" cy="320040"/>
            <a:chOff x="7924800" y="56715"/>
            <a:chExt cx="365760" cy="365760"/>
          </a:xfrm>
        </p:grpSpPr>
        <p:sp>
          <p:nvSpPr>
            <p:cNvPr id="25" name="Oval 24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27" name="Group 38"/>
          <p:cNvGrpSpPr/>
          <p:nvPr/>
        </p:nvGrpSpPr>
        <p:grpSpPr>
          <a:xfrm>
            <a:off x="9128760" y="67710"/>
            <a:ext cx="320040" cy="320040"/>
            <a:chOff x="7315200" y="7620"/>
            <a:chExt cx="365760" cy="365760"/>
          </a:xfrm>
        </p:grpSpPr>
        <p:sp>
          <p:nvSpPr>
            <p:cNvPr id="28" name="Oval 27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xmlns="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1601"/>
            <a:ext cx="1312025" cy="373310"/>
          </a:xfrm>
        </p:spPr>
        <p:txBody>
          <a:bodyPr/>
          <a:lstStyle/>
          <a:p>
            <a:fld id="{0FD50806-BABF-4915-9689-3B9956D1C75C}" type="slidenum">
              <a:rPr lang="en-US" sz="4000" b="1" smtClean="0"/>
              <a:pPr/>
              <a:t>4</a:t>
            </a:fld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050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8622453" cy="509263"/>
          </a:xfrm>
        </p:spPr>
        <p:txBody>
          <a:bodyPr>
            <a:noAutofit/>
          </a:bodyPr>
          <a:lstStyle/>
          <a:p>
            <a:r>
              <a:rPr lang="en-ID" sz="3600" noProof="1" smtClean="0"/>
              <a:t>Pelaksana Penilaian</a:t>
            </a:r>
            <a:endParaRPr lang="en-ID" sz="3600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4000" b="1" smtClean="0"/>
              <a:pPr/>
              <a:t>5</a:t>
            </a:fld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pic>
        <p:nvPicPr>
          <p:cNvPr id="8" name="Picture 7" descr="C:\Users\Irawan\Downloads\Logo Kementrian Keuangan.png"/>
          <p:cNvPicPr>
            <a:picLocks noChangeAspect="1" noChangeArrowheads="1"/>
          </p:cNvPicPr>
          <p:nvPr/>
        </p:nvPicPr>
        <p:blipFill rotWithShape="1">
          <a:blip r:embed="rId2" cstate="print"/>
          <a:srcRect b="8961"/>
          <a:stretch/>
        </p:blipFill>
        <p:spPr bwMode="auto">
          <a:xfrm>
            <a:off x="149725" y="6418708"/>
            <a:ext cx="389458" cy="397523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3750"/>
              </p:ext>
            </p:extLst>
          </p:nvPr>
        </p:nvGraphicFramePr>
        <p:xfrm>
          <a:off x="626533" y="982133"/>
          <a:ext cx="11091330" cy="394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266"/>
                <a:gridCol w="2218266"/>
                <a:gridCol w="2218266"/>
                <a:gridCol w="2218266"/>
                <a:gridCol w="2218266"/>
              </a:tblGrid>
              <a:tr h="608437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D" sz="1800" dirty="0" err="1" smtClean="0"/>
                        <a:t>Pelaksana</a:t>
                      </a:r>
                      <a:r>
                        <a:rPr lang="en-ID" sz="1800" dirty="0" smtClean="0"/>
                        <a:t> </a:t>
                      </a:r>
                      <a:r>
                        <a:rPr lang="en-ID" sz="1800" dirty="0" err="1" smtClean="0"/>
                        <a:t>Penilaian</a:t>
                      </a:r>
                      <a:r>
                        <a:rPr lang="en-ID" sz="1800" dirty="0" smtClean="0"/>
                        <a:t> </a:t>
                      </a:r>
                      <a:r>
                        <a:rPr lang="en-ID" sz="1800" dirty="0" err="1" smtClean="0"/>
                        <a:t>dalam</a:t>
                      </a:r>
                      <a:r>
                        <a:rPr lang="en-ID" sz="1800" dirty="0" smtClean="0"/>
                        <a:t> </a:t>
                      </a:r>
                      <a:r>
                        <a:rPr lang="en-ID" sz="1800" dirty="0" err="1" smtClean="0"/>
                        <a:t>rangka</a:t>
                      </a:r>
                      <a:r>
                        <a:rPr lang="en-ID" sz="1800" baseline="0" dirty="0" smtClean="0"/>
                        <a:t> </a:t>
                      </a:r>
                      <a:r>
                        <a:rPr lang="en-ID" sz="1800" baseline="0" dirty="0" err="1" smtClean="0"/>
                        <a:t>Pemanfaatan</a:t>
                      </a:r>
                      <a:r>
                        <a:rPr lang="en-ID" sz="1800" baseline="0" dirty="0" smtClean="0"/>
                        <a:t> </a:t>
                      </a:r>
                      <a:r>
                        <a:rPr lang="en-ID" sz="1800" baseline="0" dirty="0" err="1" smtClean="0"/>
                        <a:t>atau</a:t>
                      </a:r>
                      <a:r>
                        <a:rPr lang="en-ID" sz="1800" baseline="0" dirty="0" smtClean="0"/>
                        <a:t> </a:t>
                      </a:r>
                      <a:r>
                        <a:rPr lang="en-ID" sz="1800" baseline="0" dirty="0" err="1" smtClean="0"/>
                        <a:t>pemindahtanganan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ID" sz="1600" dirty="0" smtClean="0"/>
                    </a:p>
                    <a:p>
                      <a:pPr algn="ctr"/>
                      <a:r>
                        <a:rPr lang="en-ID" sz="1600" dirty="0" err="1" smtClean="0"/>
                        <a:t>Penetapan</a:t>
                      </a:r>
                      <a:r>
                        <a:rPr lang="en-ID" sz="1600" dirty="0" smtClean="0"/>
                        <a:t> </a:t>
                      </a:r>
                      <a:r>
                        <a:rPr lang="en-ID" sz="1600" dirty="0" err="1" smtClean="0"/>
                        <a:t>Hasil</a:t>
                      </a:r>
                      <a:r>
                        <a:rPr lang="en-ID" sz="1600" dirty="0" smtClean="0"/>
                        <a:t> </a:t>
                      </a:r>
                      <a:r>
                        <a:rPr lang="en-ID" sz="1600" dirty="0" err="1" smtClean="0"/>
                        <a:t>Penilaian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ID" sz="1600" dirty="0" smtClean="0"/>
                    </a:p>
                    <a:p>
                      <a:pPr algn="ctr"/>
                      <a:r>
                        <a:rPr lang="en-ID" sz="1600" dirty="0" err="1" smtClean="0"/>
                        <a:t>Keterangan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817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 smtClean="0">
                          <a:solidFill>
                            <a:schemeClr val="bg1"/>
                          </a:solidFill>
                        </a:rPr>
                        <a:t>Tanah </a:t>
                      </a:r>
                      <a:r>
                        <a:rPr lang="en-ID" sz="1600" dirty="0" err="1" smtClean="0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ID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ID" sz="1600" dirty="0" err="1" smtClean="0">
                          <a:solidFill>
                            <a:schemeClr val="bg1"/>
                          </a:solidFill>
                        </a:rPr>
                        <a:t>atau</a:t>
                      </a:r>
                      <a:r>
                        <a:rPr lang="en-ID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600" dirty="0" err="1" smtClean="0">
                          <a:solidFill>
                            <a:schemeClr val="bg1"/>
                          </a:solidFill>
                        </a:rPr>
                        <a:t>Bangunan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Selain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tanah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bangunan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1211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Barang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Milik</a:t>
                      </a:r>
                      <a:r>
                        <a:rPr lang="en-ID" sz="1400" dirty="0" smtClean="0"/>
                        <a:t> Negara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Pengelola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melibatkan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Pengguna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barang</a:t>
                      </a:r>
                      <a:r>
                        <a:rPr lang="en-ID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Penilaian</a:t>
                      </a:r>
                      <a:r>
                        <a:rPr lang="en-ID" sz="1400" dirty="0" smtClean="0"/>
                        <a:t> BMN </a:t>
                      </a:r>
                      <a:r>
                        <a:rPr lang="en-ID" sz="1400" dirty="0" err="1" smtClean="0"/>
                        <a:t>dilaksanakan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untuk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mendapatkan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Nilai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Wajar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ketentuan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Perundang-undangan</a:t>
                      </a:r>
                      <a:endParaRPr lang="en-US" sz="1400" dirty="0"/>
                    </a:p>
                  </a:txBody>
                  <a:tcPr/>
                </a:tc>
              </a:tr>
              <a:tr h="1534813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Barang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milik</a:t>
                      </a:r>
                      <a:r>
                        <a:rPr lang="en-ID" sz="1400" dirty="0" smtClean="0"/>
                        <a:t> Daerah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Gubernur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Bupati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Walikota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Gubernur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Bupati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Walikota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melibatkan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Gubernur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Bupati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Walikota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Gubernur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Bupati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Walikota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dirty="0" err="1" smtClean="0"/>
                        <a:t>Penilaian</a:t>
                      </a:r>
                      <a:r>
                        <a:rPr lang="en-ID" sz="1400" dirty="0" smtClean="0"/>
                        <a:t> BMD </a:t>
                      </a:r>
                      <a:r>
                        <a:rPr lang="en-ID" sz="1400" dirty="0" err="1" smtClean="0"/>
                        <a:t>dilaksanakan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untuk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mendapatkan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Nilai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Wajar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ketentuan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Perundang-undangan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15416" y="5236717"/>
            <a:ext cx="10199717" cy="1011683"/>
            <a:chOff x="201674" y="448978"/>
            <a:chExt cx="4891432" cy="2440709"/>
          </a:xfrm>
        </p:grpSpPr>
        <p:sp>
          <p:nvSpPr>
            <p:cNvPr id="12" name="Rectangle 11"/>
            <p:cNvSpPr/>
            <p:nvPr/>
          </p:nvSpPr>
          <p:spPr>
            <a:xfrm>
              <a:off x="201674" y="448978"/>
              <a:ext cx="4891432" cy="2440709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01674" y="448980"/>
              <a:ext cx="4769622" cy="2148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976" tIns="60960" rIns="60960" bIns="60960" numCol="1" spcCol="1270" anchor="t" anchorCtr="0">
              <a:noAutofit/>
            </a:bodyPr>
            <a:lstStyle/>
            <a:p>
              <a:pPr lvl="0" fontAlgn="base"/>
              <a:r>
                <a:rPr lang="en-US" sz="1600" dirty="0" err="1"/>
                <a:t>Penilaian</a:t>
              </a:r>
              <a:r>
                <a:rPr lang="en-US" sz="1600" dirty="0"/>
                <a:t> </a:t>
              </a:r>
              <a:r>
                <a:rPr lang="en-US" sz="1600" dirty="0" smtClean="0"/>
                <a:t>BMN/BMD </a:t>
              </a:r>
              <a:r>
                <a:rPr lang="en-US" sz="1600" dirty="0" err="1" smtClean="0"/>
                <a:t>selain</a:t>
              </a:r>
              <a:r>
                <a:rPr lang="en-US" sz="1600" dirty="0" smtClean="0"/>
                <a:t> </a:t>
              </a:r>
              <a:r>
                <a:rPr lang="en-US" sz="1600" dirty="0" err="1"/>
                <a:t>tanah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/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bangunan</a:t>
              </a:r>
              <a:r>
                <a:rPr lang="en-US" sz="1600" dirty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rangka</a:t>
              </a:r>
              <a:r>
                <a:rPr lang="en-US" sz="1600" dirty="0"/>
                <a:t> </a:t>
              </a:r>
              <a:r>
                <a:rPr lang="en-US" sz="1600" dirty="0" err="1"/>
                <a:t>Pemanfaatan</a:t>
              </a:r>
              <a:r>
                <a:rPr lang="en-US" sz="1600" dirty="0"/>
                <a:t>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 smtClean="0"/>
                <a:t>Pemindahtanganan</a:t>
              </a:r>
              <a:r>
                <a:rPr lang="en-ID" sz="1600" kern="1200" noProof="1" smtClean="0"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sz="1600" dirty="0" err="1"/>
                <a:t>dilakukan</a:t>
              </a:r>
              <a:r>
                <a:rPr lang="en-US" sz="1600" dirty="0"/>
                <a:t> </a:t>
              </a:r>
              <a:r>
                <a:rPr lang="en-US" sz="1600" dirty="0" err="1"/>
                <a:t>oleh</a:t>
              </a:r>
              <a:r>
                <a:rPr lang="en-US" sz="1600" dirty="0"/>
                <a:t> </a:t>
              </a:r>
              <a:r>
                <a:rPr lang="en-US" sz="1600" dirty="0" err="1"/>
                <a:t>Pengguna</a:t>
              </a:r>
              <a:r>
                <a:rPr lang="en-US" sz="1600" dirty="0"/>
                <a:t> </a:t>
              </a:r>
              <a:r>
                <a:rPr lang="en-US" sz="1600" dirty="0" err="1"/>
                <a:t>Barang</a:t>
              </a:r>
              <a:r>
                <a:rPr lang="en-US" sz="1600" dirty="0"/>
                <a:t> </a:t>
              </a:r>
              <a:r>
                <a:rPr lang="en-US" sz="1600" dirty="0" err="1"/>
                <a:t>tanpa</a:t>
              </a:r>
              <a:r>
                <a:rPr lang="en-US" sz="1600" dirty="0"/>
                <a:t> </a:t>
              </a:r>
              <a:r>
                <a:rPr lang="en-US" sz="1600" dirty="0" err="1"/>
                <a:t>melibatkan</a:t>
              </a:r>
              <a:r>
                <a:rPr lang="en-US" sz="1600" dirty="0"/>
                <a:t> </a:t>
              </a:r>
              <a:r>
                <a:rPr lang="en-US" sz="1600" dirty="0" err="1"/>
                <a:t>Penilai</a:t>
              </a:r>
              <a:r>
                <a:rPr lang="en-US" sz="1600" dirty="0"/>
                <a:t>, </a:t>
              </a:r>
              <a:r>
                <a:rPr lang="en-US" sz="1600" dirty="0" err="1"/>
                <a:t>maka</a:t>
              </a:r>
              <a:r>
                <a:rPr lang="en-US" sz="1600" dirty="0"/>
                <a:t> </a:t>
              </a:r>
              <a:r>
                <a:rPr lang="en-US" sz="1600" dirty="0" err="1"/>
                <a:t>hasil</a:t>
              </a:r>
              <a:r>
                <a:rPr lang="en-US" sz="1600" dirty="0"/>
                <a:t> </a:t>
              </a:r>
              <a:r>
                <a:rPr lang="en-US" sz="1600" dirty="0" err="1"/>
                <a:t>Penilaian</a:t>
              </a:r>
              <a:r>
                <a:rPr lang="en-US" sz="1600" dirty="0"/>
                <a:t> </a:t>
              </a:r>
              <a:r>
                <a:rPr lang="en-US" sz="1600" dirty="0" smtClean="0"/>
                <a:t>BMN/BMD </a:t>
              </a:r>
              <a:r>
                <a:rPr lang="en-US" sz="1600" dirty="0" err="1" smtClean="0"/>
                <a:t>hanya</a:t>
              </a:r>
              <a:r>
                <a:rPr lang="en-US" sz="1600" dirty="0" smtClean="0"/>
                <a:t> </a:t>
              </a:r>
              <a:r>
                <a:rPr lang="en-US" sz="1600" dirty="0" err="1"/>
                <a:t>merupakan</a:t>
              </a:r>
              <a:r>
                <a:rPr lang="en-US" sz="1600" dirty="0"/>
                <a:t> </a:t>
              </a:r>
              <a:r>
                <a:rPr lang="en-US" sz="1600" dirty="0" err="1"/>
                <a:t>nilai</a:t>
              </a:r>
              <a:r>
                <a:rPr lang="en-US" sz="1600" dirty="0"/>
                <a:t> </a:t>
              </a:r>
              <a:r>
                <a:rPr lang="en-US" sz="1600" dirty="0" err="1"/>
                <a:t>taksiran</a:t>
              </a:r>
              <a:r>
                <a:rPr lang="en-US" sz="1600" dirty="0"/>
                <a:t>. </a:t>
              </a:r>
            </a:p>
            <a:p>
              <a:endParaRPr lang="en-ID" kern="1200" noProof="1"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5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013" y="828471"/>
            <a:ext cx="10058400" cy="466930"/>
          </a:xfrm>
        </p:spPr>
        <p:txBody>
          <a:bodyPr>
            <a:noAutofit/>
          </a:bodyPr>
          <a:lstStyle/>
          <a:p>
            <a:r>
              <a:rPr lang="en-ID" sz="3600" b="1" noProof="1" smtClean="0"/>
              <a:t>PENILAIAN KEMBALI ATAS BMN/BMD</a:t>
            </a:r>
            <a:endParaRPr lang="en-ID" sz="3600" b="1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z="4000" b="1" smtClean="0"/>
              <a:pPr/>
              <a:t>6</a:t>
            </a:fld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55600" y="632891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050" dirty="0" smtClean="0">
                <a:latin typeface="Lora" panose="020B0604020202020204" charset="0"/>
              </a:rPr>
              <a:t>	</a:t>
            </a:r>
            <a:r>
              <a:rPr lang="id-ID" sz="1050" dirty="0" smtClean="0">
                <a:latin typeface="+mj-lt"/>
              </a:rPr>
              <a:t>Kementerian </a:t>
            </a:r>
            <a:r>
              <a:rPr lang="id-ID" sz="1050" dirty="0">
                <a:latin typeface="+mj-lt"/>
              </a:rPr>
              <a:t>Keuangan Republik Indonesia</a:t>
            </a:r>
          </a:p>
          <a:p>
            <a:r>
              <a:rPr lang="id-ID" sz="1050" dirty="0">
                <a:latin typeface="+mj-lt"/>
              </a:rPr>
              <a:t>	Direktorat Jenderal Kekayaan Negara</a:t>
            </a:r>
          </a:p>
          <a:p>
            <a:r>
              <a:rPr lang="id-ID" sz="1050" dirty="0">
                <a:latin typeface="+mj-lt"/>
              </a:rPr>
              <a:t>	Kantor Wilayah DJKN Kalimantan Timur dan Utara</a:t>
            </a:r>
            <a:endParaRPr lang="en-US" sz="1050" dirty="0">
              <a:latin typeface="+mj-lt"/>
            </a:endParaRPr>
          </a:p>
        </p:txBody>
      </p:sp>
      <p:pic>
        <p:nvPicPr>
          <p:cNvPr id="8" name="Picture 7" descr="C:\Users\Irawan\Downloads\Logo Kementrian Keuangan.png"/>
          <p:cNvPicPr>
            <a:picLocks noChangeAspect="1" noChangeArrowheads="1"/>
          </p:cNvPicPr>
          <p:nvPr/>
        </p:nvPicPr>
        <p:blipFill rotWithShape="1">
          <a:blip r:embed="rId2" cstate="print"/>
          <a:srcRect b="8961"/>
          <a:stretch/>
        </p:blipFill>
        <p:spPr bwMode="auto">
          <a:xfrm>
            <a:off x="149725" y="6418708"/>
            <a:ext cx="389458" cy="397523"/>
          </a:xfrm>
          <a:prstGeom prst="rect">
            <a:avLst/>
          </a:prstGeom>
          <a:noFill/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2909"/>
              </p:ext>
            </p:extLst>
          </p:nvPr>
        </p:nvGraphicFramePr>
        <p:xfrm>
          <a:off x="344454" y="2226733"/>
          <a:ext cx="9901237" cy="346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7598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ID" sz="5400" dirty="0" err="1" smtClean="0"/>
              <a:t>Pelaksanaan</a:t>
            </a:r>
            <a:r>
              <a:rPr lang="en-ID" sz="5400" dirty="0" smtClean="0"/>
              <a:t> </a:t>
            </a:r>
            <a:r>
              <a:rPr lang="en-ID" sz="5400" dirty="0" err="1" smtClean="0"/>
              <a:t>Penilaian</a:t>
            </a:r>
            <a:r>
              <a:rPr lang="en-ID" sz="5400" dirty="0" smtClean="0"/>
              <a:t> BMD </a:t>
            </a:r>
            <a:br>
              <a:rPr lang="en-ID" sz="5400" dirty="0" smtClean="0"/>
            </a:br>
            <a:r>
              <a:rPr lang="en-ID" sz="5400" dirty="0" err="1" smtClean="0"/>
              <a:t>oleh</a:t>
            </a:r>
            <a:r>
              <a:rPr lang="en-ID" sz="5400" dirty="0" smtClean="0"/>
              <a:t> </a:t>
            </a:r>
            <a:r>
              <a:rPr lang="en-ID" sz="5400" dirty="0" err="1" smtClean="0"/>
              <a:t>Penilai</a:t>
            </a:r>
            <a:r>
              <a:rPr lang="en-ID" sz="5400" dirty="0" smtClean="0"/>
              <a:t> DJKN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3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86603"/>
            <a:ext cx="10058399" cy="5582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1" y="406401"/>
            <a:ext cx="10120282" cy="5462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394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757</TotalTime>
  <Words>394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Courier New</vt:lpstr>
      <vt:lpstr>Gadugi</vt:lpstr>
      <vt:lpstr>Lora</vt:lpstr>
      <vt:lpstr>Wingdings</vt:lpstr>
      <vt:lpstr>Retrospect</vt:lpstr>
      <vt:lpstr>PENILAIAN BMN/BMD DALAM PP NOMOR 27 TAHUN 2014</vt:lpstr>
      <vt:lpstr>PowerPoint Presentation</vt:lpstr>
      <vt:lpstr>KETENTUAN UMUM</vt:lpstr>
      <vt:lpstr>PowerPoint Presentation</vt:lpstr>
      <vt:lpstr>Pelaksana Penilaian</vt:lpstr>
      <vt:lpstr>PENILAIAN KEMBALI ATAS BMN/BMD</vt:lpstr>
      <vt:lpstr>Pelaksanaan Penilaian BMD  oleh Penilai DJKN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BidPKN</cp:lastModifiedBy>
  <cp:revision>73</cp:revision>
  <cp:lastPrinted>2019-06-28T03:20:51Z</cp:lastPrinted>
  <dcterms:created xsi:type="dcterms:W3CDTF">2019-06-27T09:42:01Z</dcterms:created>
  <dcterms:modified xsi:type="dcterms:W3CDTF">2019-09-11T04:12:30Z</dcterms:modified>
</cp:coreProperties>
</file>